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6" r:id="rId11"/>
    <p:sldId id="267" r:id="rId12"/>
    <p:sldId id="268" r:id="rId13"/>
    <p:sldId id="270" r:id="rId14"/>
    <p:sldId id="271" r:id="rId15"/>
    <p:sldId id="276" r:id="rId16"/>
    <p:sldId id="273" r:id="rId17"/>
    <p:sldId id="274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90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B3629-10D1-4463-9B8B-619D29CC89FF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A0639-5D30-4743-B1FD-A7688A3D7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A0639-5D30-4743-B1FD-A7688A3D7B9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F01C2-336A-4C6C-A282-0DF171682BB4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3297-9378-45D2-A6BA-9C58FC4CB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F01C2-336A-4C6C-A282-0DF171682BB4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3297-9378-45D2-A6BA-9C58FC4CB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F01C2-336A-4C6C-A282-0DF171682BB4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3297-9378-45D2-A6BA-9C58FC4CB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F01C2-336A-4C6C-A282-0DF171682BB4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3297-9378-45D2-A6BA-9C58FC4CB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F01C2-336A-4C6C-A282-0DF171682BB4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3297-9378-45D2-A6BA-9C58FC4CB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F01C2-336A-4C6C-A282-0DF171682BB4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3297-9378-45D2-A6BA-9C58FC4CB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F01C2-336A-4C6C-A282-0DF171682BB4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3297-9378-45D2-A6BA-9C58FC4CB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F01C2-336A-4C6C-A282-0DF171682BB4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3297-9378-45D2-A6BA-9C58FC4CB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F01C2-336A-4C6C-A282-0DF171682BB4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3297-9378-45D2-A6BA-9C58FC4CB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F01C2-336A-4C6C-A282-0DF171682BB4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3297-9378-45D2-A6BA-9C58FC4CB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F01C2-336A-4C6C-A282-0DF171682BB4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3297-9378-45D2-A6BA-9C58FC4CB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F01C2-336A-4C6C-A282-0DF171682BB4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A3297-9378-45D2-A6BA-9C58FC4CB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gif"/><Relationship Id="rId4" Type="http://schemas.openxmlformats.org/officeDocument/2006/relationships/image" Target="../media/image44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gif"/><Relationship Id="rId5" Type="http://schemas.openxmlformats.org/officeDocument/2006/relationships/image" Target="../media/image50.gif"/><Relationship Id="rId4" Type="http://schemas.openxmlformats.org/officeDocument/2006/relationships/image" Target="../media/image4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Main Events for Global 10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French Revolution through Current Events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millerm\Local Settings\Temporary Internet Files\Content.IE5\PXD4QK75\MC91021633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2311140" cy="2158740"/>
          </a:xfrm>
          <a:prstGeom prst="rect">
            <a:avLst/>
          </a:prstGeom>
          <a:noFill/>
        </p:spPr>
      </p:pic>
      <p:pic>
        <p:nvPicPr>
          <p:cNvPr id="5" name="Picture 2" descr="C:\Documents and Settings\millerm\Local Settings\Temporary Internet Files\Content.IE5\PXD4QK75\MC91021633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0"/>
            <a:ext cx="2311140" cy="2158740"/>
          </a:xfrm>
          <a:prstGeom prst="rect">
            <a:avLst/>
          </a:prstGeom>
          <a:noFill/>
        </p:spPr>
      </p:pic>
      <p:pic>
        <p:nvPicPr>
          <p:cNvPr id="1028" name="Picture 4" descr="C:\Documents and Settings\millerm\Local Settings\Temporary Internet Files\Content.IE5\CVOP6DK3\MP90043305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20184"/>
            <a:ext cx="2362200" cy="2337816"/>
          </a:xfrm>
          <a:prstGeom prst="rect">
            <a:avLst/>
          </a:prstGeom>
          <a:noFill/>
        </p:spPr>
      </p:pic>
      <p:pic>
        <p:nvPicPr>
          <p:cNvPr id="8" name="Picture 4" descr="C:\Documents and Settings\millerm\Local Settings\Temporary Internet Files\Content.IE5\CVOP6DK3\MP90043305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520184"/>
            <a:ext cx="2362200" cy="2337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" pitchFamily="18" charset="0"/>
              </a:rPr>
              <a:t>The Russian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>
                <a:latin typeface="Times" pitchFamily="18" charset="0"/>
              </a:rPr>
              <a:t>Russian Revolution: Key Points</a:t>
            </a:r>
          </a:p>
          <a:p>
            <a:r>
              <a:rPr lang="en-US" sz="1600" b="1" u="sng" dirty="0" smtClean="0">
                <a:latin typeface="Times" pitchFamily="18" charset="0"/>
              </a:rPr>
              <a:t>WWI</a:t>
            </a:r>
            <a:r>
              <a:rPr lang="en-US" sz="1600" dirty="0" smtClean="0">
                <a:latin typeface="Times" pitchFamily="18" charset="0"/>
              </a:rPr>
              <a:t> ultimately led to the </a:t>
            </a:r>
            <a:r>
              <a:rPr lang="en-US" sz="1600" b="1" u="sng" dirty="0" smtClean="0">
                <a:latin typeface="Times" pitchFamily="18" charset="0"/>
              </a:rPr>
              <a:t>collapse of the Russian Empire</a:t>
            </a:r>
            <a:r>
              <a:rPr lang="en-US" sz="1600" dirty="0" smtClean="0">
                <a:latin typeface="Times" pitchFamily="18" charset="0"/>
              </a:rPr>
              <a:t>, but there were many causes from earlier in the </a:t>
            </a:r>
            <a:r>
              <a:rPr lang="en-US" sz="1600" b="1" u="sng" dirty="0" smtClean="0">
                <a:latin typeface="Times" pitchFamily="18" charset="0"/>
              </a:rPr>
              <a:t>19</a:t>
            </a:r>
            <a:r>
              <a:rPr lang="en-US" sz="1600" b="1" u="sng" baseline="30000" dirty="0" smtClean="0">
                <a:latin typeface="Times" pitchFamily="18" charset="0"/>
              </a:rPr>
              <a:t>th</a:t>
            </a:r>
            <a:r>
              <a:rPr lang="en-US" sz="1600" b="1" u="sng" dirty="0" smtClean="0">
                <a:latin typeface="Times" pitchFamily="18" charset="0"/>
              </a:rPr>
              <a:t> &amp; 20</a:t>
            </a:r>
            <a:r>
              <a:rPr lang="en-US" sz="1600" b="1" u="sng" baseline="30000" dirty="0" smtClean="0">
                <a:latin typeface="Times" pitchFamily="18" charset="0"/>
              </a:rPr>
              <a:t>th</a:t>
            </a:r>
            <a:r>
              <a:rPr lang="en-US" sz="1600" b="1" u="sng" dirty="0" smtClean="0">
                <a:latin typeface="Times" pitchFamily="18" charset="0"/>
              </a:rPr>
              <a:t> </a:t>
            </a:r>
            <a:r>
              <a:rPr lang="en-US" sz="1600" dirty="0" smtClean="0">
                <a:latin typeface="Times" pitchFamily="18" charset="0"/>
              </a:rPr>
              <a:t>centuries such as; </a:t>
            </a:r>
            <a:r>
              <a:rPr lang="en-US" sz="1600" b="1" u="sng" dirty="0" smtClean="0">
                <a:latin typeface="Times" pitchFamily="18" charset="0"/>
              </a:rPr>
              <a:t>rigid social system (feudalism), absolute monarchy (Czar/Tsar), failure to modernize, loss in wars (Crimean &amp; Russo-Japanese) and Enlightenment thinkers</a:t>
            </a:r>
          </a:p>
          <a:p>
            <a:r>
              <a:rPr lang="en-US" sz="1600" b="1" u="sng" dirty="0" smtClean="0">
                <a:latin typeface="Times" pitchFamily="18" charset="0"/>
              </a:rPr>
              <a:t>Two revolutions in 1917: </a:t>
            </a:r>
            <a:r>
              <a:rPr lang="en-US" sz="1600" dirty="0" smtClean="0">
                <a:latin typeface="Times" pitchFamily="18" charset="0"/>
              </a:rPr>
              <a:t>Czar Nicholas II entered WWI despite not being prepared for war (</a:t>
            </a:r>
            <a:r>
              <a:rPr lang="en-US" sz="1600" b="1" u="sng" dirty="0" smtClean="0">
                <a:latin typeface="Times" pitchFamily="18" charset="0"/>
              </a:rPr>
              <a:t>not industrialized) </a:t>
            </a:r>
            <a:r>
              <a:rPr lang="en-US" sz="1600" dirty="0" smtClean="0">
                <a:latin typeface="Times" pitchFamily="18" charset="0"/>
              </a:rPr>
              <a:t>workers in </a:t>
            </a:r>
            <a:r>
              <a:rPr lang="en-US" sz="1600" b="1" u="sng" dirty="0" smtClean="0">
                <a:latin typeface="Times" pitchFamily="18" charset="0"/>
              </a:rPr>
              <a:t>St. Petersburg </a:t>
            </a:r>
            <a:r>
              <a:rPr lang="en-US" sz="1600" dirty="0" smtClean="0">
                <a:latin typeface="Times" pitchFamily="18" charset="0"/>
              </a:rPr>
              <a:t>went on </a:t>
            </a:r>
            <a:r>
              <a:rPr lang="en-US" sz="1600" b="1" u="sng" dirty="0" smtClean="0">
                <a:latin typeface="Times" pitchFamily="18" charset="0"/>
              </a:rPr>
              <a:t>strike </a:t>
            </a:r>
            <a:r>
              <a:rPr lang="en-US" sz="1600" dirty="0" smtClean="0">
                <a:latin typeface="Times" pitchFamily="18" charset="0"/>
              </a:rPr>
              <a:t>due to </a:t>
            </a:r>
            <a:r>
              <a:rPr lang="en-US" sz="1600" b="1" u="sng" dirty="0" smtClean="0">
                <a:latin typeface="Times" pitchFamily="18" charset="0"/>
              </a:rPr>
              <a:t>food &amp;fuel shortages</a:t>
            </a:r>
            <a:r>
              <a:rPr lang="en-US" sz="1600" dirty="0" smtClean="0">
                <a:latin typeface="Times" pitchFamily="18" charset="0"/>
              </a:rPr>
              <a:t> the police &amp; military joined them this was called the </a:t>
            </a:r>
            <a:r>
              <a:rPr lang="en-US" sz="1600" b="1" u="sng" dirty="0" smtClean="0">
                <a:latin typeface="Times" pitchFamily="18" charset="0"/>
              </a:rPr>
              <a:t>March Revolution (February on Russian calendar)</a:t>
            </a:r>
          </a:p>
          <a:p>
            <a:r>
              <a:rPr lang="en-US" sz="1600" b="1" u="sng" dirty="0" smtClean="0">
                <a:latin typeface="Times" pitchFamily="18" charset="0"/>
              </a:rPr>
              <a:t>Czar Nicholas II </a:t>
            </a:r>
            <a:r>
              <a:rPr lang="en-US" sz="1600" b="1" i="1" u="sng" dirty="0" smtClean="0">
                <a:latin typeface="Times" pitchFamily="18" charset="0"/>
              </a:rPr>
              <a:t>abdicated </a:t>
            </a:r>
            <a:r>
              <a:rPr lang="en-US" sz="1600" dirty="0" smtClean="0">
                <a:latin typeface="Times" pitchFamily="18" charset="0"/>
              </a:rPr>
              <a:t>his</a:t>
            </a:r>
            <a:r>
              <a:rPr lang="en-US" sz="1600" i="1" dirty="0" smtClean="0">
                <a:latin typeface="Times" pitchFamily="18" charset="0"/>
              </a:rPr>
              <a:t> </a:t>
            </a:r>
            <a:r>
              <a:rPr lang="en-US" sz="1600" dirty="0" smtClean="0">
                <a:latin typeface="Times" pitchFamily="18" charset="0"/>
              </a:rPr>
              <a:t>throne due to the March Revolution, the </a:t>
            </a:r>
            <a:r>
              <a:rPr lang="en-US" sz="1600" b="1" u="sng" dirty="0" smtClean="0">
                <a:latin typeface="Times" pitchFamily="18" charset="0"/>
              </a:rPr>
              <a:t>Provisional Government </a:t>
            </a:r>
            <a:r>
              <a:rPr lang="en-US" sz="1600" dirty="0" smtClean="0">
                <a:latin typeface="Times" pitchFamily="18" charset="0"/>
              </a:rPr>
              <a:t>then took control</a:t>
            </a:r>
          </a:p>
          <a:p>
            <a:r>
              <a:rPr lang="en-US" sz="1600" b="1" u="sng" dirty="0" smtClean="0">
                <a:latin typeface="Times" pitchFamily="18" charset="0"/>
              </a:rPr>
              <a:t>The Provisional Government </a:t>
            </a:r>
            <a:r>
              <a:rPr lang="en-US" sz="1600" dirty="0" smtClean="0">
                <a:latin typeface="Times" pitchFamily="18" charset="0"/>
              </a:rPr>
              <a:t> was overthrown by the </a:t>
            </a:r>
            <a:r>
              <a:rPr lang="en-US" sz="1600" b="1" u="sng" dirty="0" smtClean="0">
                <a:latin typeface="Times" pitchFamily="18" charset="0"/>
              </a:rPr>
              <a:t>Bolsheviks </a:t>
            </a:r>
            <a:r>
              <a:rPr lang="en-US" sz="1600" dirty="0" smtClean="0">
                <a:latin typeface="Times" pitchFamily="18" charset="0"/>
              </a:rPr>
              <a:t>during the </a:t>
            </a:r>
            <a:r>
              <a:rPr lang="en-US" sz="1600" b="1" u="sng" dirty="0" smtClean="0">
                <a:latin typeface="Times" pitchFamily="18" charset="0"/>
              </a:rPr>
              <a:t>November Revolution (October on Russian calendar)</a:t>
            </a:r>
          </a:p>
          <a:p>
            <a:r>
              <a:rPr lang="en-US" sz="1600" b="1" u="sng" dirty="0" smtClean="0">
                <a:latin typeface="Times" pitchFamily="18" charset="0"/>
              </a:rPr>
              <a:t>A Civil War </a:t>
            </a:r>
            <a:r>
              <a:rPr lang="en-US" sz="1600" dirty="0" smtClean="0">
                <a:latin typeface="Times" pitchFamily="18" charset="0"/>
              </a:rPr>
              <a:t>broke out between the </a:t>
            </a:r>
            <a:r>
              <a:rPr lang="en-US" sz="1600" b="1" u="sng" dirty="0" smtClean="0">
                <a:latin typeface="Times" pitchFamily="18" charset="0"/>
              </a:rPr>
              <a:t>Whites (supporters of the Czar) &amp; the Reds (Bolsheviks) </a:t>
            </a:r>
            <a:r>
              <a:rPr lang="en-US" sz="1600" dirty="0" smtClean="0">
                <a:latin typeface="Times" pitchFamily="18" charset="0"/>
              </a:rPr>
              <a:t> in 1918, the Reds won &amp; assassinated </a:t>
            </a:r>
            <a:r>
              <a:rPr lang="en-US" sz="1600" b="1" u="sng" dirty="0" smtClean="0">
                <a:latin typeface="Times" pitchFamily="18" charset="0"/>
              </a:rPr>
              <a:t>Czar Nicholas II </a:t>
            </a:r>
            <a:r>
              <a:rPr lang="en-US" sz="1600" dirty="0" smtClean="0">
                <a:latin typeface="Times" pitchFamily="18" charset="0"/>
              </a:rPr>
              <a:t> &amp; his family in 1918.</a:t>
            </a:r>
            <a:endParaRPr lang="en-US" sz="1600" b="1" u="sng" dirty="0" smtClean="0">
              <a:latin typeface="Times" pitchFamily="18" charset="0"/>
            </a:endParaRPr>
          </a:p>
          <a:p>
            <a:r>
              <a:rPr lang="en-US" sz="1600" b="1" u="sng" dirty="0" smtClean="0">
                <a:latin typeface="Times" pitchFamily="18" charset="0"/>
              </a:rPr>
              <a:t>The USSR </a:t>
            </a:r>
            <a:r>
              <a:rPr lang="en-US" sz="1600" dirty="0" smtClean="0">
                <a:latin typeface="Times" pitchFamily="18" charset="0"/>
              </a:rPr>
              <a:t> then formed under the leadership of </a:t>
            </a:r>
            <a:r>
              <a:rPr lang="en-US" sz="1600" b="1" u="sng" dirty="0" smtClean="0">
                <a:latin typeface="Times" pitchFamily="18" charset="0"/>
              </a:rPr>
              <a:t>Vladimir Lenin in 1922, </a:t>
            </a:r>
            <a:r>
              <a:rPr lang="en-US" sz="1600" dirty="0" smtClean="0">
                <a:latin typeface="Times" pitchFamily="18" charset="0"/>
              </a:rPr>
              <a:t>unfortunately Lenin died in </a:t>
            </a:r>
            <a:r>
              <a:rPr lang="en-US" sz="1600" b="1" u="sng" dirty="0" smtClean="0">
                <a:latin typeface="Times" pitchFamily="18" charset="0"/>
              </a:rPr>
              <a:t>1924 </a:t>
            </a:r>
            <a:r>
              <a:rPr lang="en-US" sz="1600" dirty="0" smtClean="0">
                <a:latin typeface="Times" pitchFamily="18" charset="0"/>
              </a:rPr>
              <a:t>before he could carry out many of his reforms including the </a:t>
            </a:r>
            <a:r>
              <a:rPr lang="en-US" sz="1600" b="1" u="sng" dirty="0" smtClean="0">
                <a:latin typeface="Times" pitchFamily="18" charset="0"/>
              </a:rPr>
              <a:t>NEP (New Economic Policy).</a:t>
            </a:r>
          </a:p>
        </p:txBody>
      </p:sp>
      <p:pic>
        <p:nvPicPr>
          <p:cNvPr id="4" name="Picture 2" descr="C:\Documents and Settings\millerm\Local Settings\Temporary Internet Files\Content.IE5\KN6VETET\MP90044427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95272" cy="1371600"/>
          </a:xfrm>
          <a:prstGeom prst="rect">
            <a:avLst/>
          </a:prstGeom>
          <a:noFill/>
        </p:spPr>
      </p:pic>
      <p:pic>
        <p:nvPicPr>
          <p:cNvPr id="5" name="Picture 2" descr="C:\Documents and Settings\millerm\Local Settings\Temporary Internet Files\Content.IE5\KN6VETET\MP90044427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8728" y="0"/>
            <a:ext cx="1795272" cy="1371600"/>
          </a:xfrm>
          <a:prstGeom prst="rect">
            <a:avLst/>
          </a:prstGeom>
          <a:noFill/>
        </p:spPr>
      </p:pic>
      <p:pic>
        <p:nvPicPr>
          <p:cNvPr id="6" name="Picture 3" descr="C:\Documents and Settings\millerm\Local Settings\Temporary Internet Files\Content.IE5\CVOP6DK3\MP90044265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48400"/>
            <a:ext cx="2362200" cy="609600"/>
          </a:xfrm>
          <a:prstGeom prst="rect">
            <a:avLst/>
          </a:prstGeom>
          <a:noFill/>
        </p:spPr>
      </p:pic>
      <p:pic>
        <p:nvPicPr>
          <p:cNvPr id="7" name="Picture 3" descr="C:\Documents and Settings\millerm\Local Settings\Temporary Internet Files\Content.IE5\CVOP6DK3\MP90044265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6248400"/>
            <a:ext cx="2362200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Interwar Period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Interwar Period: Key Points</a:t>
            </a:r>
          </a:p>
          <a:p>
            <a:r>
              <a:rPr lang="en-US" sz="1700" b="1" u="sng" dirty="0" smtClean="0">
                <a:latin typeface="Times New Roman" pitchFamily="18" charset="0"/>
                <a:cs typeface="Times New Roman" pitchFamily="18" charset="0"/>
              </a:rPr>
              <a:t>Mohandas K. Gandhi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led effective resistance to </a:t>
            </a:r>
            <a:r>
              <a:rPr lang="en-US" sz="1700" b="1" u="sng" dirty="0" smtClean="0">
                <a:latin typeface="Times New Roman" pitchFamily="18" charset="0"/>
                <a:cs typeface="Times New Roman" pitchFamily="18" charset="0"/>
              </a:rPr>
              <a:t>British rule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1700" b="1" u="sng" dirty="0" smtClean="0">
                <a:latin typeface="Times New Roman" pitchFamily="18" charset="0"/>
                <a:cs typeface="Times New Roman" pitchFamily="18" charset="0"/>
              </a:rPr>
              <a:t>India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during the </a:t>
            </a:r>
            <a:r>
              <a:rPr lang="en-US" sz="1700" b="1" u="sng" dirty="0" smtClean="0">
                <a:latin typeface="Times New Roman" pitchFamily="18" charset="0"/>
                <a:cs typeface="Times New Roman" pitchFamily="18" charset="0"/>
              </a:rPr>
              <a:t>early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u="sng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1700" b="1" u="sng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700" b="1" u="sng" dirty="0" smtClean="0">
                <a:latin typeface="Times New Roman" pitchFamily="18" charset="0"/>
                <a:cs typeface="Times New Roman" pitchFamily="18" charset="0"/>
              </a:rPr>
              <a:t> century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700" b="1" u="sng" dirty="0" smtClean="0">
                <a:latin typeface="Times New Roman" pitchFamily="18" charset="0"/>
                <a:cs typeface="Times New Roman" pitchFamily="18" charset="0"/>
              </a:rPr>
              <a:t>Amritsar Massacre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led to massive protests against British rule and the call for </a:t>
            </a:r>
            <a:r>
              <a:rPr lang="en-US" sz="1700" b="1" u="sng" dirty="0" err="1" smtClean="0">
                <a:latin typeface="Times New Roman" pitchFamily="18" charset="0"/>
                <a:cs typeface="Times New Roman" pitchFamily="18" charset="0"/>
              </a:rPr>
              <a:t>Indepedence</a:t>
            </a:r>
            <a:r>
              <a:rPr lang="en-US" sz="17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from Great Britain after </a:t>
            </a:r>
            <a:r>
              <a:rPr lang="en-US" sz="1700" b="1" u="sng" dirty="0" smtClean="0">
                <a:latin typeface="Times New Roman" pitchFamily="18" charset="0"/>
                <a:cs typeface="Times New Roman" pitchFamily="18" charset="0"/>
              </a:rPr>
              <a:t>WWI</a:t>
            </a: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700" b="1" u="sng" dirty="0" smtClean="0">
                <a:latin typeface="Times New Roman" pitchFamily="18" charset="0"/>
                <a:cs typeface="Times New Roman" pitchFamily="18" charset="0"/>
              </a:rPr>
              <a:t>Gandhi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used </a:t>
            </a:r>
            <a:r>
              <a:rPr lang="en-US" sz="1700" b="1" u="sng" dirty="0" smtClean="0">
                <a:latin typeface="Times New Roman" pitchFamily="18" charset="0"/>
                <a:cs typeface="Times New Roman" pitchFamily="18" charset="0"/>
              </a:rPr>
              <a:t>boycotts, marches &amp; civil disobedience (*Cloth Boycott &amp; Salt March)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as part of his </a:t>
            </a:r>
            <a:r>
              <a:rPr lang="en-US" sz="1700" b="1" u="sng" dirty="0" err="1" smtClean="0">
                <a:latin typeface="Times New Roman" pitchFamily="18" charset="0"/>
                <a:cs typeface="Times New Roman" pitchFamily="18" charset="0"/>
              </a:rPr>
              <a:t>satyagraha</a:t>
            </a:r>
            <a:r>
              <a:rPr lang="en-US" sz="17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1700" b="1" u="sng" dirty="0" smtClean="0">
                <a:latin typeface="Times New Roman" pitchFamily="18" charset="0"/>
                <a:cs typeface="Times New Roman" pitchFamily="18" charset="0"/>
              </a:rPr>
              <a:t> passive resistance movement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to liberate India from British control.</a:t>
            </a:r>
          </a:p>
          <a:p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Gandhi also </a:t>
            </a:r>
            <a:r>
              <a:rPr lang="en-US" sz="1700" b="1" u="sng" dirty="0" smtClean="0">
                <a:latin typeface="Times New Roman" pitchFamily="18" charset="0"/>
                <a:cs typeface="Times New Roman" pitchFamily="18" charset="0"/>
              </a:rPr>
              <a:t>fasted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to try &amp; stop violence against </a:t>
            </a:r>
            <a:r>
              <a:rPr lang="en-US" sz="1700" b="1" u="sng" dirty="0" smtClean="0">
                <a:latin typeface="Times New Roman" pitchFamily="18" charset="0"/>
                <a:cs typeface="Times New Roman" pitchFamily="18" charset="0"/>
              </a:rPr>
              <a:t>Great Britain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or between </a:t>
            </a:r>
            <a:r>
              <a:rPr lang="en-US" sz="1700" b="1" u="sng" dirty="0" smtClean="0">
                <a:latin typeface="Times New Roman" pitchFamily="18" charset="0"/>
                <a:cs typeface="Times New Roman" pitchFamily="18" charset="0"/>
              </a:rPr>
              <a:t>Hindus &amp; Muslims</a:t>
            </a: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Gandhi was able to help achieve </a:t>
            </a:r>
            <a:r>
              <a:rPr lang="en-US" sz="1700" b="1" u="sng" dirty="0" smtClean="0">
                <a:latin typeface="Times New Roman" pitchFamily="18" charset="0"/>
                <a:cs typeface="Times New Roman" pitchFamily="18" charset="0"/>
              </a:rPr>
              <a:t>Indian independence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1700" b="1" u="sng" dirty="0" smtClean="0">
                <a:latin typeface="Times New Roman" pitchFamily="18" charset="0"/>
                <a:cs typeface="Times New Roman" pitchFamily="18" charset="0"/>
              </a:rPr>
              <a:t>1947,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although India was </a:t>
            </a:r>
            <a:r>
              <a:rPr lang="en-US" sz="1700" b="1" u="sng" dirty="0" smtClean="0">
                <a:latin typeface="Times New Roman" pitchFamily="18" charset="0"/>
                <a:cs typeface="Times New Roman" pitchFamily="18" charset="0"/>
              </a:rPr>
              <a:t>partitioned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into </a:t>
            </a:r>
            <a:r>
              <a:rPr lang="en-US" sz="1700" b="1" u="sng" dirty="0" smtClean="0">
                <a:latin typeface="Times New Roman" pitchFamily="18" charset="0"/>
                <a:cs typeface="Times New Roman" pitchFamily="18" charset="0"/>
              </a:rPr>
              <a:t>Hindu (India) &amp; Muslim (Pakistan)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territories.</a:t>
            </a:r>
          </a:p>
          <a:p>
            <a:r>
              <a:rPr lang="en-US" sz="1700" b="1" u="sng" dirty="0" smtClean="0">
                <a:latin typeface="Times New Roman" pitchFamily="18" charset="0"/>
                <a:cs typeface="Times New Roman" pitchFamily="18" charset="0"/>
              </a:rPr>
              <a:t>India’s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independence has been marked by </a:t>
            </a:r>
            <a:r>
              <a:rPr lang="en-US" sz="1700" b="1" u="sng" dirty="0" smtClean="0">
                <a:latin typeface="Times New Roman" pitchFamily="18" charset="0"/>
                <a:cs typeface="Times New Roman" pitchFamily="18" charset="0"/>
              </a:rPr>
              <a:t>violence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still to this day as </a:t>
            </a:r>
            <a:r>
              <a:rPr lang="en-US" sz="1700" b="1" u="sng" dirty="0" smtClean="0">
                <a:latin typeface="Times New Roman" pitchFamily="18" charset="0"/>
                <a:cs typeface="Times New Roman" pitchFamily="18" charset="0"/>
              </a:rPr>
              <a:t>Hindus &amp; Muslims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continue to fight over </a:t>
            </a:r>
            <a:r>
              <a:rPr lang="en-US" sz="1700" b="1" u="sng" dirty="0" smtClean="0">
                <a:latin typeface="Times New Roman" pitchFamily="18" charset="0"/>
                <a:cs typeface="Times New Roman" pitchFamily="18" charset="0"/>
              </a:rPr>
              <a:t>religious &amp; border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disputes</a:t>
            </a: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millerm\Local Settings\Temporary Internet Files\Content.IE5\G50ZAT2J\MC90009060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4063" y="0"/>
            <a:ext cx="2359937" cy="1926879"/>
          </a:xfrm>
          <a:prstGeom prst="rect">
            <a:avLst/>
          </a:prstGeom>
          <a:noFill/>
        </p:spPr>
      </p:pic>
      <p:pic>
        <p:nvPicPr>
          <p:cNvPr id="1027" name="Picture 3" descr="C:\Documents and Settings\millerm\Local Settings\Temporary Internet Files\Content.IE5\THV229ZX\MC90001586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66951" cy="1343254"/>
          </a:xfrm>
          <a:prstGeom prst="rect">
            <a:avLst/>
          </a:prstGeom>
          <a:noFill/>
        </p:spPr>
      </p:pic>
      <p:pic>
        <p:nvPicPr>
          <p:cNvPr id="1032" name="Picture 8" descr="C:\Documents and Settings\millerm\Local Settings\Temporary Internet Files\Content.IE5\CIEX8GXZ\MC90043541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5715000"/>
            <a:ext cx="1066800" cy="1143000"/>
          </a:xfrm>
          <a:prstGeom prst="rect">
            <a:avLst/>
          </a:prstGeom>
          <a:noFill/>
        </p:spPr>
      </p:pic>
      <p:pic>
        <p:nvPicPr>
          <p:cNvPr id="1033" name="Picture 9" descr="C:\Documents and Settings\millerm\Local Settings\Temporary Internet Files\Content.IE5\NJ81OTZA\MC900364458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91200"/>
            <a:ext cx="1573682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Interwar Period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Interwar Period: Key Points</a:t>
            </a:r>
          </a:p>
          <a:p>
            <a:pPr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China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established a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democratic republic in 1912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for the first time in its history.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Dr. Sun </a:t>
            </a:r>
            <a:r>
              <a:rPr lang="en-US" sz="1600" b="1" u="sng" dirty="0" err="1" smtClean="0">
                <a:latin typeface="Times New Roman" pitchFamily="18" charset="0"/>
                <a:cs typeface="Times New Roman" pitchFamily="18" charset="0"/>
              </a:rPr>
              <a:t>Yat-Sen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 (Sun </a:t>
            </a:r>
            <a:r>
              <a:rPr lang="en-US" sz="1600" b="1" u="sng" dirty="0" err="1" smtClean="0">
                <a:latin typeface="Times New Roman" pitchFamily="18" charset="0"/>
                <a:cs typeface="Times New Roman" pitchFamily="18" charset="0"/>
              </a:rPr>
              <a:t>Yixian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helped to establish the republic after the collapse of the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Qing (Manchu)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dynasty by introducing 3 appeals to the people: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Nationalism (China for the Chinese people), Democracy(universal suffrage) &amp; the peoples livelihood (economic security)</a:t>
            </a:r>
          </a:p>
          <a:p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Mao Zedong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worked with Sun to gain the support of the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peasants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of China who make up the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majority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of its population, but, Mao used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Communism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as the basis of his ideas for government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After Sun died in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1925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there was a struggle for power between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Mao &amp; General Chiang Kai-</a:t>
            </a:r>
            <a:r>
              <a:rPr lang="en-US" sz="1600" b="1" u="sng" dirty="0" err="1" smtClean="0">
                <a:latin typeface="Times New Roman" pitchFamily="18" charset="0"/>
                <a:cs typeface="Times New Roman" pitchFamily="18" charset="0"/>
              </a:rPr>
              <a:t>Shek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 (Communists vs. Nationalists)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for control of China, this resulted in a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Civil War.</a:t>
            </a:r>
          </a:p>
          <a:p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Mao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&amp; his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Communist army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were forced to go on the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Long March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to avoid being defeated by the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Kuomintang (Chinese Nationalist army) 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invasion of China by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Japan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1937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led to a truce in the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Civil War,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after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WWII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ended in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1945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Communist army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won the Civil War and established the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People’s Republic of China in 1949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this split China into 2 parts with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Taiwan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being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Nationalist China</a:t>
            </a:r>
          </a:p>
          <a:p>
            <a:endParaRPr lang="en-US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8"/>
            <a:endParaRPr lang="en-US" sz="400" dirty="0" smtClean="0">
              <a:latin typeface="Times New Roman" pitchFamily="18" charset="0"/>
              <a:cs typeface="Times New Roman" pitchFamily="18" charset="0"/>
            </a:endParaRPr>
          </a:p>
          <a:p>
            <a:pPr lvl="5">
              <a:buNone/>
            </a:pPr>
            <a:endParaRPr lang="en-US" sz="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7" descr="C:\Documents and Settings\millerm\Local Settings\Temporary Internet Files\Content.IE5\9I9I3OD0\MC90001877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943600"/>
            <a:ext cx="1828800" cy="914400"/>
          </a:xfrm>
          <a:prstGeom prst="rect">
            <a:avLst/>
          </a:prstGeom>
          <a:noFill/>
        </p:spPr>
      </p:pic>
      <p:pic>
        <p:nvPicPr>
          <p:cNvPr id="5" name="Picture 5" descr="C:\Documents and Settings\millerm\Local Settings\Temporary Internet Files\Content.IE5\CVOP6DK3\MC90001588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6134" y="5791200"/>
            <a:ext cx="1667866" cy="1066800"/>
          </a:xfrm>
          <a:prstGeom prst="rect">
            <a:avLst/>
          </a:prstGeom>
          <a:noFill/>
        </p:spPr>
      </p:pic>
      <p:pic>
        <p:nvPicPr>
          <p:cNvPr id="2050" name="Picture 2" descr="C:\Documents and Settings\millerm\Local Settings\Temporary Internet Files\Content.IE5\PXD4QK75\MC90041554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86000" cy="1752600"/>
          </a:xfrm>
          <a:prstGeom prst="rect">
            <a:avLst/>
          </a:prstGeom>
          <a:noFill/>
        </p:spPr>
      </p:pic>
      <p:pic>
        <p:nvPicPr>
          <p:cNvPr id="2052" name="Picture 4" descr="C:\Documents and Settings\millerm\Local Settings\Temporary Internet Files\Content.IE5\KN6VETET\MC900364472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0"/>
            <a:ext cx="1824228" cy="1602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Interwar Period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Interwar Period: Key Points</a:t>
            </a: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In </a:t>
            </a:r>
            <a:r>
              <a:rPr lang="en-US" sz="1800" b="1" u="sng" dirty="0" smtClean="0">
                <a:latin typeface="Times New Roman" pitchFamily="18" charset="0"/>
                <a:cs typeface="Times New Roman" pitchFamily="18" charset="0"/>
              </a:rPr>
              <a:t>1919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after WWI, </a:t>
            </a:r>
            <a:r>
              <a:rPr lang="en-US" sz="1800" b="1" u="sng" dirty="0" smtClean="0">
                <a:latin typeface="Times New Roman" pitchFamily="18" charset="0"/>
                <a:cs typeface="Times New Roman" pitchFamily="18" charset="0"/>
              </a:rPr>
              <a:t>Turkey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was all that remained of the </a:t>
            </a:r>
            <a:r>
              <a:rPr lang="en-US" sz="1800" b="1" u="sng" dirty="0" smtClean="0">
                <a:latin typeface="Times New Roman" pitchFamily="18" charset="0"/>
                <a:cs typeface="Times New Roman" pitchFamily="18" charset="0"/>
              </a:rPr>
              <a:t>Ottoman Empire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800" b="1" u="sng" dirty="0" smtClean="0">
                <a:latin typeface="Times New Roman" pitchFamily="18" charset="0"/>
                <a:cs typeface="Times New Roman" pitchFamily="18" charset="0"/>
              </a:rPr>
              <a:t>Mustafa </a:t>
            </a:r>
            <a:r>
              <a:rPr lang="en-US" sz="1800" b="1" u="sng" dirty="0" err="1" smtClean="0">
                <a:latin typeface="Times New Roman" pitchFamily="18" charset="0"/>
                <a:cs typeface="Times New Roman" pitchFamily="18" charset="0"/>
              </a:rPr>
              <a:t>Kemal</a:t>
            </a:r>
            <a:r>
              <a:rPr lang="en-US" sz="1800" b="1" u="sng" dirty="0" smtClean="0">
                <a:latin typeface="Times New Roman" pitchFamily="18" charset="0"/>
                <a:cs typeface="Times New Roman" pitchFamily="18" charset="0"/>
              </a:rPr>
              <a:t> Ataturk,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a military commander during WWI emerged as the new leader of the </a:t>
            </a:r>
            <a:r>
              <a:rPr lang="en-US" sz="1800" b="1" u="sng" dirty="0" smtClean="0">
                <a:latin typeface="Times New Roman" pitchFamily="18" charset="0"/>
                <a:cs typeface="Times New Roman" pitchFamily="18" charset="0"/>
              </a:rPr>
              <a:t>Turkish Republic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and instituted a series of reforms to bring </a:t>
            </a:r>
            <a:r>
              <a:rPr lang="en-US" sz="1800" b="1" u="sng" dirty="0" smtClean="0">
                <a:latin typeface="Times New Roman" pitchFamily="18" charset="0"/>
                <a:cs typeface="Times New Roman" pitchFamily="18" charset="0"/>
              </a:rPr>
              <a:t>Turkey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up-to-date with </a:t>
            </a:r>
            <a:r>
              <a:rPr lang="en-US" sz="1800" b="1" u="sng" dirty="0" smtClean="0">
                <a:latin typeface="Times New Roman" pitchFamily="18" charset="0"/>
                <a:cs typeface="Times New Roman" pitchFamily="18" charset="0"/>
              </a:rPr>
              <a:t>Western Europe</a:t>
            </a:r>
          </a:p>
          <a:p>
            <a:r>
              <a:rPr lang="en-US" sz="1800" b="1" u="sng" dirty="0" smtClean="0">
                <a:latin typeface="Times New Roman" pitchFamily="18" charset="0"/>
                <a:cs typeface="Times New Roman" pitchFamily="18" charset="0"/>
              </a:rPr>
              <a:t>Ataturk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proposed a </a:t>
            </a:r>
            <a:r>
              <a:rPr lang="en-US" sz="1800" b="1" u="sng" dirty="0" smtClean="0">
                <a:latin typeface="Times New Roman" pitchFamily="18" charset="0"/>
                <a:cs typeface="Times New Roman" pitchFamily="18" charset="0"/>
              </a:rPr>
              <a:t>new alphabet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based on Western letters, a </a:t>
            </a:r>
            <a:r>
              <a:rPr lang="en-US" sz="1800" b="1" u="sng" dirty="0" smtClean="0">
                <a:latin typeface="Times New Roman" pitchFamily="18" charset="0"/>
                <a:cs typeface="Times New Roman" pitchFamily="18" charset="0"/>
              </a:rPr>
              <a:t>Civil law code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based on Enlightenment ideas and the elimination of </a:t>
            </a:r>
            <a:r>
              <a:rPr lang="en-US" sz="1800" b="1" u="sng" dirty="0" err="1" smtClean="0">
                <a:latin typeface="Times New Roman" pitchFamily="18" charset="0"/>
                <a:cs typeface="Times New Roman" pitchFamily="18" charset="0"/>
              </a:rPr>
              <a:t>Sharia</a:t>
            </a:r>
            <a:r>
              <a:rPr lang="en-US" sz="1800" b="1" u="sng" dirty="0" smtClean="0">
                <a:latin typeface="Times New Roman" pitchFamily="18" charset="0"/>
                <a:cs typeface="Times New Roman" pitchFamily="18" charset="0"/>
              </a:rPr>
              <a:t> law</a:t>
            </a:r>
            <a:r>
              <a:rPr lang="en-US" sz="1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as the governing code.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He also gave </a:t>
            </a:r>
            <a:r>
              <a:rPr lang="en-US" sz="1800" b="1" u="sng" dirty="0" smtClean="0">
                <a:latin typeface="Times New Roman" pitchFamily="18" charset="0"/>
                <a:cs typeface="Times New Roman" pitchFamily="18" charset="0"/>
              </a:rPr>
              <a:t>women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1800" b="1" u="sng" dirty="0" smtClean="0">
                <a:latin typeface="Times New Roman" pitchFamily="18" charset="0"/>
                <a:cs typeface="Times New Roman" pitchFamily="18" charset="0"/>
              </a:rPr>
              <a:t>right to vote, be educated, &amp; hold public office</a:t>
            </a:r>
          </a:p>
          <a:p>
            <a:r>
              <a:rPr lang="en-US" sz="1800" b="1" u="sng" dirty="0" smtClean="0">
                <a:latin typeface="Times New Roman" pitchFamily="18" charset="0"/>
                <a:cs typeface="Times New Roman" pitchFamily="18" charset="0"/>
              </a:rPr>
              <a:t>Turkey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improved its </a:t>
            </a:r>
            <a:r>
              <a:rPr lang="en-US" sz="1800" b="1" u="sng" dirty="0" smtClean="0">
                <a:latin typeface="Times New Roman" pitchFamily="18" charset="0"/>
                <a:cs typeface="Times New Roman" pitchFamily="18" charset="0"/>
              </a:rPr>
              <a:t>industry, economic &amp; banking systems, &amp; technology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using European models</a:t>
            </a:r>
            <a:endParaRPr lang="en-US" sz="18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Many of the reforms led to Turkey becoming a </a:t>
            </a:r>
            <a:r>
              <a:rPr lang="en-US" sz="1800" b="1" u="sng" dirty="0" smtClean="0">
                <a:latin typeface="Times New Roman" pitchFamily="18" charset="0"/>
                <a:cs typeface="Times New Roman" pitchFamily="18" charset="0"/>
              </a:rPr>
              <a:t>modern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nation and to be considered as a possible </a:t>
            </a:r>
            <a:r>
              <a:rPr lang="en-US" sz="1800" b="1" u="sng" dirty="0" smtClean="0">
                <a:latin typeface="Times New Roman" pitchFamily="18" charset="0"/>
                <a:cs typeface="Times New Roman" pitchFamily="18" charset="0"/>
              </a:rPr>
              <a:t>European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trade partner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b="1" u="sng" dirty="0" smtClean="0">
                <a:latin typeface="Times New Roman" pitchFamily="18" charset="0"/>
                <a:cs typeface="Times New Roman" pitchFamily="18" charset="0"/>
              </a:rPr>
              <a:t>EU?)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millerm\Local Settings\Temporary Internet Files\Content.IE5\CIEX8GXZ\MC90002570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2286000" cy="1447800"/>
          </a:xfrm>
          <a:prstGeom prst="rect">
            <a:avLst/>
          </a:prstGeom>
          <a:noFill/>
        </p:spPr>
      </p:pic>
      <p:pic>
        <p:nvPicPr>
          <p:cNvPr id="5" name="Picture 3" descr="C:\Documents and Settings\millerm\Local Settings\Temporary Internet Files\Content.IE5\NJ81OTZA\MC90041471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0"/>
            <a:ext cx="213360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Rise of Fascism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The Rise of Fascism: Key Points</a:t>
            </a:r>
          </a:p>
          <a:p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1300" b="1" u="sng" dirty="0" smtClean="0">
                <a:latin typeface="Times New Roman" pitchFamily="18" charset="0"/>
                <a:cs typeface="Times New Roman" pitchFamily="18" charset="0"/>
              </a:rPr>
              <a:t>1922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Benito Mussolini came to power by staging a </a:t>
            </a:r>
            <a:r>
              <a:rPr lang="en-US" sz="1300" b="1" u="sng" dirty="0" smtClean="0">
                <a:latin typeface="Times New Roman" pitchFamily="18" charset="0"/>
                <a:cs typeface="Times New Roman" pitchFamily="18" charset="0"/>
              </a:rPr>
              <a:t>coup </a:t>
            </a:r>
            <a:r>
              <a:rPr lang="en-US" sz="1300" b="1" u="sng" dirty="0" err="1" smtClean="0">
                <a:latin typeface="Times New Roman" pitchFamily="18" charset="0"/>
                <a:cs typeface="Times New Roman" pitchFamily="18" charset="0"/>
              </a:rPr>
              <a:t>d’etat</a:t>
            </a:r>
            <a:r>
              <a:rPr lang="en-US" sz="13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in a march on Rome.</a:t>
            </a:r>
          </a:p>
          <a:p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Once in power </a:t>
            </a:r>
            <a:r>
              <a:rPr lang="en-US" sz="1300" b="1" u="sng" dirty="0" smtClean="0">
                <a:latin typeface="Times New Roman" pitchFamily="18" charset="0"/>
                <a:cs typeface="Times New Roman" pitchFamily="18" charset="0"/>
              </a:rPr>
              <a:t>Mussolini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eliminated all opposition &amp; outlawed all political parties except for the </a:t>
            </a:r>
            <a:r>
              <a:rPr lang="en-US" sz="1300" b="1" u="sng" dirty="0" smtClean="0">
                <a:latin typeface="Times New Roman" pitchFamily="18" charset="0"/>
                <a:cs typeface="Times New Roman" pitchFamily="18" charset="0"/>
              </a:rPr>
              <a:t>fascist party</a:t>
            </a:r>
          </a:p>
          <a:p>
            <a:r>
              <a:rPr lang="en-US" sz="1300" b="1" u="sng" dirty="0" smtClean="0">
                <a:latin typeface="Times New Roman" pitchFamily="18" charset="0"/>
                <a:cs typeface="Times New Roman" pitchFamily="18" charset="0"/>
              </a:rPr>
              <a:t>In 1929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Mussolini’s army invaded &amp; conquered  </a:t>
            </a:r>
            <a:r>
              <a:rPr lang="en-US" sz="1300" b="1" u="sng" dirty="0" smtClean="0">
                <a:latin typeface="Times New Roman" pitchFamily="18" charset="0"/>
                <a:cs typeface="Times New Roman" pitchFamily="18" charset="0"/>
              </a:rPr>
              <a:t>Ethiopia,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creating an Italian Empire. Italy then formed an </a:t>
            </a:r>
            <a:r>
              <a:rPr lang="en-US" sz="1300" b="1" u="sng" dirty="0" smtClean="0">
                <a:latin typeface="Times New Roman" pitchFamily="18" charset="0"/>
                <a:cs typeface="Times New Roman" pitchFamily="18" charset="0"/>
              </a:rPr>
              <a:t>alliance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with Germany &amp; Japan </a:t>
            </a:r>
            <a:r>
              <a:rPr lang="en-US" sz="1300" b="1" u="sng" dirty="0" smtClean="0">
                <a:latin typeface="Times New Roman" pitchFamily="18" charset="0"/>
                <a:cs typeface="Times New Roman" pitchFamily="18" charset="0"/>
              </a:rPr>
              <a:t>(The Axis Powers)</a:t>
            </a:r>
            <a:endParaRPr lang="en-US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1300" b="1" u="sng" dirty="0" smtClean="0">
                <a:latin typeface="Times New Roman" pitchFamily="18" charset="0"/>
                <a:cs typeface="Times New Roman" pitchFamily="18" charset="0"/>
              </a:rPr>
              <a:t>1919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after WWI had ended, </a:t>
            </a:r>
            <a:r>
              <a:rPr lang="en-US" sz="1300" b="1" u="sng" dirty="0" smtClean="0">
                <a:latin typeface="Times New Roman" pitchFamily="18" charset="0"/>
                <a:cs typeface="Times New Roman" pitchFamily="18" charset="0"/>
              </a:rPr>
              <a:t>The Treaty of Versailles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had been signed by </a:t>
            </a:r>
            <a:r>
              <a:rPr lang="en-US" sz="1300" b="1" u="sng" dirty="0" smtClean="0">
                <a:latin typeface="Times New Roman" pitchFamily="18" charset="0"/>
                <a:cs typeface="Times New Roman" pitchFamily="18" charset="0"/>
              </a:rPr>
              <a:t>Germany, Italy, France, &amp; Great Britain,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this treaty placed a huge </a:t>
            </a:r>
            <a:r>
              <a:rPr lang="en-US" sz="1300" b="1" u="sng" dirty="0" smtClean="0">
                <a:latin typeface="Times New Roman" pitchFamily="18" charset="0"/>
                <a:cs typeface="Times New Roman" pitchFamily="18" charset="0"/>
              </a:rPr>
              <a:t>economic burden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on Germany &amp; forced them to pay </a:t>
            </a:r>
            <a:r>
              <a:rPr lang="en-US" sz="1300" b="1" u="sng" dirty="0" smtClean="0">
                <a:latin typeface="Times New Roman" pitchFamily="18" charset="0"/>
                <a:cs typeface="Times New Roman" pitchFamily="18" charset="0"/>
              </a:rPr>
              <a:t>war reparations </a:t>
            </a:r>
            <a:r>
              <a:rPr lang="en-US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as well as assume </a:t>
            </a:r>
            <a:r>
              <a:rPr lang="en-US" sz="1300" b="1" u="sng" dirty="0" smtClean="0">
                <a:latin typeface="Times New Roman" pitchFamily="18" charset="0"/>
                <a:cs typeface="Times New Roman" pitchFamily="18" charset="0"/>
              </a:rPr>
              <a:t>guilt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for the war (</a:t>
            </a:r>
            <a:r>
              <a:rPr lang="en-US" sz="1300" b="1" u="sng" dirty="0" smtClean="0">
                <a:latin typeface="Times New Roman" pitchFamily="18" charset="0"/>
                <a:cs typeface="Times New Roman" pitchFamily="18" charset="0"/>
              </a:rPr>
              <a:t>War Guilt Clause-article 231 )</a:t>
            </a:r>
          </a:p>
          <a:p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1300" b="1" u="sng" dirty="0" smtClean="0">
                <a:latin typeface="Times New Roman" pitchFamily="18" charset="0"/>
                <a:cs typeface="Times New Roman" pitchFamily="18" charset="0"/>
              </a:rPr>
              <a:t>1923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u="sng" dirty="0" smtClean="0">
                <a:latin typeface="Times New Roman" pitchFamily="18" charset="0"/>
                <a:cs typeface="Times New Roman" pitchFamily="18" charset="0"/>
              </a:rPr>
              <a:t>Germany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suffered from </a:t>
            </a:r>
            <a:r>
              <a:rPr lang="en-US" sz="1300" b="1" u="sng" dirty="0" smtClean="0">
                <a:latin typeface="Times New Roman" pitchFamily="18" charset="0"/>
                <a:cs typeface="Times New Roman" pitchFamily="18" charset="0"/>
              </a:rPr>
              <a:t>high inflation, high unemployment, &amp; loss of territory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due to their role in WWI &amp; the Treaty of Versailles. </a:t>
            </a:r>
            <a:r>
              <a:rPr lang="en-US" sz="1300" b="1" u="sng" dirty="0" smtClean="0">
                <a:latin typeface="Times New Roman" pitchFamily="18" charset="0"/>
                <a:cs typeface="Times New Roman" pitchFamily="18" charset="0"/>
              </a:rPr>
              <a:t>The Weimar Government (Weimar Republic)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which was set up by the </a:t>
            </a:r>
            <a:r>
              <a:rPr lang="en-US" sz="1300" b="1" u="sng" dirty="0" smtClean="0">
                <a:latin typeface="Times New Roman" pitchFamily="18" charset="0"/>
                <a:cs typeface="Times New Roman" pitchFamily="18" charset="0"/>
              </a:rPr>
              <a:t>Allies</a:t>
            </a:r>
            <a:r>
              <a:rPr lang="en-US" sz="13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after WWI failed to deal properly with the problems that Germany faced</a:t>
            </a:r>
          </a:p>
          <a:p>
            <a:r>
              <a:rPr lang="en-US" sz="1300" b="1" u="sng" dirty="0" smtClean="0">
                <a:latin typeface="Times New Roman" pitchFamily="18" charset="0"/>
                <a:cs typeface="Times New Roman" pitchFamily="18" charset="0"/>
              </a:rPr>
              <a:t>Adolf Hitler,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who served in WWI as a young officer, wanted to end Germany’s economic suffering &amp; bring about a positive change. He first attempted to </a:t>
            </a:r>
            <a:r>
              <a:rPr lang="en-US" sz="1300" b="1" u="sng" dirty="0" smtClean="0">
                <a:latin typeface="Times New Roman" pitchFamily="18" charset="0"/>
                <a:cs typeface="Times New Roman" pitchFamily="18" charset="0"/>
              </a:rPr>
              <a:t>overthrow (coup </a:t>
            </a:r>
            <a:r>
              <a:rPr lang="en-US" sz="1300" b="1" u="sng" dirty="0" err="1" smtClean="0">
                <a:latin typeface="Times New Roman" pitchFamily="18" charset="0"/>
                <a:cs typeface="Times New Roman" pitchFamily="18" charset="0"/>
              </a:rPr>
              <a:t>d’etat</a:t>
            </a:r>
            <a:r>
              <a:rPr lang="en-US" sz="1300" b="1" u="sng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the Weimar government but was arrested. When he was released he &amp; his </a:t>
            </a:r>
            <a:r>
              <a:rPr lang="en-US" sz="1300" b="1" u="sng" dirty="0" smtClean="0">
                <a:latin typeface="Times New Roman" pitchFamily="18" charset="0"/>
                <a:cs typeface="Times New Roman" pitchFamily="18" charset="0"/>
              </a:rPr>
              <a:t>NAZI party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was </a:t>
            </a:r>
            <a:r>
              <a:rPr lang="en-US" sz="1300" b="1" u="sng" dirty="0" smtClean="0">
                <a:latin typeface="Times New Roman" pitchFamily="18" charset="0"/>
                <a:cs typeface="Times New Roman" pitchFamily="18" charset="0"/>
              </a:rPr>
              <a:t>elected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to office in Germany</a:t>
            </a:r>
          </a:p>
          <a:p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He began a series of reforms to reduce </a:t>
            </a:r>
            <a:r>
              <a:rPr lang="en-US" sz="1300" b="1" u="sng" dirty="0" smtClean="0">
                <a:latin typeface="Times New Roman" pitchFamily="18" charset="0"/>
                <a:cs typeface="Times New Roman" pitchFamily="18" charset="0"/>
              </a:rPr>
              <a:t>inflation, unemployment &amp; the depression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that Germany faced</a:t>
            </a:r>
          </a:p>
          <a:p>
            <a:r>
              <a:rPr lang="en-US" sz="1300" b="1" u="sng" dirty="0" smtClean="0">
                <a:latin typeface="Times New Roman" pitchFamily="18" charset="0"/>
                <a:cs typeface="Times New Roman" pitchFamily="18" charset="0"/>
              </a:rPr>
              <a:t>Germany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annexed </a:t>
            </a:r>
            <a:r>
              <a:rPr lang="en-US" sz="1300" b="1" u="sng" dirty="0" smtClean="0">
                <a:latin typeface="Times New Roman" pitchFamily="18" charset="0"/>
                <a:cs typeface="Times New Roman" pitchFamily="18" charset="0"/>
              </a:rPr>
              <a:t>Czechoslovakia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in 1938 which violated the </a:t>
            </a:r>
            <a:r>
              <a:rPr lang="en-US" sz="1300" b="1" u="sng" dirty="0" smtClean="0">
                <a:latin typeface="Times New Roman" pitchFamily="18" charset="0"/>
                <a:cs typeface="Times New Roman" pitchFamily="18" charset="0"/>
              </a:rPr>
              <a:t>Treaty of Versailles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 &amp; led Europe to the verge of </a:t>
            </a:r>
            <a:r>
              <a:rPr lang="en-US" sz="1300" b="1" u="sng" dirty="0" smtClean="0">
                <a:latin typeface="Times New Roman" pitchFamily="18" charset="0"/>
                <a:cs typeface="Times New Roman" pitchFamily="18" charset="0"/>
              </a:rPr>
              <a:t>WWII</a:t>
            </a:r>
          </a:p>
          <a:p>
            <a:endParaRPr lang="en-US" sz="1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 descr="http://cille85.files.wordpress.com/2009/04/adolf-hit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09800" cy="1600200"/>
          </a:xfrm>
          <a:prstGeom prst="rect">
            <a:avLst/>
          </a:prstGeom>
          <a:noFill/>
        </p:spPr>
      </p:pic>
      <p:pic>
        <p:nvPicPr>
          <p:cNvPr id="4103" name="Picture 7" descr="http://3.bp.blogspot.com/-FD5L1d29A2k/T0U4pSzuB4I/AAAAAAAAAFw/7iQyd0VEjrc/s1600/Mussoli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0"/>
            <a:ext cx="2209800" cy="16002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 </a:t>
            </a:r>
          </a:p>
          <a:p>
            <a:r>
              <a:rPr lang="en-US" dirty="0" smtClean="0"/>
              <a:t>  </a:t>
            </a:r>
          </a:p>
          <a:p>
            <a:r>
              <a:rPr lang="en-US" dirty="0" smtClean="0"/>
              <a:t>  </a:t>
            </a:r>
          </a:p>
          <a:p>
            <a:r>
              <a:rPr lang="en-US" dirty="0" smtClean="0"/>
              <a:t>  </a:t>
            </a:r>
          </a:p>
          <a:p>
            <a:r>
              <a:rPr lang="en-US" dirty="0" smtClean="0"/>
              <a:t>  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105" name="Picture 9" descr="http://gallery.iskcon.org/main.php?g2_view=core.DownloadItem&amp;g2_itemId=2911&amp;g2_serialNumber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38800"/>
            <a:ext cx="1981200" cy="1219200"/>
          </a:xfrm>
          <a:prstGeom prst="rect">
            <a:avLst/>
          </a:prstGeom>
          <a:noFill/>
        </p:spPr>
      </p:pic>
      <p:pic>
        <p:nvPicPr>
          <p:cNvPr id="4107" name="Picture 11" descr="http://4.bp.blogspot.com/_I3EDOcZb0Es/SdVeWAuIU3I/AAAAAAAAAWU/sat9i0wQBIA/s400/Italian+Fascist+Coat+of+Arms-We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5562600"/>
            <a:ext cx="182880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WWII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WWII Key Points: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1939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WWII began with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NAZI Germany’s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invasion of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Poland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Very shortly afterward,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Belgium, Holland, and France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fell into NAZI occupation. The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Axis Powers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Italy, Germany, &amp; Japan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challenged the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Allies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Great Britain, Free France, US, USSR, &amp; colonies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of the Western powers. 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WWII was fought in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Europe, North Africa, the South Pacific, Southeast Asia, Indochina, &amp; East Asia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civilians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suffering the bulk of the casualties due to advances in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technology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from previous wars.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Major turning points in WWII include: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 The Battle of Britain, Pearl Harbor, Stalingrad, Guadalcanal, Midway, &amp; the Atomic bombing of Hiroshima &amp; Nagasaki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Axis Powers were defeated in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Europe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May, 1945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&amp; in the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Pacific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August, 1945</a:t>
            </a:r>
          </a:p>
          <a:p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Cities, farmland, rail lines, roads, communications systems, factories &amp; human lives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were all destroyed by the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fire bombing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used during WWII</a:t>
            </a:r>
          </a:p>
          <a:p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Atrocities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such as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Unit 731 &amp; the Holocaust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occurred where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millions of civilians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were brutally tortured &amp; killed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Nuremberg &amp; Tokyo trials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were held where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individuals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were held accountable for the 	actions of their respective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nations.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millerm\Local Settings\Temporary Internet Files\Content.IE5\NJ81OTZA\MC90003652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8543" cy="1732788"/>
          </a:xfrm>
          <a:prstGeom prst="rect">
            <a:avLst/>
          </a:prstGeom>
          <a:noFill/>
        </p:spPr>
      </p:pic>
      <p:pic>
        <p:nvPicPr>
          <p:cNvPr id="5" name="Picture 3" descr="C:\Documents and Settings\millerm\Local Settings\Temporary Internet Files\Content.IE5\9I9I3OD0\MP90044265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0"/>
            <a:ext cx="1066800" cy="1752600"/>
          </a:xfrm>
          <a:prstGeom prst="rect">
            <a:avLst/>
          </a:prstGeom>
          <a:noFill/>
        </p:spPr>
      </p:pic>
      <p:pic>
        <p:nvPicPr>
          <p:cNvPr id="6" name="Picture 4" descr="C:\Documents and Settings\millerm\Local Settings\Temporary Internet Files\Content.IE5\PXD4QK75\MC90014951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715000"/>
            <a:ext cx="1828800" cy="1143000"/>
          </a:xfrm>
          <a:prstGeom prst="rect">
            <a:avLst/>
          </a:prstGeom>
          <a:noFill/>
        </p:spPr>
      </p:pic>
      <p:pic>
        <p:nvPicPr>
          <p:cNvPr id="7" name="Picture 5" descr="C:\Documents and Settings\millerm\Local Settings\Temporary Internet Files\Content.IE5\KN6VETET\MC900128682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5715000"/>
            <a:ext cx="1524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Cold War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Cold War Key Points: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1945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1600" b="1" i="1" u="sng" dirty="0" smtClean="0">
                <a:latin typeface="Times New Roman" pitchFamily="18" charset="0"/>
                <a:cs typeface="Times New Roman" pitchFamily="18" charset="0"/>
              </a:rPr>
              <a:t>Cold War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began between the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US &amp; western WWII Allies &amp; the USSR &amp;its allies.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occupation &amp; division of Germany &amp; Berlin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started the conflict with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Berlin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being blockaded by the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USSR.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Berlin Airlift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broke the Soviet blockade but left Berlin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divided until 1990.</a:t>
            </a:r>
          </a:p>
          <a:p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Korea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was the next major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Cold War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conflict with division into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Communist North Korea &amp; Democratic South Korea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occurring in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1953 at the 38</a:t>
            </a:r>
            <a:r>
              <a:rPr lang="en-US" sz="1600" b="1" u="sng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 parallel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French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were attacked by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Ho Chi Minh’s Vietcong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forces in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1954 at </a:t>
            </a:r>
            <a:r>
              <a:rPr lang="en-US" sz="1600" b="1" u="sng" dirty="0" err="1" smtClean="0">
                <a:latin typeface="Times New Roman" pitchFamily="18" charset="0"/>
                <a:cs typeface="Times New Roman" pitchFamily="18" charset="0"/>
              </a:rPr>
              <a:t>Dien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 Bien </a:t>
            </a:r>
            <a:r>
              <a:rPr lang="en-US" sz="1600" b="1" u="sng" dirty="0" err="1" smtClean="0"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and the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US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entered the Vietnam conflict in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1964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 order to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contain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the spread of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Communism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&amp; stop the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Domino Effect*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from occurring (*neighboring countries fall to Communism)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1962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USSR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attempted to build a series of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missile bases (ICBMs)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Cuba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to bring all US cities within range of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Communist nuclear attack.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President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Kennedy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Nikita Khrushchev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USSR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negotiated a settlement to end the hostilities &amp; agreed to remove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missiles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from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Cuba &amp; Turkey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respectively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 1975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Khmer Rouge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took control of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Cambodia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under the leadership of </a:t>
            </a:r>
            <a:r>
              <a:rPr lang="en-US" sz="1600" b="1" u="sng" dirty="0" err="1" smtClean="0">
                <a:latin typeface="Times New Roman" pitchFamily="18" charset="0"/>
                <a:cs typeface="Times New Roman" pitchFamily="18" charset="0"/>
              </a:rPr>
              <a:t>Pol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 Pot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&amp; set up a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communist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regime that executed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millions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under the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Killing Fields</a:t>
            </a:r>
            <a:endParaRPr lang="en-US" sz="16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Documents and Settings\millerm\Local Settings\Temporary Internet Files\Content.IE5\78A5JU2Y\MP90044383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7728" y="0"/>
            <a:ext cx="2176272" cy="1600200"/>
          </a:xfrm>
          <a:prstGeom prst="rect">
            <a:avLst/>
          </a:prstGeom>
          <a:noFill/>
        </p:spPr>
      </p:pic>
      <p:pic>
        <p:nvPicPr>
          <p:cNvPr id="2052" name="Picture 4" descr="C:\Documents and Settings\millerm\Local Settings\Temporary Internet Files\Content.IE5\NJ81OTZA\MP90044419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86000" cy="1600200"/>
          </a:xfrm>
          <a:prstGeom prst="rect">
            <a:avLst/>
          </a:prstGeom>
          <a:noFill/>
        </p:spPr>
      </p:pic>
      <p:pic>
        <p:nvPicPr>
          <p:cNvPr id="2054" name="Picture 6" descr="http://bclem.edublogs.org/files/2009/04/soviet-union-fla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3600"/>
            <a:ext cx="2438400" cy="914400"/>
          </a:xfrm>
          <a:prstGeom prst="rect">
            <a:avLst/>
          </a:prstGeom>
          <a:noFill/>
        </p:spPr>
      </p:pic>
      <p:pic>
        <p:nvPicPr>
          <p:cNvPr id="2056" name="Picture 8" descr="http://www.crwflags.com/fotw/images/u/us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5867400"/>
            <a:ext cx="2209800" cy="990600"/>
          </a:xfrm>
          <a:prstGeom prst="rect">
            <a:avLst/>
          </a:prstGeom>
          <a:noFill/>
        </p:spPr>
      </p:pic>
      <p:pic>
        <p:nvPicPr>
          <p:cNvPr id="2058" name="Picture 10" descr="http://edu.glogster.com/media/5/27/46/84/2746849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5943600"/>
            <a:ext cx="281940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Independence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Movements (Post-Colonialism)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Independence Movements Key Points: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1947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India received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Independence from Great Britain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thanks in part to the negotiating abilities &amp;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protests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of people like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Gandhi &amp; the INC &amp; Muslim League.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All was not well in independent India as it was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partitioned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between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Hindus &amp; Muslims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into separate territories (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India &amp; Pakistan)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who still dispute borders (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Kashmir)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1957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Ghana became one of the first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African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countries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to gain independence due to the efforts of </a:t>
            </a:r>
            <a:r>
              <a:rPr lang="en-US" sz="1600" b="1" u="sng" dirty="0" err="1" smtClean="0">
                <a:latin typeface="Times New Roman" pitchFamily="18" charset="0"/>
                <a:cs typeface="Times New Roman" pitchFamily="18" charset="0"/>
              </a:rPr>
              <a:t>Kwame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 Nkrumah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Kenya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achieved its independence with the help of </a:t>
            </a:r>
            <a:r>
              <a:rPr lang="en-US" sz="1600" b="1" u="sng" dirty="0" err="1" smtClean="0">
                <a:latin typeface="Times New Roman" pitchFamily="18" charset="0"/>
                <a:cs typeface="Times New Roman" pitchFamily="18" charset="0"/>
              </a:rPr>
              <a:t>Jomo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 Kenyatta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who used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peaceful methods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(like Gandhi &amp; Nkrumah) &amp;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protests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to gain world wide attention.</a:t>
            </a:r>
          </a:p>
          <a:p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Algeria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was granted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independence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France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1962,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but tension continues today between the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French government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&amp; Algeria</a:t>
            </a:r>
          </a:p>
          <a:p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Angola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fought a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civil war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between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communists &amp; supporters of democracy.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Angola achieved an independent democracy in the late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1980s</a:t>
            </a:r>
          </a:p>
          <a:p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Independence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continued in many places throughout the world in the late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1600" b="1" u="sng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 century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such as the former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USSR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gaining independence in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1991-1993. Yugoslavia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ended communism in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1990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&amp; broke up into many small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Balkan countries.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Asian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nations also experienced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independence movements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with places like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Indonesia, Burma, &amp; the Philippines 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aining their freedom by the end of the 20</a:t>
            </a:r>
            <a:r>
              <a:rPr lang="en-US" sz="16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century.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 descr="C:\Documents and Settings\millerm\Local Settings\Temporary Internet Files\Content.IE5\CVOP6DK3\MM900186544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" cy="952500"/>
          </a:xfrm>
          <a:prstGeom prst="rect">
            <a:avLst/>
          </a:prstGeom>
          <a:noFill/>
        </p:spPr>
      </p:pic>
      <p:pic>
        <p:nvPicPr>
          <p:cNvPr id="5123" name="Picture 3" descr="C:\Documents and Settings\millerm\Local Settings\Temporary Internet Files\Content.IE5\78A5JU2Y\MC90001587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6019800"/>
            <a:ext cx="914400" cy="838200"/>
          </a:xfrm>
          <a:prstGeom prst="rect">
            <a:avLst/>
          </a:prstGeom>
          <a:noFill/>
        </p:spPr>
      </p:pic>
      <p:pic>
        <p:nvPicPr>
          <p:cNvPr id="5124" name="Picture 4" descr="C:\Documents and Settings\millerm\Local Settings\Temporary Internet Files\Content.IE5\PXD4QK75\MM900178295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91500" y="0"/>
            <a:ext cx="952500" cy="952500"/>
          </a:xfrm>
          <a:prstGeom prst="rect">
            <a:avLst/>
          </a:prstGeom>
          <a:noFill/>
        </p:spPr>
      </p:pic>
      <p:pic>
        <p:nvPicPr>
          <p:cNvPr id="5125" name="Picture 5" descr="C:\Documents and Settings\millerm\Local Settings\Temporary Internet Files\Content.IE5\NJ81OTZA\MM900186501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91500" y="5905500"/>
            <a:ext cx="952500" cy="952500"/>
          </a:xfrm>
          <a:prstGeom prst="rect">
            <a:avLst/>
          </a:prstGeom>
          <a:noFill/>
        </p:spPr>
      </p:pic>
      <p:pic>
        <p:nvPicPr>
          <p:cNvPr id="5126" name="Picture 6" descr="C:\Documents and Settings\millerm\Local Settings\Temporary Internet Files\Content.IE5\FP1ECPE3\MM900186503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905500"/>
            <a:ext cx="952500" cy="952500"/>
          </a:xfrm>
          <a:prstGeom prst="rect">
            <a:avLst/>
          </a:prstGeom>
          <a:noFill/>
        </p:spPr>
      </p:pic>
      <p:pic>
        <p:nvPicPr>
          <p:cNvPr id="5127" name="Picture 7" descr="C:\Documents and Settings\millerm\Local Settings\Temporary Internet Files\Content.IE5\G50ZAT2J\MC900326944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2667000"/>
            <a:ext cx="685800" cy="1816913"/>
          </a:xfrm>
          <a:prstGeom prst="rect">
            <a:avLst/>
          </a:prstGeom>
          <a:noFill/>
        </p:spPr>
      </p:pic>
      <p:pic>
        <p:nvPicPr>
          <p:cNvPr id="5132" name="Picture 12" descr="C:\Documents and Settings\millerm\Local Settings\Temporary Internet Files\Content.IE5\CVOP6DK3\MP900431317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2000" y="2819400"/>
            <a:ext cx="7620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Current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Many issues currently face the world in the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sz="1600" b="1" u="sng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 century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including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deforestation, desertification, overpopulation, epidemic diseases &amp; inequality.</a:t>
            </a:r>
          </a:p>
          <a:p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Struggles for democracy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continue in many areas including the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developing world or 3</a:t>
            </a:r>
            <a:r>
              <a:rPr lang="en-US" sz="1600" b="1" u="sng" baseline="30000" dirty="0" smtClean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 world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Many areas of the world face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human rights abuses &amp; genocide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such as in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Central Africa (*like South Sudan, Rwanda in 1994-95, &amp; Uganda)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Shortages of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resources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also place burdens on societies today with a lack of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fresh water, arable land, food, adequate shelter &amp; medical care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as the main issues facing many developing nations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illegal drug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trade also threatens the peace in many developing nations, particularly in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Latin America &amp; Central America (Mexico, Colombia, Panama, etc.)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computer age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spreads technology &amp; culture at a rapid rate and increases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communication and interdependence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to a worldwide scale. </a:t>
            </a:r>
          </a:p>
          <a:p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The Arab Spring Movement,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started in 2011, continues to spread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democratic ideas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throughout the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Middle </a:t>
            </a:r>
            <a:r>
              <a:rPr lang="en-US" sz="1600" b="1" u="sng" smtClean="0">
                <a:latin typeface="Times New Roman" pitchFamily="18" charset="0"/>
                <a:cs typeface="Times New Roman" pitchFamily="18" charset="0"/>
              </a:rPr>
              <a:t>Eastern</a:t>
            </a:r>
            <a:r>
              <a:rPr lang="en-US" sz="1600" u="sng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region. </a:t>
            </a:r>
            <a:endParaRPr lang="en-US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C:\Documents and Settings\millerm\Local Settings\Temporary Internet Files\Content.IE5\G50ZAT2J\MC90043880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86000" cy="1752600"/>
          </a:xfrm>
          <a:prstGeom prst="rect">
            <a:avLst/>
          </a:prstGeom>
          <a:noFill/>
        </p:spPr>
      </p:pic>
      <p:pic>
        <p:nvPicPr>
          <p:cNvPr id="6" name="Picture 2" descr="C:\Documents and Settings\millerm\Local Settings\Temporary Internet Files\Content.IE5\THV229ZX\MP90044244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4172" y="0"/>
            <a:ext cx="2309828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Revolutions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French Revolution: Key points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Inspired by the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American Revolution &amp; Enlightenment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thinkers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Started in 1789 by the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Third Estate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against the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First &amp; Second Estates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due to unfair taxation, lack of representation in government &amp; rigid social system</a:t>
            </a:r>
          </a:p>
          <a:p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The Storming of the Bastille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began the revolution as citizens stormed the prison/fortress to seize weapons &amp;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</a:rPr>
              <a:t>liberate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prisoners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Tennis Court Oath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was where the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Third Estate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seized a noble’s tennis court and vowed to not leave until they drew up a constitution (</a:t>
            </a:r>
            <a:r>
              <a:rPr lang="en-US" sz="1600" b="1" i="1" u="sng" dirty="0" smtClean="0">
                <a:latin typeface="Times New Roman" pitchFamily="18" charset="0"/>
                <a:cs typeface="Times New Roman" pitchFamily="18" charset="0"/>
              </a:rPr>
              <a:t>Declaration of the Rights </a:t>
            </a:r>
            <a:r>
              <a:rPr lang="en-US" sz="1600" b="1" i="1" u="sng" dirty="0" err="1" smtClean="0">
                <a:latin typeface="Times New Roman" pitchFamily="18" charset="0"/>
                <a:cs typeface="Times New Roman" pitchFamily="18" charset="0"/>
              </a:rPr>
              <a:t>ot</a:t>
            </a:r>
            <a:r>
              <a:rPr lang="en-US" sz="1600" b="1" i="1" u="sng" dirty="0" smtClean="0">
                <a:latin typeface="Times New Roman" pitchFamily="18" charset="0"/>
                <a:cs typeface="Times New Roman" pitchFamily="18" charset="0"/>
              </a:rPr>
              <a:t> Man)</a:t>
            </a:r>
          </a:p>
          <a:p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The Third Estate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named themselves the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 National Assembly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which eliminated the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Estates General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King Louis XVI and Marie Antoinette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were executed on the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guillotine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for their role as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absolute monarchs</a:t>
            </a:r>
          </a:p>
          <a:p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Maximilian Robespierre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led the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Committee for Public Safety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that created a new government based on 3 principles (</a:t>
            </a:r>
            <a:r>
              <a:rPr lang="en-US" sz="1600" b="1" i="1" u="sng" dirty="0" smtClean="0">
                <a:latin typeface="Times New Roman" pitchFamily="18" charset="0"/>
                <a:cs typeface="Times New Roman" pitchFamily="18" charset="0"/>
              </a:rPr>
              <a:t>Liberty, Equality &amp; Fraternity)</a:t>
            </a:r>
          </a:p>
          <a:p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u="sng" dirty="0" smtClean="0">
                <a:latin typeface="Times New Roman" pitchFamily="18" charset="0"/>
                <a:cs typeface="Times New Roman" pitchFamily="18" charset="0"/>
              </a:rPr>
              <a:t>The Reign of Terror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led by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Robespierre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killed thousands of French citizens and led to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Robespierre’s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arrest, removal from power &amp; execution </a:t>
            </a:r>
          </a:p>
          <a:p>
            <a:endParaRPr lang="en-US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millerm\Local Settings\Temporary Internet Files\Content.IE5\G50ZAT2J\MC90035419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0"/>
            <a:ext cx="2057400" cy="2362200"/>
          </a:xfrm>
          <a:prstGeom prst="rect">
            <a:avLst/>
          </a:prstGeom>
          <a:noFill/>
        </p:spPr>
      </p:pic>
      <p:pic>
        <p:nvPicPr>
          <p:cNvPr id="2051" name="Picture 3" descr="C:\Documents and Settings\millerm\Local Settings\Temporary Internet Files\Content.IE5\PXD4QK75\MC90043265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0"/>
            <a:ext cx="2285714" cy="2285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Napoleonic Wars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Napoleonic France: Key Points</a:t>
            </a:r>
          </a:p>
          <a:p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Napoleon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took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control of France in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1799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by overthrowing the government or by a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coup </a:t>
            </a:r>
            <a:r>
              <a:rPr lang="en-US" sz="1600" b="1" u="sng" dirty="0" err="1" smtClean="0">
                <a:latin typeface="Times New Roman" pitchFamily="18" charset="0"/>
                <a:cs typeface="Times New Roman" pitchFamily="18" charset="0"/>
              </a:rPr>
              <a:t>d’etat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military overthrow of the government)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Napoleon was a brilliant commander and a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General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by age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25,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he led the French Revolutionary armies successfully against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 Austria, Poland, Spain &amp; The German Confederation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during the revolution</a:t>
            </a:r>
          </a:p>
          <a:p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Napoleon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attacked neighboring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Spain &amp; Portugal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during the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Peninsular Wars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which separated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Latin American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colonies from Spain &amp; Portugal &amp; helped create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Latin American Independence Movements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Napoleon attacked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Great Britain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on the seas and lost his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navy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at the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Battle of Trafalgar</a:t>
            </a:r>
          </a:p>
          <a:p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Napoleon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also invaded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Russia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 1812 and lost his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Grand Army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of over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400,000 men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He never recovered from the loss and was exiled in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1814 to Elba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off the coast of France &amp; Italy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He escaped, raised another army &amp; ruled for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100 days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until his final defeat at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Waterloo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by a coalition army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Napoleon helped to spread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Enlightenment thinking (</a:t>
            </a:r>
            <a:r>
              <a:rPr lang="en-US" sz="1600" b="1" i="1" u="sng" dirty="0" smtClean="0">
                <a:latin typeface="Times New Roman" pitchFamily="18" charset="0"/>
                <a:cs typeface="Times New Roman" pitchFamily="18" charset="0"/>
              </a:rPr>
              <a:t>Napoleonic Code),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 Nationalism and Revolutionary ideas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to many parts of  Europe &amp; the world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millerm\Local Settings\Temporary Internet Files\Content.IE5\PXD4QK75\MC90003647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152400"/>
            <a:ext cx="1788566" cy="1813255"/>
          </a:xfrm>
          <a:prstGeom prst="rect">
            <a:avLst/>
          </a:prstGeom>
          <a:noFill/>
        </p:spPr>
      </p:pic>
      <p:pic>
        <p:nvPicPr>
          <p:cNvPr id="3075" name="Picture 3" descr="C:\Documents and Settings\millerm\Local Settings\Temporary Internet Files\Content.IE5\PXD4QK75\MC9000906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05616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Latin American Revolutions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Latin American Revolutions: Key Points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Inspired by the 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Enlightenment,  American, &amp; French Revolutions &amp; Napoleonic Wars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Toussaint </a:t>
            </a:r>
            <a:r>
              <a:rPr lang="en-US" sz="1600" b="1" u="sng" dirty="0" err="1" smtClean="0">
                <a:latin typeface="Times New Roman" pitchFamily="18" charset="0"/>
                <a:cs typeface="Times New Roman" pitchFamily="18" charset="0"/>
              </a:rPr>
              <a:t>L’Overture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 (“The Opening” in French)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led a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slave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revolt on the Island of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Haiti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during the 1790s first against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Spain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then against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France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when Napoleon sent troops to capture the island 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He was captured and imprisoned in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France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where he died, but, his revolution was successful and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Haiti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gained independence in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1804 (* only the 2</a:t>
            </a:r>
            <a:r>
              <a:rPr lang="en-US" sz="1600" b="1" u="sng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 nation in the Western hemisphere to do so!)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Creole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army officer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Simon Bolivar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led successful independence movements against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Spain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during the early 1800s and earned the nickname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“The Liberator”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for helping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Venezuela, Ecuador, Bolivia, Peru and Colombia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achieve independence</a:t>
            </a:r>
          </a:p>
          <a:p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Jose de San Martin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led a rebel army of cowboys and freed slaves against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Spain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to liberate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Argentina, Chile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&amp; parts of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Peru</a:t>
            </a:r>
          </a:p>
          <a:p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Padres Hidalgo &amp; Morelos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led unsuccessful peasant revolutions against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Spanish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forces in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Mexico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but were arrested and executed for their attempts.</a:t>
            </a:r>
            <a:endParaRPr lang="en-US" sz="16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millerm\Local Settings\Temporary Internet Files\Content.IE5\PXD4QK75\MM900178283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0"/>
            <a:ext cx="1371600" cy="1752600"/>
          </a:xfrm>
          <a:prstGeom prst="rect">
            <a:avLst/>
          </a:prstGeom>
          <a:noFill/>
        </p:spPr>
      </p:pic>
      <p:pic>
        <p:nvPicPr>
          <p:cNvPr id="5" name="Picture 2" descr="C:\Documents and Settings\millerm\Local Settings\Temporary Internet Files\Content.IE5\PXD4QK75\MM900178283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716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Congress of Vienna &amp; European Revolutions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Congress of Vienna: Key Points</a:t>
            </a:r>
          </a:p>
          <a:p>
            <a:pPr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Over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European countries, territories and empires came together from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1814-1815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to settle the damages done by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Napoleon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during the Napoleonic wars</a:t>
            </a:r>
          </a:p>
          <a:p>
            <a:pPr>
              <a:buNone/>
            </a:pP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Prince </a:t>
            </a:r>
            <a:r>
              <a:rPr lang="en-US" sz="1600" b="1" u="sng" dirty="0" err="1" smtClean="0">
                <a:latin typeface="Times New Roman" pitchFamily="18" charset="0"/>
                <a:cs typeface="Times New Roman" pitchFamily="18" charset="0"/>
              </a:rPr>
              <a:t>Klemens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 von Metternich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of Austria hosted the meeting where almost all in attendance were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nobles, monarchs, or upper class</a:t>
            </a:r>
          </a:p>
          <a:p>
            <a:pPr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They voted to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restore borders, give back territory, restore monarchs to power &amp; create a Balance of Power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between European powers</a:t>
            </a:r>
          </a:p>
          <a:p>
            <a:pPr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This created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relative peace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for Europe for nearly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100 years</a:t>
            </a:r>
          </a:p>
          <a:p>
            <a:pPr>
              <a:buNone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European Revolutions: Key Points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Many European nations and Empires faced revolutions during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1830 &amp; 1848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respectively with little to no impact on many countries as the revolutions were led by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students &amp; peasants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who lacked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training, support &amp; money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to lead successful revolutionary governments.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Some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reforms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came out of the revolutions such as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liberal constitutions &amp; limits on the monarchies.</a:t>
            </a: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millerm\Local Settings\Temporary Internet Files\Content.IE5\G50ZAT2J\MC90005351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838200"/>
            <a:ext cx="1436522" cy="1143000"/>
          </a:xfrm>
          <a:prstGeom prst="rect">
            <a:avLst/>
          </a:prstGeom>
          <a:noFill/>
        </p:spPr>
      </p:pic>
      <p:pic>
        <p:nvPicPr>
          <p:cNvPr id="5" name="Picture 2" descr="C:\Documents and Settings\millerm\Local Settings\Temporary Internet Files\Content.IE5\G50ZAT2J\MC90005351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1436522" cy="914400"/>
          </a:xfrm>
          <a:prstGeom prst="rect">
            <a:avLst/>
          </a:prstGeom>
          <a:noFill/>
        </p:spPr>
      </p:pic>
      <p:pic>
        <p:nvPicPr>
          <p:cNvPr id="5125" name="Picture 5" descr="C:\Documents and Settings\millerm\Local Settings\Temporary Internet Files\Content.IE5\PXD4QK75\MC90023077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5638800"/>
            <a:ext cx="3794911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Agricultural &amp; Industrial Revolutions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Agricultural Revolution: Key Points</a:t>
            </a:r>
          </a:p>
          <a:p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The Agricultural Revolution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was caused by new inventions such as </a:t>
            </a:r>
            <a:r>
              <a:rPr lang="en-US" sz="1600" b="1" u="sng" dirty="0" err="1" smtClean="0">
                <a:latin typeface="Times New Roman" pitchFamily="18" charset="0"/>
                <a:cs typeface="Times New Roman" pitchFamily="18" charset="0"/>
              </a:rPr>
              <a:t>Jethro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u="sng" dirty="0" err="1" smtClean="0">
                <a:latin typeface="Times New Roman" pitchFamily="18" charset="0"/>
                <a:cs typeface="Times New Roman" pitchFamily="18" charset="0"/>
              </a:rPr>
              <a:t>Tull’s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 seed drill, crop rotation &amp; cross-breeding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of plants &amp; animals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mechanical reaper, threshing machine, steel plows &amp; steam tractors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led to a huge increase in production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Enclosure Movement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forced landless peasants (sharecroppers)  off of the estates of the nobles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This led to a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surplus of labor, increase in health and </a:t>
            </a:r>
            <a:r>
              <a:rPr lang="en-US" sz="1600" b="1" i="1" u="sng" dirty="0" smtClean="0">
                <a:latin typeface="Times New Roman" pitchFamily="18" charset="0"/>
                <a:cs typeface="Times New Roman" pitchFamily="18" charset="0"/>
              </a:rPr>
              <a:t>urbanization (migration of populations from rural to urban areas)</a:t>
            </a:r>
          </a:p>
          <a:p>
            <a:endParaRPr lang="en-US" sz="1600" b="1" i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Industrial Revolution: Key Points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Industrial Revolution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was a switch from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handmade to machine made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goods </a:t>
            </a:r>
          </a:p>
          <a:p>
            <a:pPr algn="just"/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Mass Production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was made possible by using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division of labor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interchangeable parts</a:t>
            </a:r>
          </a:p>
          <a:p>
            <a:pPr algn="just"/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Unskilled labor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was used in factories and a large class of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urban poor workers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developed while the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middle class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of business owners prospered</a:t>
            </a:r>
          </a:p>
          <a:p>
            <a:pPr algn="just"/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Capitalism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developed as an economic philosophy where the goal of a company or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corporation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was to make a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profit</a:t>
            </a:r>
          </a:p>
          <a:p>
            <a:pPr algn="just"/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Unions &amp; reformers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sought to solve the problems between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workers &amp; businesses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through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strikes &amp; worker safety laws</a:t>
            </a:r>
          </a:p>
          <a:p>
            <a:pPr algn="just"/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Karl Marx &amp; Friedrich </a:t>
            </a:r>
            <a:r>
              <a:rPr lang="en-US" sz="1600" b="1" u="sng" dirty="0" err="1" smtClean="0">
                <a:latin typeface="Times New Roman" pitchFamily="18" charset="0"/>
                <a:cs typeface="Times New Roman" pitchFamily="18" charset="0"/>
              </a:rPr>
              <a:t>Engles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proposed the idea of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Communism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where workers were urged to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overthrow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the business owners</a:t>
            </a:r>
            <a:endParaRPr lang="en-US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Program Files\Microsoft Office\MEDIA\CAGCAT10\j023331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1600199" cy="1676400"/>
          </a:xfrm>
          <a:prstGeom prst="rect">
            <a:avLst/>
          </a:prstGeom>
          <a:noFill/>
        </p:spPr>
      </p:pic>
      <p:pic>
        <p:nvPicPr>
          <p:cNvPr id="6147" name="Picture 3" descr="C:\Program Files\Microsoft Office\MEDIA\CAGCAT10\j0297185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34402" y="0"/>
            <a:ext cx="1809598" cy="1442009"/>
          </a:xfrm>
          <a:prstGeom prst="rect">
            <a:avLst/>
          </a:prstGeom>
          <a:noFill/>
        </p:spPr>
      </p:pic>
      <p:pic>
        <p:nvPicPr>
          <p:cNvPr id="6148" name="Picture 4" descr="C:\Documents and Settings\millerm\Local Settings\Temporary Internet Files\Content.IE5\KN6VETET\MP900448679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1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" pitchFamily="18" charset="0"/>
              </a:rPr>
              <a:t>Nationalism in Italy &amp; Germany</a:t>
            </a:r>
            <a:endParaRPr lang="en-US" dirty="0">
              <a:latin typeface="Times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Times" pitchFamily="18" charset="0"/>
              </a:rPr>
              <a:t>Unification in Italy &amp; Germany : Key Points</a:t>
            </a:r>
          </a:p>
          <a:p>
            <a:r>
              <a:rPr lang="en-US" sz="1400" b="1" u="sng" dirty="0" smtClean="0">
                <a:latin typeface="Times" pitchFamily="18" charset="0"/>
              </a:rPr>
              <a:t>Italian unification </a:t>
            </a:r>
            <a:r>
              <a:rPr lang="en-US" sz="1400" dirty="0" smtClean="0">
                <a:latin typeface="Times" pitchFamily="18" charset="0"/>
              </a:rPr>
              <a:t>began in the </a:t>
            </a:r>
            <a:r>
              <a:rPr lang="en-US" sz="1400" b="1" u="sng" dirty="0" smtClean="0">
                <a:latin typeface="Times" pitchFamily="18" charset="0"/>
              </a:rPr>
              <a:t>1850s</a:t>
            </a:r>
            <a:r>
              <a:rPr lang="en-US" sz="1400" dirty="0" smtClean="0">
                <a:latin typeface="Times" pitchFamily="18" charset="0"/>
              </a:rPr>
              <a:t> with leaders like </a:t>
            </a:r>
            <a:r>
              <a:rPr lang="en-US" sz="1400" b="1" u="sng" dirty="0" smtClean="0">
                <a:latin typeface="Times" pitchFamily="18" charset="0"/>
              </a:rPr>
              <a:t>Giuseppe Mazzini, </a:t>
            </a:r>
            <a:r>
              <a:rPr lang="en-US" sz="1400" b="1" u="sng" dirty="0" err="1" smtClean="0">
                <a:latin typeface="Times" pitchFamily="18" charset="0"/>
              </a:rPr>
              <a:t>Camillo</a:t>
            </a:r>
            <a:r>
              <a:rPr lang="en-US" sz="1400" b="1" u="sng" dirty="0" smtClean="0">
                <a:latin typeface="Times" pitchFamily="18" charset="0"/>
              </a:rPr>
              <a:t> de Cavour, Giuseppe Garibaldi &amp; King Victor Emmanuelle II</a:t>
            </a:r>
          </a:p>
          <a:p>
            <a:r>
              <a:rPr lang="en-US" sz="1400" b="1" u="sng" dirty="0" smtClean="0">
                <a:latin typeface="Times" pitchFamily="18" charset="0"/>
              </a:rPr>
              <a:t>Italy </a:t>
            </a:r>
            <a:r>
              <a:rPr lang="en-US" sz="1400" dirty="0" smtClean="0">
                <a:latin typeface="Times" pitchFamily="18" charset="0"/>
              </a:rPr>
              <a:t>was a loose association of related states prior to the </a:t>
            </a:r>
            <a:r>
              <a:rPr lang="en-US" sz="1400" b="1" u="sng" dirty="0" smtClean="0">
                <a:latin typeface="Times" pitchFamily="18" charset="0"/>
              </a:rPr>
              <a:t>Napoleonic Wars</a:t>
            </a:r>
            <a:r>
              <a:rPr lang="en-US" sz="1400" dirty="0" smtClean="0">
                <a:latin typeface="Times" pitchFamily="18" charset="0"/>
              </a:rPr>
              <a:t> that spread the concept of national unity</a:t>
            </a:r>
          </a:p>
          <a:p>
            <a:r>
              <a:rPr lang="en-US" sz="1400" b="1" u="sng" dirty="0" smtClean="0">
                <a:latin typeface="Times" pitchFamily="18" charset="0"/>
              </a:rPr>
              <a:t>Cavour, Mazzini &amp; Victor Emmanuelle II </a:t>
            </a:r>
            <a:r>
              <a:rPr lang="en-US" sz="1400" dirty="0" smtClean="0">
                <a:latin typeface="Times" pitchFamily="18" charset="0"/>
              </a:rPr>
              <a:t> brought the </a:t>
            </a:r>
            <a:r>
              <a:rPr lang="en-US" sz="1400" b="1" u="sng" dirty="0" smtClean="0">
                <a:latin typeface="Times" pitchFamily="18" charset="0"/>
              </a:rPr>
              <a:t>Northern </a:t>
            </a:r>
            <a:r>
              <a:rPr lang="en-US" sz="1400" dirty="0" smtClean="0">
                <a:latin typeface="Times" pitchFamily="18" charset="0"/>
              </a:rPr>
              <a:t>kingdoms of </a:t>
            </a:r>
            <a:r>
              <a:rPr lang="en-US" sz="1400" b="1" u="sng" dirty="0" smtClean="0">
                <a:latin typeface="Times" pitchFamily="18" charset="0"/>
              </a:rPr>
              <a:t>Piedmont &amp; Sardinia </a:t>
            </a:r>
            <a:r>
              <a:rPr lang="en-US" sz="1400" dirty="0" smtClean="0">
                <a:latin typeface="Times" pitchFamily="18" charset="0"/>
              </a:rPr>
              <a:t> together while </a:t>
            </a:r>
            <a:r>
              <a:rPr lang="en-US" sz="1400" b="1" u="sng" dirty="0" smtClean="0">
                <a:latin typeface="Times" pitchFamily="18" charset="0"/>
              </a:rPr>
              <a:t>Garibaldi </a:t>
            </a:r>
            <a:r>
              <a:rPr lang="en-US" sz="1400" dirty="0" smtClean="0">
                <a:latin typeface="Times" pitchFamily="18" charset="0"/>
              </a:rPr>
              <a:t>assembled the </a:t>
            </a:r>
            <a:r>
              <a:rPr lang="en-US" sz="1400" b="1" u="sng" dirty="0" smtClean="0">
                <a:latin typeface="Times" pitchFamily="18" charset="0"/>
              </a:rPr>
              <a:t>Kingdom of the Two </a:t>
            </a:r>
            <a:r>
              <a:rPr lang="en-US" sz="1400" b="1" u="sng" dirty="0" err="1" smtClean="0">
                <a:latin typeface="Times" pitchFamily="18" charset="0"/>
              </a:rPr>
              <a:t>Sicilies</a:t>
            </a:r>
            <a:r>
              <a:rPr lang="en-US" sz="1400" dirty="0" smtClean="0">
                <a:latin typeface="Times" pitchFamily="18" charset="0"/>
              </a:rPr>
              <a:t> in the </a:t>
            </a:r>
            <a:r>
              <a:rPr lang="en-US" sz="1400" b="1" u="sng" dirty="0" smtClean="0">
                <a:latin typeface="Times" pitchFamily="18" charset="0"/>
              </a:rPr>
              <a:t>South</a:t>
            </a:r>
          </a:p>
          <a:p>
            <a:r>
              <a:rPr lang="en-US" sz="1400" b="1" u="sng" dirty="0" smtClean="0">
                <a:latin typeface="Times" pitchFamily="18" charset="0"/>
              </a:rPr>
              <a:t>The Papal States </a:t>
            </a:r>
            <a:r>
              <a:rPr lang="en-US" sz="1400" dirty="0" smtClean="0">
                <a:latin typeface="Times" pitchFamily="18" charset="0"/>
              </a:rPr>
              <a:t> which included the city of </a:t>
            </a:r>
            <a:r>
              <a:rPr lang="en-US" sz="1400" b="1" u="sng" dirty="0" smtClean="0">
                <a:latin typeface="Times" pitchFamily="18" charset="0"/>
              </a:rPr>
              <a:t>Rome</a:t>
            </a:r>
            <a:r>
              <a:rPr lang="en-US" sz="1400" dirty="0" smtClean="0">
                <a:latin typeface="Times" pitchFamily="18" charset="0"/>
              </a:rPr>
              <a:t> gave up territory in exchange for </a:t>
            </a:r>
            <a:r>
              <a:rPr lang="en-US" sz="1400" b="1" u="sng" dirty="0" smtClean="0">
                <a:latin typeface="Times" pitchFamily="18" charset="0"/>
              </a:rPr>
              <a:t>autonomy</a:t>
            </a:r>
          </a:p>
          <a:p>
            <a:r>
              <a:rPr lang="en-US" sz="1400" b="1" u="sng" dirty="0" smtClean="0">
                <a:latin typeface="Times" pitchFamily="18" charset="0"/>
              </a:rPr>
              <a:t>Italy </a:t>
            </a:r>
            <a:r>
              <a:rPr lang="en-US" sz="1400" dirty="0" smtClean="0">
                <a:latin typeface="Times" pitchFamily="18" charset="0"/>
              </a:rPr>
              <a:t>was finally unified in </a:t>
            </a:r>
            <a:r>
              <a:rPr lang="en-US" sz="1400" b="1" u="sng" dirty="0" smtClean="0">
                <a:latin typeface="Times" pitchFamily="18" charset="0"/>
              </a:rPr>
              <a:t>1870</a:t>
            </a:r>
          </a:p>
          <a:p>
            <a:r>
              <a:rPr lang="en-US" sz="1400" b="1" u="sng" dirty="0" smtClean="0">
                <a:latin typeface="Times" pitchFamily="18" charset="0"/>
              </a:rPr>
              <a:t>Germany </a:t>
            </a:r>
            <a:r>
              <a:rPr lang="en-US" sz="1400" dirty="0" smtClean="0">
                <a:latin typeface="Times" pitchFamily="18" charset="0"/>
              </a:rPr>
              <a:t> was made up of </a:t>
            </a:r>
            <a:r>
              <a:rPr lang="en-US" sz="1400" b="1" u="sng" dirty="0" smtClean="0">
                <a:latin typeface="Times" pitchFamily="18" charset="0"/>
              </a:rPr>
              <a:t>39 </a:t>
            </a:r>
            <a:r>
              <a:rPr lang="en-US" sz="1400" dirty="0" smtClean="0">
                <a:latin typeface="Times" pitchFamily="18" charset="0"/>
              </a:rPr>
              <a:t> loosely associated states called the </a:t>
            </a:r>
            <a:r>
              <a:rPr lang="en-US" sz="1400" b="1" u="sng" dirty="0" smtClean="0">
                <a:latin typeface="Times" pitchFamily="18" charset="0"/>
              </a:rPr>
              <a:t>German Confederation</a:t>
            </a:r>
            <a:r>
              <a:rPr lang="en-US" sz="1400" dirty="0" smtClean="0">
                <a:latin typeface="Times" pitchFamily="18" charset="0"/>
              </a:rPr>
              <a:t> prior to </a:t>
            </a:r>
            <a:r>
              <a:rPr lang="en-US" sz="1400" b="1" u="sng" dirty="0" smtClean="0">
                <a:latin typeface="Times" pitchFamily="18" charset="0"/>
              </a:rPr>
              <a:t>1850</a:t>
            </a:r>
          </a:p>
          <a:p>
            <a:r>
              <a:rPr lang="en-US" sz="1400" b="1" u="sng" dirty="0" smtClean="0">
                <a:latin typeface="Times" pitchFamily="18" charset="0"/>
              </a:rPr>
              <a:t>Otto von Bismarck</a:t>
            </a:r>
            <a:r>
              <a:rPr lang="en-US" sz="1400" dirty="0" smtClean="0">
                <a:latin typeface="Times" pitchFamily="18" charset="0"/>
              </a:rPr>
              <a:t> was appointed </a:t>
            </a:r>
            <a:r>
              <a:rPr lang="en-US" sz="1400" b="1" u="sng" dirty="0" smtClean="0">
                <a:latin typeface="Times" pitchFamily="18" charset="0"/>
              </a:rPr>
              <a:t>Chancellor </a:t>
            </a:r>
            <a:r>
              <a:rPr lang="en-US" sz="1400" dirty="0" smtClean="0">
                <a:latin typeface="Times" pitchFamily="18" charset="0"/>
              </a:rPr>
              <a:t> by </a:t>
            </a:r>
            <a:r>
              <a:rPr lang="en-US" sz="1400" b="1" u="sng" dirty="0" smtClean="0">
                <a:latin typeface="Times" pitchFamily="18" charset="0"/>
              </a:rPr>
              <a:t>Kaiser Wilhelm I</a:t>
            </a:r>
            <a:r>
              <a:rPr lang="en-US" sz="1400" dirty="0" smtClean="0">
                <a:latin typeface="Times" pitchFamily="18" charset="0"/>
              </a:rPr>
              <a:t> in order to bring unification to Germany</a:t>
            </a:r>
          </a:p>
          <a:p>
            <a:r>
              <a:rPr lang="en-US" sz="1400" b="1" u="sng" dirty="0" smtClean="0">
                <a:latin typeface="Times" pitchFamily="18" charset="0"/>
              </a:rPr>
              <a:t>Bismarck’s </a:t>
            </a:r>
            <a:r>
              <a:rPr lang="en-US" sz="1400" dirty="0" smtClean="0">
                <a:latin typeface="Times" pitchFamily="18" charset="0"/>
              </a:rPr>
              <a:t>policies of </a:t>
            </a:r>
            <a:r>
              <a:rPr lang="en-US" sz="1400" b="1" u="sng" dirty="0" err="1" smtClean="0">
                <a:latin typeface="Times" pitchFamily="18" charset="0"/>
              </a:rPr>
              <a:t>realpolitik</a:t>
            </a:r>
            <a:r>
              <a:rPr lang="en-US" sz="1400" b="1" u="sng" dirty="0" smtClean="0">
                <a:latin typeface="Times" pitchFamily="18" charset="0"/>
              </a:rPr>
              <a:t> along with Blood &amp; Iron </a:t>
            </a:r>
            <a:r>
              <a:rPr lang="en-US" sz="1400" dirty="0" smtClean="0">
                <a:latin typeface="Times" pitchFamily="18" charset="0"/>
              </a:rPr>
              <a:t>forced the other German states to unify with </a:t>
            </a:r>
            <a:r>
              <a:rPr lang="en-US" sz="1400" b="1" u="sng" dirty="0" smtClean="0">
                <a:latin typeface="Times" pitchFamily="18" charset="0"/>
              </a:rPr>
              <a:t>Prussia </a:t>
            </a:r>
            <a:r>
              <a:rPr lang="en-US" sz="1400" dirty="0" smtClean="0">
                <a:latin typeface="Times" pitchFamily="18" charset="0"/>
              </a:rPr>
              <a:t>during a series of </a:t>
            </a:r>
            <a:r>
              <a:rPr lang="en-US" sz="1400" b="1" u="sng" dirty="0" smtClean="0">
                <a:latin typeface="Times" pitchFamily="18" charset="0"/>
              </a:rPr>
              <a:t>wars</a:t>
            </a:r>
            <a:r>
              <a:rPr lang="en-US" sz="1400" dirty="0" smtClean="0">
                <a:latin typeface="Times" pitchFamily="18" charset="0"/>
              </a:rPr>
              <a:t> in the </a:t>
            </a:r>
            <a:r>
              <a:rPr lang="en-US" sz="1400" b="1" u="sng" dirty="0" smtClean="0">
                <a:latin typeface="Times" pitchFamily="18" charset="0"/>
              </a:rPr>
              <a:t>1860s (War with Denmark, Austria &amp; France: The Franco-Prussian War)</a:t>
            </a:r>
          </a:p>
          <a:p>
            <a:r>
              <a:rPr lang="en-US" sz="1400" dirty="0" smtClean="0">
                <a:latin typeface="Times" pitchFamily="18" charset="0"/>
              </a:rPr>
              <a:t>         By </a:t>
            </a:r>
            <a:r>
              <a:rPr lang="en-US" sz="1400" b="1" u="sng" dirty="0" smtClean="0">
                <a:latin typeface="Times" pitchFamily="18" charset="0"/>
              </a:rPr>
              <a:t>1871 </a:t>
            </a:r>
            <a:r>
              <a:rPr lang="en-US" sz="1400" dirty="0" smtClean="0">
                <a:latin typeface="Times" pitchFamily="18" charset="0"/>
              </a:rPr>
              <a:t> </a:t>
            </a:r>
            <a:r>
              <a:rPr lang="en-US" sz="1400" dirty="0" smtClean="0">
                <a:latin typeface="Times" pitchFamily="18" charset="0"/>
              </a:rPr>
              <a:t>Germany was unified which </a:t>
            </a:r>
          </a:p>
          <a:p>
            <a:r>
              <a:rPr lang="en-US" sz="1400" dirty="0" smtClean="0">
                <a:latin typeface="Times" pitchFamily="18" charset="0"/>
              </a:rPr>
              <a:t>         upset the </a:t>
            </a:r>
            <a:r>
              <a:rPr lang="en-US" sz="1400" b="1" u="sng" dirty="0" smtClean="0">
                <a:latin typeface="Times" pitchFamily="18" charset="0"/>
              </a:rPr>
              <a:t>Balance of Power </a:t>
            </a:r>
            <a:r>
              <a:rPr lang="en-US" sz="1400" dirty="0" smtClean="0">
                <a:latin typeface="Times" pitchFamily="18" charset="0"/>
              </a:rPr>
              <a:t> in Europe</a:t>
            </a:r>
          </a:p>
          <a:p>
            <a:endParaRPr lang="en-US" sz="2000" dirty="0">
              <a:latin typeface="Times" pitchFamily="18" charset="0"/>
            </a:endParaRPr>
          </a:p>
        </p:txBody>
      </p:sp>
      <p:pic>
        <p:nvPicPr>
          <p:cNvPr id="3074" name="Picture 2" descr="C:\Documents and Settings\millerm\Local Settings\Temporary Internet Files\Content.IE5\CVOP6DK3\MM900178261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" cy="1600200"/>
          </a:xfrm>
          <a:prstGeom prst="rect">
            <a:avLst/>
          </a:prstGeom>
          <a:noFill/>
        </p:spPr>
      </p:pic>
      <p:pic>
        <p:nvPicPr>
          <p:cNvPr id="3075" name="Picture 3" descr="C:\Documents and Settings\millerm\Local Settings\Temporary Internet Files\Content.IE5\G50ZAT2J\MM90017824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500" y="0"/>
            <a:ext cx="952500" cy="1600200"/>
          </a:xfrm>
          <a:prstGeom prst="rect">
            <a:avLst/>
          </a:prstGeom>
          <a:noFill/>
        </p:spPr>
      </p:pic>
      <p:pic>
        <p:nvPicPr>
          <p:cNvPr id="3076" name="Picture 4" descr="C:\Documents and Settings\millerm\Local Settings\Temporary Internet Files\Content.IE5\G50ZAT2J\MC90041524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4840" y="5546757"/>
            <a:ext cx="4599160" cy="1311243"/>
          </a:xfrm>
          <a:prstGeom prst="rect">
            <a:avLst/>
          </a:prstGeom>
          <a:noFill/>
        </p:spPr>
      </p:pic>
      <p:pic>
        <p:nvPicPr>
          <p:cNvPr id="3077" name="Picture 5" descr="C:\Documents and Settings\millerm\Local Settings\Temporary Internet Files\Content.IE5\KN6VETET\MC90043195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334000"/>
            <a:ext cx="1463675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" pitchFamily="18" charset="0"/>
              </a:rPr>
              <a:t>The Age of Imperialism</a:t>
            </a:r>
            <a:endParaRPr lang="en-US" dirty="0">
              <a:latin typeface="Times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 smtClean="0">
                <a:latin typeface="Times" pitchFamily="18" charset="0"/>
              </a:rPr>
              <a:t>Imperialism: Key Points</a:t>
            </a:r>
          </a:p>
          <a:p>
            <a:r>
              <a:rPr lang="en-US" sz="1600" b="1" u="sng" dirty="0" smtClean="0">
                <a:latin typeface="Times" pitchFamily="18" charset="0"/>
              </a:rPr>
              <a:t>Imperialism</a:t>
            </a:r>
            <a:r>
              <a:rPr lang="en-US" sz="1600" dirty="0" smtClean="0">
                <a:latin typeface="Times" pitchFamily="18" charset="0"/>
              </a:rPr>
              <a:t> is the </a:t>
            </a:r>
            <a:r>
              <a:rPr lang="en-US" sz="1600" b="1" u="sng" dirty="0" smtClean="0">
                <a:latin typeface="Times" pitchFamily="18" charset="0"/>
              </a:rPr>
              <a:t>colonization</a:t>
            </a:r>
            <a:r>
              <a:rPr lang="en-US" sz="1600" dirty="0" smtClean="0">
                <a:latin typeface="Times" pitchFamily="18" charset="0"/>
              </a:rPr>
              <a:t> of a nation or region by a </a:t>
            </a:r>
            <a:r>
              <a:rPr lang="en-US" sz="1600" b="1" u="sng" dirty="0" smtClean="0">
                <a:latin typeface="Times" pitchFamily="18" charset="0"/>
              </a:rPr>
              <a:t>developed </a:t>
            </a:r>
            <a:r>
              <a:rPr lang="en-US" sz="1600" dirty="0" smtClean="0">
                <a:latin typeface="Times" pitchFamily="18" charset="0"/>
              </a:rPr>
              <a:t>nation or region using </a:t>
            </a:r>
            <a:r>
              <a:rPr lang="en-US" sz="1600" b="1" u="sng" dirty="0" smtClean="0">
                <a:latin typeface="Times" pitchFamily="18" charset="0"/>
              </a:rPr>
              <a:t>social, political, economic or scientific </a:t>
            </a:r>
            <a:r>
              <a:rPr lang="en-US" sz="1600" dirty="0" smtClean="0">
                <a:latin typeface="Times" pitchFamily="18" charset="0"/>
              </a:rPr>
              <a:t> methods</a:t>
            </a:r>
          </a:p>
          <a:p>
            <a:r>
              <a:rPr lang="en-US" sz="1600" dirty="0" smtClean="0">
                <a:latin typeface="Times" pitchFamily="18" charset="0"/>
              </a:rPr>
              <a:t>Causes of Imperialism include: </a:t>
            </a:r>
            <a:r>
              <a:rPr lang="en-US" sz="1600" b="1" u="sng" dirty="0" smtClean="0">
                <a:latin typeface="Times" pitchFamily="18" charset="0"/>
              </a:rPr>
              <a:t>Social Darwinism (“White Man’s Burden”), need for resources &amp; markets (economic), and Empire building (political)</a:t>
            </a:r>
          </a:p>
          <a:p>
            <a:r>
              <a:rPr lang="en-US" sz="1600" dirty="0" smtClean="0">
                <a:latin typeface="Times" pitchFamily="18" charset="0"/>
              </a:rPr>
              <a:t>Imperialism affected continental </a:t>
            </a:r>
            <a:r>
              <a:rPr lang="en-US" sz="1600" b="1" u="sng" dirty="0" smtClean="0">
                <a:latin typeface="Times" pitchFamily="18" charset="0"/>
              </a:rPr>
              <a:t>Africa (“Scramble for Africa”), Asia, India (BEIC), Australia &amp; Latin America</a:t>
            </a:r>
          </a:p>
          <a:p>
            <a:r>
              <a:rPr lang="en-US" sz="1600" dirty="0" smtClean="0">
                <a:latin typeface="Times" pitchFamily="18" charset="0"/>
              </a:rPr>
              <a:t>Many conflict were fought due to Imperialism such as: </a:t>
            </a:r>
            <a:r>
              <a:rPr lang="en-US" sz="1600" b="1" u="sng" dirty="0" smtClean="0">
                <a:latin typeface="Times" pitchFamily="18" charset="0"/>
              </a:rPr>
              <a:t>The Opium Wars, Zulu Wars, Boer War, Sino-Japanese War,  &amp; Russo-Japanese War</a:t>
            </a:r>
          </a:p>
          <a:p>
            <a:r>
              <a:rPr lang="en-US" sz="1600" b="1" u="sng" dirty="0" smtClean="0">
                <a:latin typeface="Times" pitchFamily="18" charset="0"/>
              </a:rPr>
              <a:t>Japan</a:t>
            </a:r>
            <a:r>
              <a:rPr lang="en-US" sz="1600" dirty="0" smtClean="0">
                <a:latin typeface="Times" pitchFamily="18" charset="0"/>
              </a:rPr>
              <a:t> experienced the </a:t>
            </a:r>
            <a:r>
              <a:rPr lang="en-US" sz="1600" b="1" u="sng" dirty="0" smtClean="0">
                <a:latin typeface="Times" pitchFamily="18" charset="0"/>
              </a:rPr>
              <a:t>Meiji Restoration </a:t>
            </a:r>
            <a:r>
              <a:rPr lang="en-US" sz="1600" dirty="0" smtClean="0">
                <a:latin typeface="Times" pitchFamily="18" charset="0"/>
              </a:rPr>
              <a:t>due to its encounter with the Imperialist nations of </a:t>
            </a:r>
            <a:r>
              <a:rPr lang="en-US" sz="1600" b="1" u="sng" dirty="0" smtClean="0">
                <a:latin typeface="Times" pitchFamily="18" charset="0"/>
              </a:rPr>
              <a:t>Western Europe &amp; the US</a:t>
            </a:r>
          </a:p>
          <a:p>
            <a:r>
              <a:rPr lang="en-US" sz="1600" b="1" u="sng" dirty="0" smtClean="0">
                <a:latin typeface="Times" pitchFamily="18" charset="0"/>
              </a:rPr>
              <a:t>US Imperialism</a:t>
            </a:r>
            <a:r>
              <a:rPr lang="en-US" sz="1600" dirty="0" smtClean="0">
                <a:latin typeface="Times" pitchFamily="18" charset="0"/>
              </a:rPr>
              <a:t> included the </a:t>
            </a:r>
            <a:r>
              <a:rPr lang="en-US" sz="1600" b="1" u="sng" dirty="0" smtClean="0">
                <a:latin typeface="Times" pitchFamily="18" charset="0"/>
              </a:rPr>
              <a:t>Caribbean, Pacific Rim &amp; Hawaii </a:t>
            </a:r>
            <a:r>
              <a:rPr lang="en-US" sz="1600" dirty="0" smtClean="0">
                <a:latin typeface="Times" pitchFamily="18" charset="0"/>
              </a:rPr>
              <a:t> under the extension of the </a:t>
            </a:r>
            <a:r>
              <a:rPr lang="en-US" sz="1600" b="1" u="sng" dirty="0" smtClean="0">
                <a:latin typeface="Times" pitchFamily="18" charset="0"/>
              </a:rPr>
              <a:t>Monroe Doctrine &amp; Roosevelt Corollary</a:t>
            </a:r>
          </a:p>
          <a:p>
            <a:r>
              <a:rPr lang="en-US" sz="1600" dirty="0" smtClean="0">
                <a:latin typeface="Times" pitchFamily="18" charset="0"/>
              </a:rPr>
              <a:t>Imperialism led to many positive developments such as </a:t>
            </a:r>
            <a:r>
              <a:rPr lang="en-US" sz="1600" b="1" u="sng" dirty="0" smtClean="0">
                <a:latin typeface="Times" pitchFamily="18" charset="0"/>
              </a:rPr>
              <a:t>modern medicine, railroads, steamships, telegraphs, agricultural techniques (irrigation, crop rotation, etc.) &amp; Western education </a:t>
            </a:r>
            <a:r>
              <a:rPr lang="en-US" sz="1600" dirty="0" smtClean="0">
                <a:latin typeface="Times" pitchFamily="18" charset="0"/>
              </a:rPr>
              <a:t>but it also included many negatives like </a:t>
            </a:r>
            <a:r>
              <a:rPr lang="en-US" sz="1600" b="1" u="sng" dirty="0" smtClean="0">
                <a:latin typeface="Times" pitchFamily="18" charset="0"/>
              </a:rPr>
              <a:t>racism, wage slavery, warfare, genocide, exploitation, artificial boundaries, economic decline &amp; loss of traditions</a:t>
            </a:r>
          </a:p>
          <a:p>
            <a:r>
              <a:rPr lang="en-US" sz="1600" dirty="0" smtClean="0">
                <a:latin typeface="Times" pitchFamily="18" charset="0"/>
              </a:rPr>
              <a:t>The consequences of Imperialism can still be found around the world today &amp; many nations are still </a:t>
            </a:r>
            <a:r>
              <a:rPr lang="en-US" sz="1600" b="1" u="sng" dirty="0" smtClean="0">
                <a:latin typeface="Times" pitchFamily="18" charset="0"/>
              </a:rPr>
              <a:t>developing </a:t>
            </a:r>
            <a:r>
              <a:rPr lang="en-US" sz="1600" dirty="0" smtClean="0">
                <a:latin typeface="Times" pitchFamily="18" charset="0"/>
              </a:rPr>
              <a:t> or are </a:t>
            </a:r>
            <a:r>
              <a:rPr lang="en-US" sz="1600" b="1" u="sng" dirty="0" smtClean="0">
                <a:latin typeface="Times" pitchFamily="18" charset="0"/>
              </a:rPr>
              <a:t>underdeveloped </a:t>
            </a:r>
            <a:r>
              <a:rPr lang="en-US" sz="1600" dirty="0" smtClean="0">
                <a:latin typeface="Times" pitchFamily="18" charset="0"/>
              </a:rPr>
              <a:t>as a result of Imperialist expansion</a:t>
            </a:r>
            <a:endParaRPr lang="en-US" sz="1600" dirty="0">
              <a:latin typeface="Times" pitchFamily="18" charset="0"/>
            </a:endParaRPr>
          </a:p>
        </p:txBody>
      </p:sp>
      <p:pic>
        <p:nvPicPr>
          <p:cNvPr id="1026" name="Picture 2" descr="C:\Documents and Settings\millerm\Local Settings\Temporary Internet Files\Content.IE5\KN6VETET\MC900332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9850" y="0"/>
            <a:ext cx="1634150" cy="1791077"/>
          </a:xfrm>
          <a:prstGeom prst="rect">
            <a:avLst/>
          </a:prstGeom>
          <a:noFill/>
        </p:spPr>
      </p:pic>
      <p:pic>
        <p:nvPicPr>
          <p:cNvPr id="1027" name="Picture 3" descr="C:\Documents and Settings\millerm\Local Settings\Temporary Internet Files\Content.IE5\CVOP6DK3\MC90041520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9812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" pitchFamily="18" charset="0"/>
              </a:rPr>
              <a:t>World War One</a:t>
            </a:r>
            <a:endParaRPr lang="en-US" dirty="0">
              <a:latin typeface="Times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 smtClean="0">
                <a:latin typeface="Times" pitchFamily="18" charset="0"/>
              </a:rPr>
              <a:t>WWI: Key Points </a:t>
            </a:r>
          </a:p>
          <a:p>
            <a:r>
              <a:rPr lang="en-US" sz="1600" dirty="0" smtClean="0">
                <a:latin typeface="Times" pitchFamily="18" charset="0"/>
              </a:rPr>
              <a:t>Causes include the </a:t>
            </a:r>
            <a:r>
              <a:rPr lang="en-US" sz="1600" b="1" u="sng" dirty="0" smtClean="0">
                <a:latin typeface="Times" pitchFamily="18" charset="0"/>
              </a:rPr>
              <a:t>MAIN-Militarism, Alliances, Imperialism &amp; Nationalism, the Balkan “</a:t>
            </a:r>
            <a:r>
              <a:rPr lang="en-US" sz="1600" b="1" u="sng" dirty="0" err="1" smtClean="0">
                <a:latin typeface="Times" pitchFamily="18" charset="0"/>
              </a:rPr>
              <a:t>powderkeg</a:t>
            </a:r>
            <a:r>
              <a:rPr lang="en-US" sz="1600" b="1" u="sng" dirty="0" smtClean="0">
                <a:latin typeface="Times" pitchFamily="18" charset="0"/>
              </a:rPr>
              <a:t>” &amp; assassination of Archduke Franz Ferdinand </a:t>
            </a:r>
            <a:r>
              <a:rPr lang="en-US" sz="1600" dirty="0" smtClean="0">
                <a:latin typeface="Times" pitchFamily="18" charset="0"/>
              </a:rPr>
              <a:t>of Austria</a:t>
            </a:r>
          </a:p>
          <a:p>
            <a:r>
              <a:rPr lang="en-US" sz="1600" dirty="0" smtClean="0">
                <a:latin typeface="Times" pitchFamily="18" charset="0"/>
              </a:rPr>
              <a:t>The </a:t>
            </a:r>
            <a:r>
              <a:rPr lang="en-US" sz="1600" b="1" u="sng" dirty="0" smtClean="0">
                <a:latin typeface="Times" pitchFamily="18" charset="0"/>
              </a:rPr>
              <a:t>Triple Alliance of Germany, Austria-Hungary &amp; Italy </a:t>
            </a:r>
            <a:r>
              <a:rPr lang="en-US" sz="1600" dirty="0" smtClean="0">
                <a:latin typeface="Times" pitchFamily="18" charset="0"/>
              </a:rPr>
              <a:t>faced off against the </a:t>
            </a:r>
            <a:r>
              <a:rPr lang="en-US" sz="1600" b="1" u="sng" dirty="0" smtClean="0">
                <a:latin typeface="Times" pitchFamily="18" charset="0"/>
              </a:rPr>
              <a:t>Triple Entente of France, Great Britain &amp; Russia</a:t>
            </a:r>
          </a:p>
          <a:p>
            <a:r>
              <a:rPr lang="en-US" sz="1600" dirty="0" smtClean="0">
                <a:latin typeface="Times" pitchFamily="18" charset="0"/>
              </a:rPr>
              <a:t>When the war broke out in </a:t>
            </a:r>
            <a:r>
              <a:rPr lang="en-US" sz="1600" b="1" u="sng" dirty="0" smtClean="0">
                <a:latin typeface="Times" pitchFamily="18" charset="0"/>
              </a:rPr>
              <a:t>July, 1914</a:t>
            </a:r>
            <a:r>
              <a:rPr lang="en-US" sz="1600" dirty="0" smtClean="0">
                <a:latin typeface="Times" pitchFamily="18" charset="0"/>
              </a:rPr>
              <a:t> the alliances changed to the </a:t>
            </a:r>
            <a:r>
              <a:rPr lang="en-US" sz="1600" b="1" u="sng" dirty="0" smtClean="0">
                <a:latin typeface="Times" pitchFamily="18" charset="0"/>
              </a:rPr>
              <a:t>Central Powers (Germany, A-H, Ottoman Empire &amp; Bulgaria) vs. the Allied Powers (France, Great Britain, Russia, Belgium, Serbia, Italy, Japan, US &amp; their overseas colonies</a:t>
            </a:r>
          </a:p>
          <a:p>
            <a:r>
              <a:rPr lang="en-US" sz="1600" dirty="0" smtClean="0">
                <a:latin typeface="Times" pitchFamily="18" charset="0"/>
              </a:rPr>
              <a:t>The technology of WWI included </a:t>
            </a:r>
            <a:r>
              <a:rPr lang="en-US" sz="1600" b="1" u="sng" dirty="0" smtClean="0">
                <a:latin typeface="Times" pitchFamily="18" charset="0"/>
              </a:rPr>
              <a:t>machine guns, hand grenades, barbed wire, poison gas, tanks, submarines, airplanes &amp; rifles</a:t>
            </a:r>
            <a:endParaRPr lang="en-US" sz="1600" dirty="0" smtClean="0">
              <a:latin typeface="Times" pitchFamily="18" charset="0"/>
            </a:endParaRPr>
          </a:p>
          <a:p>
            <a:r>
              <a:rPr lang="en-US" sz="1600" b="1" u="sng" dirty="0" smtClean="0">
                <a:latin typeface="Times" pitchFamily="18" charset="0"/>
              </a:rPr>
              <a:t>Trench warfare </a:t>
            </a:r>
            <a:r>
              <a:rPr lang="en-US" sz="1600" dirty="0" smtClean="0">
                <a:latin typeface="Times" pitchFamily="18" charset="0"/>
              </a:rPr>
              <a:t>caused massive casualties from </a:t>
            </a:r>
            <a:r>
              <a:rPr lang="en-US" sz="1600" b="1" u="sng" dirty="0" smtClean="0">
                <a:latin typeface="Times" pitchFamily="18" charset="0"/>
              </a:rPr>
              <a:t>infection, trench foot, rats, lice &amp; poison gas</a:t>
            </a:r>
            <a:endParaRPr lang="en-US" sz="1600" dirty="0" smtClean="0">
              <a:latin typeface="Times" pitchFamily="18" charset="0"/>
            </a:endParaRPr>
          </a:p>
          <a:p>
            <a:r>
              <a:rPr lang="en-US" sz="1600" b="1" u="sng" dirty="0" smtClean="0">
                <a:latin typeface="Times" pitchFamily="18" charset="0"/>
              </a:rPr>
              <a:t>The Central Powers</a:t>
            </a:r>
            <a:r>
              <a:rPr lang="en-US" sz="1600" dirty="0" smtClean="0">
                <a:latin typeface="Times" pitchFamily="18" charset="0"/>
              </a:rPr>
              <a:t> surrendered unconditionally to the Allies on </a:t>
            </a:r>
            <a:r>
              <a:rPr lang="en-US" sz="1600" b="1" u="sng" dirty="0" smtClean="0">
                <a:latin typeface="Times" pitchFamily="18" charset="0"/>
              </a:rPr>
              <a:t>November 11, 1918</a:t>
            </a:r>
            <a:r>
              <a:rPr lang="en-US" sz="1600" dirty="0" smtClean="0">
                <a:latin typeface="Times" pitchFamily="18" charset="0"/>
              </a:rPr>
              <a:t> and were forced to sign the </a:t>
            </a:r>
            <a:r>
              <a:rPr lang="en-US" sz="1600" b="1" u="sng" dirty="0" smtClean="0">
                <a:latin typeface="Times" pitchFamily="18" charset="0"/>
              </a:rPr>
              <a:t>Treaty of Versailles</a:t>
            </a:r>
            <a:r>
              <a:rPr lang="en-US" sz="1600" dirty="0" smtClean="0">
                <a:latin typeface="Times" pitchFamily="18" charset="0"/>
              </a:rPr>
              <a:t> which harshly punished </a:t>
            </a:r>
            <a:r>
              <a:rPr lang="en-US" sz="1600" b="1" u="sng" dirty="0" smtClean="0">
                <a:latin typeface="Times" pitchFamily="18" charset="0"/>
              </a:rPr>
              <a:t>Germany</a:t>
            </a:r>
            <a:r>
              <a:rPr lang="en-US" sz="1600" dirty="0" smtClean="0">
                <a:latin typeface="Times" pitchFamily="18" charset="0"/>
              </a:rPr>
              <a:t> for the war and forced them to pay </a:t>
            </a:r>
            <a:r>
              <a:rPr lang="en-US" sz="1600" b="1" u="sng" dirty="0" smtClean="0">
                <a:latin typeface="Times" pitchFamily="18" charset="0"/>
              </a:rPr>
              <a:t>reparations</a:t>
            </a:r>
            <a:r>
              <a:rPr lang="en-US" sz="1600" dirty="0" smtClean="0">
                <a:latin typeface="Times" pitchFamily="18" charset="0"/>
              </a:rPr>
              <a:t> payments to the Allies</a:t>
            </a:r>
          </a:p>
          <a:p>
            <a:r>
              <a:rPr lang="en-US" sz="1600" b="1" u="sng" dirty="0" smtClean="0">
                <a:latin typeface="Times" pitchFamily="18" charset="0"/>
              </a:rPr>
              <a:t>Austria-Hungary, The Ottoman Empire &amp; Russia </a:t>
            </a:r>
            <a:r>
              <a:rPr lang="en-US" sz="1600" dirty="0" smtClean="0">
                <a:latin typeface="Times" pitchFamily="18" charset="0"/>
              </a:rPr>
              <a:t> all lost their empires and changed governments due to </a:t>
            </a:r>
            <a:r>
              <a:rPr lang="en-US" sz="1600" b="1" u="sng" dirty="0" smtClean="0">
                <a:latin typeface="Times" pitchFamily="18" charset="0"/>
              </a:rPr>
              <a:t>WWI</a:t>
            </a:r>
          </a:p>
          <a:p>
            <a:r>
              <a:rPr lang="en-US" sz="1600" dirty="0" smtClean="0">
                <a:latin typeface="Times" pitchFamily="18" charset="0"/>
              </a:rPr>
              <a:t>Over </a:t>
            </a:r>
            <a:r>
              <a:rPr lang="en-US" sz="1600" b="1" u="sng" dirty="0" smtClean="0">
                <a:latin typeface="Times" pitchFamily="18" charset="0"/>
              </a:rPr>
              <a:t>12 million men died </a:t>
            </a:r>
            <a:r>
              <a:rPr lang="en-US" sz="1600" dirty="0" smtClean="0">
                <a:latin typeface="Times" pitchFamily="18" charset="0"/>
              </a:rPr>
              <a:t> due to WWI and </a:t>
            </a:r>
            <a:r>
              <a:rPr lang="en-US" sz="1600" b="1" u="sng" dirty="0" smtClean="0">
                <a:latin typeface="Times" pitchFamily="18" charset="0"/>
              </a:rPr>
              <a:t>millions of civilians</a:t>
            </a:r>
            <a:r>
              <a:rPr lang="en-US" sz="1600" dirty="0" smtClean="0">
                <a:latin typeface="Times" pitchFamily="18" charset="0"/>
              </a:rPr>
              <a:t> died as well; the war cost an estimated </a:t>
            </a:r>
            <a:r>
              <a:rPr lang="en-US" sz="1600" b="1" u="sng" dirty="0" smtClean="0">
                <a:latin typeface="Times" pitchFamily="18" charset="0"/>
              </a:rPr>
              <a:t>$338 billion</a:t>
            </a:r>
            <a:endParaRPr lang="en-US" sz="1600" dirty="0" smtClean="0">
              <a:latin typeface="Times" pitchFamily="18" charset="0"/>
            </a:endParaRPr>
          </a:p>
        </p:txBody>
      </p:sp>
      <p:pic>
        <p:nvPicPr>
          <p:cNvPr id="2050" name="Picture 2" descr="C:\Documents and Settings\millerm\Local Settings\Temporary Internet Files\Content.IE5\G50ZAT2J\MC90014951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819400" cy="1600200"/>
          </a:xfrm>
          <a:prstGeom prst="rect">
            <a:avLst/>
          </a:prstGeom>
          <a:noFill/>
        </p:spPr>
      </p:pic>
      <p:pic>
        <p:nvPicPr>
          <p:cNvPr id="2052" name="Picture 4" descr="C:\Documents and Settings\millerm\Local Settings\Temporary Internet Files\Content.IE5\G50ZAT2J\MC90014943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1"/>
            <a:ext cx="1524000" cy="1981200"/>
          </a:xfrm>
          <a:prstGeom prst="rect">
            <a:avLst/>
          </a:prstGeom>
          <a:noFill/>
        </p:spPr>
      </p:pic>
      <p:pic>
        <p:nvPicPr>
          <p:cNvPr id="2056" name="Picture 8" descr="C:\Documents and Settings\millerm\Local Settings\Temporary Internet Files\Content.IE5\PXD4QK75\MP90040072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6324600"/>
            <a:ext cx="390144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</TotalTime>
  <Words>3027</Words>
  <Application>Microsoft Office PowerPoint</Application>
  <PresentationFormat>On-screen Show (4:3)</PresentationFormat>
  <Paragraphs>180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Main Events for Global 10</vt:lpstr>
      <vt:lpstr>Revolutions</vt:lpstr>
      <vt:lpstr>Napoleonic Wars</vt:lpstr>
      <vt:lpstr>Latin American Revolutions</vt:lpstr>
      <vt:lpstr>The Congress of Vienna &amp; European Revolutions</vt:lpstr>
      <vt:lpstr>The Agricultural &amp; Industrial Revolutions</vt:lpstr>
      <vt:lpstr>Nationalism in Italy &amp; Germany</vt:lpstr>
      <vt:lpstr>The Age of Imperialism</vt:lpstr>
      <vt:lpstr>World War One</vt:lpstr>
      <vt:lpstr>The Russian Revolution</vt:lpstr>
      <vt:lpstr>The Interwar Period</vt:lpstr>
      <vt:lpstr>The Interwar Period</vt:lpstr>
      <vt:lpstr>The Interwar Period</vt:lpstr>
      <vt:lpstr>The Rise of Fascism</vt:lpstr>
      <vt:lpstr>WWII</vt:lpstr>
      <vt:lpstr>The Cold War</vt:lpstr>
      <vt:lpstr>Independence Movements (Post-Colonialism)</vt:lpstr>
      <vt:lpstr>Current Events</vt:lpstr>
    </vt:vector>
  </TitlesOfParts>
  <Company>Rush-Henrietta Central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Events for Global 10</dc:title>
  <dc:creator>millerm</dc:creator>
  <cp:lastModifiedBy>millerm</cp:lastModifiedBy>
  <cp:revision>134</cp:revision>
  <dcterms:created xsi:type="dcterms:W3CDTF">2011-06-01T00:50:25Z</dcterms:created>
  <dcterms:modified xsi:type="dcterms:W3CDTF">2012-05-30T18:24:09Z</dcterms:modified>
</cp:coreProperties>
</file>