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6FC82-1858-46A4-88B6-9A7E153CC67E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9261-26F8-4273-A2DC-C4F92AA5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Level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Page 10 and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bottom of page 11…</a:t>
            </a:r>
          </a:p>
          <a:p>
            <a:endParaRPr lang="en-US" dirty="0"/>
          </a:p>
          <a:p>
            <a:r>
              <a:rPr lang="en-US" dirty="0" smtClean="0"/>
              <a:t>What is the wavelength, frequency, and color of the radiation emitted by a hydrogen atom as its excited electron falls from third to the second orbit?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third to 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second orbit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066800"/>
            <a:ext cx="3733800" cy="576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772400" y="2514600"/>
            <a:ext cx="685800" cy="3048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2971800"/>
            <a:ext cx="685800" cy="3810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9" name="Right Arrow 8"/>
          <p:cNvSpPr/>
          <p:nvPr/>
        </p:nvSpPr>
        <p:spPr>
          <a:xfrm rot="1019148">
            <a:off x="3264008" y="2058709"/>
            <a:ext cx="1676400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264008" y="2819400"/>
            <a:ext cx="1676400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from </a:t>
            </a:r>
            <a:r>
              <a:rPr lang="en-US" dirty="0" err="1" smtClean="0"/>
              <a:t>eV</a:t>
            </a:r>
            <a:r>
              <a:rPr lang="en-US" dirty="0" smtClean="0"/>
              <a:t> to Joules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-25000" dirty="0" smtClean="0"/>
              <a:t>3</a:t>
            </a:r>
            <a:r>
              <a:rPr lang="en-US" dirty="0" smtClean="0"/>
              <a:t> = -1.51 </a:t>
            </a:r>
            <a:r>
              <a:rPr lang="en-US" dirty="0" err="1" smtClean="0"/>
              <a:t>eV</a:t>
            </a:r>
            <a:r>
              <a:rPr lang="en-US" dirty="0" smtClean="0"/>
              <a:t>  x		     = -2.4 x 10</a:t>
            </a:r>
            <a:r>
              <a:rPr lang="en-US" baseline="30000" dirty="0" smtClean="0"/>
              <a:t>-19</a:t>
            </a:r>
            <a:r>
              <a:rPr lang="en-US" dirty="0" smtClean="0"/>
              <a:t> J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 = -3.4 </a:t>
            </a:r>
            <a:r>
              <a:rPr lang="en-US" dirty="0" err="1" smtClean="0"/>
              <a:t>eV</a:t>
            </a:r>
            <a:r>
              <a:rPr lang="en-US" dirty="0" smtClean="0"/>
              <a:t>  x		   	     = -5.44 x 10</a:t>
            </a:r>
            <a:r>
              <a:rPr lang="en-US" baseline="30000" dirty="0" smtClean="0"/>
              <a:t>-19</a:t>
            </a:r>
            <a:r>
              <a:rPr lang="en-US" dirty="0" smtClean="0"/>
              <a:t> J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1447800"/>
          <a:ext cx="1974273" cy="1143000"/>
        </p:xfrm>
        <a:graphic>
          <a:graphicData uri="http://schemas.openxmlformats.org/presentationml/2006/ole">
            <p:oleObj spid="_x0000_s2050" name="Equation" r:id="rId3" imgW="723600" imgH="419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505200" y="3200400"/>
          <a:ext cx="1974850" cy="1143000"/>
        </p:xfrm>
        <a:graphic>
          <a:graphicData uri="http://schemas.openxmlformats.org/presentationml/2006/ole">
            <p:oleObj spid="_x0000_s2051" name="Equation" r:id="rId4" imgW="723600" imgH="419040" progId="Equation.3">
              <p:embed/>
            </p:oleObj>
          </a:graphicData>
        </a:graphic>
      </p:graphicFrame>
      <p:sp>
        <p:nvSpPr>
          <p:cNvPr id="6" name="Right Arrow 5"/>
          <p:cNvSpPr/>
          <p:nvPr/>
        </p:nvSpPr>
        <p:spPr>
          <a:xfrm rot="16200000">
            <a:off x="4000500" y="4610100"/>
            <a:ext cx="914400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47768" y="5562600"/>
            <a:ext cx="44893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On reference table!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3352800" y="3124200"/>
            <a:ext cx="2286000" cy="12192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9" name="Oval 8"/>
          <p:cNvSpPr/>
          <p:nvPr/>
        </p:nvSpPr>
        <p:spPr>
          <a:xfrm>
            <a:off x="3352800" y="1371600"/>
            <a:ext cx="2286000" cy="12192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dirty="0" smtClean="0"/>
              <a:t> =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endParaRPr lang="en-US" baseline="-25000" dirty="0"/>
          </a:p>
          <a:p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dirty="0" smtClean="0"/>
              <a:t> = </a:t>
            </a:r>
            <a:r>
              <a:rPr lang="en-US" dirty="0" err="1" smtClean="0"/>
              <a:t>hf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baseline="-25000" dirty="0" smtClean="0"/>
              <a:t> </a:t>
            </a:r>
            <a:r>
              <a:rPr lang="en-US" dirty="0" smtClean="0"/>
              <a:t> = (-2.4 x 10</a:t>
            </a:r>
            <a:r>
              <a:rPr lang="en-US" baseline="30000" dirty="0" smtClean="0"/>
              <a:t>-19</a:t>
            </a:r>
            <a:r>
              <a:rPr lang="en-US" dirty="0" smtClean="0"/>
              <a:t> J) - (-5.44 x 10</a:t>
            </a:r>
            <a:r>
              <a:rPr lang="en-US" baseline="30000" dirty="0" smtClean="0"/>
              <a:t>-19</a:t>
            </a:r>
            <a:r>
              <a:rPr lang="en-US" dirty="0" smtClean="0"/>
              <a:t> J)</a:t>
            </a:r>
            <a:endParaRPr lang="en-US" baseline="-25000" dirty="0" smtClean="0"/>
          </a:p>
          <a:p>
            <a:pPr>
              <a:buNone/>
            </a:pPr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baseline="-25000" dirty="0" smtClean="0"/>
              <a:t> </a:t>
            </a:r>
            <a:r>
              <a:rPr lang="en-US" dirty="0" smtClean="0"/>
              <a:t> = 3.04 x 10</a:t>
            </a:r>
            <a:r>
              <a:rPr lang="en-US" baseline="30000" dirty="0" smtClean="0"/>
              <a:t>-19</a:t>
            </a:r>
            <a:r>
              <a:rPr lang="en-US" dirty="0" smtClean="0"/>
              <a:t> J</a:t>
            </a:r>
          </a:p>
          <a:p>
            <a:pPr>
              <a:buNone/>
            </a:pPr>
            <a:r>
              <a:rPr lang="en-US" dirty="0" smtClean="0"/>
              <a:t>3.04 x 10</a:t>
            </a:r>
            <a:r>
              <a:rPr lang="en-US" baseline="30000" dirty="0" smtClean="0"/>
              <a:t>-19</a:t>
            </a:r>
            <a:r>
              <a:rPr lang="en-US" dirty="0" smtClean="0"/>
              <a:t> J = (6.63 x 10</a:t>
            </a:r>
            <a:r>
              <a:rPr lang="en-US" baseline="30000" dirty="0" smtClean="0"/>
              <a:t>-34</a:t>
            </a:r>
            <a:r>
              <a:rPr lang="en-US" dirty="0" smtClean="0"/>
              <a:t> J·s)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endParaRPr lang="en-US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 </a:t>
            </a:r>
            <a:r>
              <a:rPr lang="en-US" dirty="0" smtClean="0"/>
              <a:t>= 4.6 x 10</a:t>
            </a:r>
            <a:r>
              <a:rPr lang="en-US" baseline="30000" dirty="0" smtClean="0"/>
              <a:t>14</a:t>
            </a:r>
            <a:r>
              <a:rPr lang="en-US" dirty="0" smtClean="0"/>
              <a:t> Hz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53000" y="1752600"/>
            <a:ext cx="358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On reference table!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 rot="10800000">
            <a:off x="3810000" y="1676400"/>
            <a:ext cx="914400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8600" y="990600"/>
            <a:ext cx="3505200" cy="21336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Find f = 4.6 x 10</a:t>
            </a:r>
            <a:r>
              <a:rPr lang="en-US" baseline="30000" dirty="0" smtClean="0"/>
              <a:t>14</a:t>
            </a:r>
            <a:r>
              <a:rPr lang="en-US" dirty="0" smtClean="0"/>
              <a:t> Hz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2570" b="1804"/>
          <a:stretch>
            <a:fillRect/>
          </a:stretch>
        </p:blipFill>
        <p:spPr bwMode="auto">
          <a:xfrm>
            <a:off x="304800" y="1143000"/>
            <a:ext cx="861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5682555">
            <a:off x="4960003" y="5596704"/>
            <a:ext cx="1121046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29200" y="4267200"/>
            <a:ext cx="609600" cy="457200"/>
          </a:xfrm>
          <a:prstGeom prst="ellipse">
            <a:avLst/>
          </a:prstGeom>
          <a:noFill/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= f</a:t>
            </a:r>
            <a:r>
              <a:rPr lang="el-GR" dirty="0" smtClean="0"/>
              <a:t>λ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3.00 x 10</a:t>
            </a:r>
            <a:r>
              <a:rPr lang="en-US" baseline="30000" dirty="0" smtClean="0"/>
              <a:t>8</a:t>
            </a:r>
            <a:r>
              <a:rPr lang="en-US" dirty="0" smtClean="0"/>
              <a:t> m/s = (4.6 x 10</a:t>
            </a:r>
            <a:r>
              <a:rPr lang="en-US" baseline="30000" dirty="0" smtClean="0"/>
              <a:t>14</a:t>
            </a:r>
            <a:r>
              <a:rPr lang="en-US" dirty="0" smtClean="0"/>
              <a:t> Hz) </a:t>
            </a:r>
            <a:r>
              <a:rPr lang="el-GR" dirty="0" smtClean="0">
                <a:solidFill>
                  <a:srgbClr val="0070C0"/>
                </a:solidFill>
              </a:rPr>
              <a:t>λ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rgbClr val="0070C0"/>
                </a:solidFill>
              </a:rPr>
              <a:t>λ</a:t>
            </a:r>
            <a:r>
              <a:rPr lang="en-US" dirty="0" smtClean="0"/>
              <a:t> = 6.5 x 10</a:t>
            </a:r>
            <a:r>
              <a:rPr lang="en-US" baseline="30000" dirty="0" smtClean="0"/>
              <a:t>-7</a:t>
            </a:r>
            <a:r>
              <a:rPr lang="en-US" dirty="0" smtClean="0"/>
              <a:t> m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lab….</a:t>
            </a:r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baseline="-25000" dirty="0" err="1" smtClean="0"/>
              <a:t>photon</a:t>
            </a:r>
            <a:r>
              <a:rPr lang="en-US" dirty="0" smtClean="0"/>
              <a:t> =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You solve for this!  So find two energy levels that have energies that subtract to equal it!</a:t>
            </a:r>
          </a:p>
        </p:txBody>
      </p:sp>
      <p:sp>
        <p:nvSpPr>
          <p:cNvPr id="4" name="Right Arrow 3"/>
          <p:cNvSpPr/>
          <p:nvPr/>
        </p:nvSpPr>
        <p:spPr>
          <a:xfrm rot="15682555">
            <a:off x="1081752" y="3615504"/>
            <a:ext cx="1121046" cy="685800"/>
          </a:xfrm>
          <a:prstGeom prst="rightArrow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179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Energy Level Diagrams</vt:lpstr>
      <vt:lpstr>Sample Problem</vt:lpstr>
      <vt:lpstr>Reference Table</vt:lpstr>
      <vt:lpstr>Convert from eV to Joules</vt:lpstr>
      <vt:lpstr>Frequency </vt:lpstr>
      <vt:lpstr>Reference Table</vt:lpstr>
      <vt:lpstr>Wavelength</vt:lpstr>
      <vt:lpstr>Emission Lab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Level Diagrams</dc:title>
  <dc:creator>peslakl</dc:creator>
  <cp:lastModifiedBy>longs</cp:lastModifiedBy>
  <cp:revision>17</cp:revision>
  <dcterms:created xsi:type="dcterms:W3CDTF">2010-06-02T13:49:14Z</dcterms:created>
  <dcterms:modified xsi:type="dcterms:W3CDTF">2011-05-27T15:56:29Z</dcterms:modified>
</cp:coreProperties>
</file>