
<file path=[Content_Types].xml><?xml version="1.0" encoding="utf-8"?>
<Types xmlns="http://schemas.openxmlformats.org/package/2006/content-types">
  <Default Extension="png" ContentType="image/png"/>
  <Default Extension="tmp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2"/>
  </p:notesMasterIdLst>
  <p:handoutMasterIdLst>
    <p:handoutMasterId r:id="rId23"/>
  </p:handoutMasterIdLst>
  <p:sldIdLst>
    <p:sldId id="276" r:id="rId2"/>
    <p:sldId id="263" r:id="rId3"/>
    <p:sldId id="300" r:id="rId4"/>
    <p:sldId id="264" r:id="rId5"/>
    <p:sldId id="290" r:id="rId6"/>
    <p:sldId id="285" r:id="rId7"/>
    <p:sldId id="286" r:id="rId8"/>
    <p:sldId id="297" r:id="rId9"/>
    <p:sldId id="293" r:id="rId10"/>
    <p:sldId id="294" r:id="rId11"/>
    <p:sldId id="295" r:id="rId12"/>
    <p:sldId id="298" r:id="rId13"/>
    <p:sldId id="274" r:id="rId14"/>
    <p:sldId id="273" r:id="rId15"/>
    <p:sldId id="299" r:id="rId16"/>
    <p:sldId id="284" r:id="rId17"/>
    <p:sldId id="287" r:id="rId18"/>
    <p:sldId id="296" r:id="rId19"/>
    <p:sldId id="301" r:id="rId20"/>
    <p:sldId id="292" r:id="rId21"/>
  </p:sldIdLst>
  <p:sldSz cx="9144000" cy="6858000" type="screen4x3"/>
  <p:notesSz cx="7315200" cy="9601200"/>
  <p:custShowLst>
    <p:custShow name="Custom Show 1" id="0">
      <p:sldLst>
        <p:sld r:id="rId2"/>
        <p:sld r:id="rId3"/>
        <p:sld r:id="rId5"/>
        <p:sld r:id="rId15"/>
        <p:sld r:id="rId14"/>
      </p:sldLst>
    </p:custShow>
    <p:custShow name="Custom Show 2" id="1">
      <p:sldLst>
        <p:sld r:id="rId2"/>
        <p:sld r:id="rId3"/>
        <p:sld r:id="rId5"/>
        <p:sld r:id="rId15"/>
        <p:sld r:id="rId14"/>
      </p:sldLst>
    </p:custShow>
  </p:custShow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9900"/>
    <a:srgbClr val="FFB1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23" autoAdjust="0"/>
  </p:normalViewPr>
  <p:slideViewPr>
    <p:cSldViewPr>
      <p:cViewPr>
        <p:scale>
          <a:sx n="70" d="100"/>
          <a:sy n="70" d="100"/>
        </p:scale>
        <p:origin x="-1152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55" cy="479399"/>
          </a:xfrm>
          <a:prstGeom prst="rect">
            <a:avLst/>
          </a:prstGeom>
        </p:spPr>
        <p:txBody>
          <a:bodyPr vert="horz" lIns="96657" tIns="48328" rIns="96657" bIns="48328" rtlCol="0"/>
          <a:lstStyle>
            <a:lvl1pPr algn="l">
              <a:defRPr sz="1300"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271" y="0"/>
            <a:ext cx="3170255" cy="479399"/>
          </a:xfrm>
          <a:prstGeom prst="rect">
            <a:avLst/>
          </a:prstGeom>
        </p:spPr>
        <p:txBody>
          <a:bodyPr vert="horz" lIns="96657" tIns="48328" rIns="96657" bIns="48328" rtlCol="0"/>
          <a:lstStyle>
            <a:lvl1pPr algn="r">
              <a:defRPr sz="1300">
                <a:ea typeface="ＭＳ Ｐゴシック" charset="-128"/>
              </a:defRPr>
            </a:lvl1pPr>
          </a:lstStyle>
          <a:p>
            <a:pPr>
              <a:defRPr/>
            </a:pPr>
            <a:fld id="{45B0EAA1-BD75-415B-AE47-3770C8BA8EC3}" type="datetimeFigureOut">
              <a:rPr lang="en-US"/>
              <a:pPr>
                <a:defRPr/>
              </a:pPr>
              <a:t>12/1/2014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49"/>
            <a:ext cx="3170255" cy="479399"/>
          </a:xfrm>
          <a:prstGeom prst="rect">
            <a:avLst/>
          </a:prstGeom>
        </p:spPr>
        <p:txBody>
          <a:bodyPr vert="horz" lIns="96657" tIns="48328" rIns="96657" bIns="48328" rtlCol="0" anchor="b"/>
          <a:lstStyle>
            <a:lvl1pPr algn="l">
              <a:defRPr sz="1300"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271" y="9120149"/>
            <a:ext cx="3170255" cy="479399"/>
          </a:xfrm>
          <a:prstGeom prst="rect">
            <a:avLst/>
          </a:prstGeom>
        </p:spPr>
        <p:txBody>
          <a:bodyPr vert="horz" lIns="96657" tIns="48328" rIns="96657" bIns="48328" rtlCol="0" anchor="b"/>
          <a:lstStyle>
            <a:lvl1pPr algn="r">
              <a:defRPr sz="1300">
                <a:ea typeface="ＭＳ Ｐゴシック" charset="-128"/>
              </a:defRPr>
            </a:lvl1pPr>
          </a:lstStyle>
          <a:p>
            <a:pPr>
              <a:defRPr/>
            </a:pPr>
            <a:fld id="{05964F46-06A3-443E-B37D-421AA0BA64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5236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55" cy="479399"/>
          </a:xfrm>
          <a:prstGeom prst="rect">
            <a:avLst/>
          </a:prstGeom>
        </p:spPr>
        <p:txBody>
          <a:bodyPr vert="horz" lIns="96657" tIns="48328" rIns="96657" bIns="48328" rtlCol="0"/>
          <a:lstStyle>
            <a:lvl1pPr algn="l">
              <a:defRPr sz="1300"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271" y="0"/>
            <a:ext cx="3170255" cy="479399"/>
          </a:xfrm>
          <a:prstGeom prst="rect">
            <a:avLst/>
          </a:prstGeom>
        </p:spPr>
        <p:txBody>
          <a:bodyPr vert="horz" lIns="96657" tIns="48328" rIns="96657" bIns="48328" rtlCol="0"/>
          <a:lstStyle>
            <a:lvl1pPr algn="r">
              <a:defRPr sz="1300">
                <a:ea typeface="ＭＳ Ｐゴシック" charset="-128"/>
              </a:defRPr>
            </a:lvl1pPr>
          </a:lstStyle>
          <a:p>
            <a:pPr>
              <a:defRPr/>
            </a:pPr>
            <a:fld id="{969E4A9C-27F8-4657-AE92-1927BE228711}" type="datetimeFigureOut">
              <a:rPr lang="en-US"/>
              <a:pPr>
                <a:defRPr/>
              </a:pPr>
              <a:t>12/1/2014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7" tIns="48328" rIns="96657" bIns="48328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56" y="4560901"/>
            <a:ext cx="5851490" cy="4319548"/>
          </a:xfrm>
          <a:prstGeom prst="rect">
            <a:avLst/>
          </a:prstGeom>
        </p:spPr>
        <p:txBody>
          <a:bodyPr vert="horz" lIns="96657" tIns="48328" rIns="96657" bIns="48328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49"/>
            <a:ext cx="3170255" cy="479399"/>
          </a:xfrm>
          <a:prstGeom prst="rect">
            <a:avLst/>
          </a:prstGeom>
        </p:spPr>
        <p:txBody>
          <a:bodyPr vert="horz" lIns="96657" tIns="48328" rIns="96657" bIns="48328" rtlCol="0" anchor="b"/>
          <a:lstStyle>
            <a:lvl1pPr algn="l">
              <a:defRPr sz="1300"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271" y="9120149"/>
            <a:ext cx="3170255" cy="479399"/>
          </a:xfrm>
          <a:prstGeom prst="rect">
            <a:avLst/>
          </a:prstGeom>
        </p:spPr>
        <p:txBody>
          <a:bodyPr vert="horz" lIns="96657" tIns="48328" rIns="96657" bIns="48328" rtlCol="0" anchor="b"/>
          <a:lstStyle>
            <a:lvl1pPr algn="r">
              <a:defRPr sz="1300">
                <a:ea typeface="ＭＳ Ｐゴシック" charset="-128"/>
              </a:defRPr>
            </a:lvl1pPr>
          </a:lstStyle>
          <a:p>
            <a:pPr>
              <a:defRPr/>
            </a:pPr>
            <a:fld id="{8F216074-71CF-429E-B712-31848A9333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511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875F753-F3B6-497E-B24F-1F51A2221362}" type="slidenum">
              <a:rPr lang="en-US" smtClean="0">
                <a:ea typeface="ＭＳ Ｐゴシック" pitchFamily="34" charset="-128"/>
              </a:rPr>
              <a:pPr/>
              <a:t>1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81B6957-6E8F-4F50-AB2A-6F468D88B2E4}" type="slidenum">
              <a:rPr lang="en-US" smtClean="0">
                <a:ea typeface="ＭＳ Ｐゴシック" pitchFamily="34" charset="-128"/>
              </a:rPr>
              <a:pPr/>
              <a:t>17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6D3E652-36F8-4B38-9991-1A56EC1AC165}" type="slidenum">
              <a:rPr lang="en-US" smtClean="0">
                <a:ea typeface="ＭＳ Ｐゴシック" pitchFamily="34" charset="-128"/>
              </a:rPr>
              <a:pPr/>
              <a:t>2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89FF75A-77D8-4839-BBEA-2E876C0222C2}" type="slidenum">
              <a:rPr lang="en-US" smtClean="0">
                <a:ea typeface="ＭＳ Ｐゴシック" pitchFamily="34" charset="-128"/>
              </a:rPr>
              <a:pPr/>
              <a:t>4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transcript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0E1AD47-C8AA-4B99-82EB-D6EEB45ABC0B}" type="slidenum">
              <a:rPr lang="en-US" smtClean="0">
                <a:ea typeface="ＭＳ Ｐゴシック" pitchFamily="34" charset="-128"/>
              </a:rPr>
              <a:pPr/>
              <a:t>5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7BB0733-4EBE-4AC7-925B-814C7C389098}" type="slidenum">
              <a:rPr lang="en-US" smtClean="0">
                <a:ea typeface="ＭＳ Ｐゴシック" pitchFamily="34" charset="-128"/>
              </a:rPr>
              <a:pPr/>
              <a:t>6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10342C3-155A-4E3D-B64E-37F7D3F95CE9}" type="slidenum">
              <a:rPr lang="en-US" smtClean="0">
                <a:ea typeface="ＭＳ Ｐゴシック" pitchFamily="34" charset="-128"/>
              </a:rPr>
              <a:pPr/>
              <a:t>7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F0F4D22-7DB0-4E39-8831-C68969CF1E2D}" type="slidenum">
              <a:rPr lang="en-US" smtClean="0">
                <a:ea typeface="ＭＳ Ｐゴシック" pitchFamily="34" charset="-128"/>
              </a:rPr>
              <a:pPr/>
              <a:t>13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573B3DA-75C3-4D71-AF6B-70E54EF4F34C}" type="slidenum">
              <a:rPr lang="en-US" smtClean="0">
                <a:ea typeface="ＭＳ Ｐゴシック" pitchFamily="34" charset="-128"/>
              </a:rPr>
              <a:pPr/>
              <a:t>14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01FBE9B-26EE-4E00-9C32-0F232B2E5623}" type="slidenum">
              <a:rPr lang="en-US" smtClean="0">
                <a:ea typeface="ＭＳ Ｐゴシック" pitchFamily="34" charset="-128"/>
              </a:rPr>
              <a:pPr/>
              <a:t>16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ea typeface="+mn-ea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74 w 2123"/>
                <a:gd name="T1" fmla="*/ 933 h 1696"/>
                <a:gd name="T2" fmla="*/ 538 w 2123"/>
                <a:gd name="T3" fmla="*/ 611 h 1696"/>
                <a:gd name="T4" fmla="*/ 664 w 2123"/>
                <a:gd name="T5" fmla="*/ 354 h 1696"/>
                <a:gd name="T6" fmla="*/ 917 w 2123"/>
                <a:gd name="T7" fmla="*/ 525 h 1696"/>
                <a:gd name="T8" fmla="*/ 1202 w 2123"/>
                <a:gd name="T9" fmla="*/ 777 h 1696"/>
                <a:gd name="T10" fmla="*/ 1467 w 2123"/>
                <a:gd name="T11" fmla="*/ 992 h 1696"/>
                <a:gd name="T12" fmla="*/ 1782 w 2123"/>
                <a:gd name="T13" fmla="*/ 1216 h 1696"/>
                <a:gd name="T14" fmla="*/ 1863 w 2123"/>
                <a:gd name="T15" fmla="*/ 1264 h 1696"/>
                <a:gd name="T16" fmla="*/ 1817 w 2123"/>
                <a:gd name="T17" fmla="*/ 1212 h 1696"/>
                <a:gd name="T18" fmla="*/ 1397 w 2123"/>
                <a:gd name="T19" fmla="*/ 896 h 1696"/>
                <a:gd name="T20" fmla="*/ 1076 w 2123"/>
                <a:gd name="T21" fmla="*/ 611 h 1696"/>
                <a:gd name="T22" fmla="*/ 715 w 2123"/>
                <a:gd name="T23" fmla="*/ 294 h 1696"/>
                <a:gd name="T24" fmla="*/ 989 w 2123"/>
                <a:gd name="T25" fmla="*/ 278 h 1696"/>
                <a:gd name="T26" fmla="*/ 1272 w 2123"/>
                <a:gd name="T27" fmla="*/ 284 h 1696"/>
                <a:gd name="T28" fmla="*/ 1598 w 2123"/>
                <a:gd name="T29" fmla="*/ 240 h 1696"/>
                <a:gd name="T30" fmla="*/ 2101 w 2123"/>
                <a:gd name="T31" fmla="*/ 176 h 1696"/>
                <a:gd name="T32" fmla="*/ 2053 w 2123"/>
                <a:gd name="T33" fmla="*/ 155 h 1696"/>
                <a:gd name="T34" fmla="*/ 1527 w 2123"/>
                <a:gd name="T35" fmla="*/ 230 h 1696"/>
                <a:gd name="T36" fmla="*/ 1196 w 2123"/>
                <a:gd name="T37" fmla="*/ 246 h 1696"/>
                <a:gd name="T38" fmla="*/ 751 w 2123"/>
                <a:gd name="T39" fmla="*/ 230 h 1696"/>
                <a:gd name="T40" fmla="*/ 811 w 2123"/>
                <a:gd name="T41" fmla="*/ 203 h 1696"/>
                <a:gd name="T42" fmla="*/ 1130 w 2123"/>
                <a:gd name="T43" fmla="*/ 0 h 1696"/>
                <a:gd name="T44" fmla="*/ 1076 w 2123"/>
                <a:gd name="T45" fmla="*/ 26 h 1696"/>
                <a:gd name="T46" fmla="*/ 1000 w 2123"/>
                <a:gd name="T47" fmla="*/ 75 h 1696"/>
                <a:gd name="T48" fmla="*/ 847 w 2123"/>
                <a:gd name="T49" fmla="*/ 171 h 1696"/>
                <a:gd name="T50" fmla="*/ 664 w 2123"/>
                <a:gd name="T51" fmla="*/ 252 h 1696"/>
                <a:gd name="T52" fmla="*/ 628 w 2123"/>
                <a:gd name="T53" fmla="*/ 322 h 1696"/>
                <a:gd name="T54" fmla="*/ 301 w 2123"/>
                <a:gd name="T55" fmla="*/ 525 h 1696"/>
                <a:gd name="T56" fmla="*/ 0 w 2123"/>
                <a:gd name="T57" fmla="*/ 649 h 1696"/>
                <a:gd name="T58" fmla="*/ 0 w 2123"/>
                <a:gd name="T59" fmla="*/ 654 h 1696"/>
                <a:gd name="T60" fmla="*/ 0 w 2123"/>
                <a:gd name="T61" fmla="*/ 686 h 1696"/>
                <a:gd name="T62" fmla="*/ 295 w 2123"/>
                <a:gd name="T63" fmla="*/ 568 h 1696"/>
                <a:gd name="T64" fmla="*/ 586 w 2123"/>
                <a:gd name="T65" fmla="*/ 386 h 1696"/>
                <a:gd name="T66" fmla="*/ 502 w 2123"/>
                <a:gd name="T67" fmla="*/ 601 h 1696"/>
                <a:gd name="T68" fmla="*/ 520 w 2123"/>
                <a:gd name="T69" fmla="*/ 890 h 1696"/>
                <a:gd name="T70" fmla="*/ 456 w 2123"/>
                <a:gd name="T71" fmla="*/ 1045 h 1696"/>
                <a:gd name="T72" fmla="*/ 325 w 2123"/>
                <a:gd name="T73" fmla="*/ 1324 h 1696"/>
                <a:gd name="T74" fmla="*/ 319 w 2123"/>
                <a:gd name="T75" fmla="*/ 1517 h 1696"/>
                <a:gd name="T76" fmla="*/ 325 w 2123"/>
                <a:gd name="T77" fmla="*/ 1517 h 1696"/>
                <a:gd name="T78" fmla="*/ 343 w 2123"/>
                <a:gd name="T79" fmla="*/ 1388 h 1696"/>
                <a:gd name="T80" fmla="*/ 574 w 2123"/>
                <a:gd name="T81" fmla="*/ 933 h 1696"/>
                <a:gd name="T82" fmla="*/ 574 w 2123"/>
                <a:gd name="T83" fmla="*/ 933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5 w 969"/>
                <a:gd name="T1" fmla="*/ 1192 h 1192"/>
                <a:gd name="T2" fmla="*/ 494 w 969"/>
                <a:gd name="T3" fmla="*/ 1198 h 1192"/>
                <a:gd name="T4" fmla="*/ 584 w 969"/>
                <a:gd name="T5" fmla="*/ 1156 h 1192"/>
                <a:gd name="T6" fmla="*/ 819 w 969"/>
                <a:gd name="T7" fmla="*/ 1091 h 1192"/>
                <a:gd name="T8" fmla="*/ 941 w 969"/>
                <a:gd name="T9" fmla="*/ 1061 h 1192"/>
                <a:gd name="T10" fmla="*/ 765 w 969"/>
                <a:gd name="T11" fmla="*/ 993 h 1192"/>
                <a:gd name="T12" fmla="*/ 560 w 969"/>
                <a:gd name="T13" fmla="*/ 957 h 1192"/>
                <a:gd name="T14" fmla="*/ 199 w 969"/>
                <a:gd name="T15" fmla="*/ 975 h 1192"/>
                <a:gd name="T16" fmla="*/ 301 w 969"/>
                <a:gd name="T17" fmla="*/ 897 h 1192"/>
                <a:gd name="T18" fmla="*/ 500 w 969"/>
                <a:gd name="T19" fmla="*/ 807 h 1192"/>
                <a:gd name="T20" fmla="*/ 700 w 969"/>
                <a:gd name="T21" fmla="*/ 675 h 1192"/>
                <a:gd name="T22" fmla="*/ 706 w 969"/>
                <a:gd name="T23" fmla="*/ 675 h 1192"/>
                <a:gd name="T24" fmla="*/ 718 w 969"/>
                <a:gd name="T25" fmla="*/ 669 h 1192"/>
                <a:gd name="T26" fmla="*/ 759 w 969"/>
                <a:gd name="T27" fmla="*/ 651 h 1192"/>
                <a:gd name="T28" fmla="*/ 783 w 969"/>
                <a:gd name="T29" fmla="*/ 645 h 1192"/>
                <a:gd name="T30" fmla="*/ 795 w 969"/>
                <a:gd name="T31" fmla="*/ 633 h 1192"/>
                <a:gd name="T32" fmla="*/ 801 w 969"/>
                <a:gd name="T33" fmla="*/ 621 h 1192"/>
                <a:gd name="T34" fmla="*/ 795 w 969"/>
                <a:gd name="T35" fmla="*/ 615 h 1192"/>
                <a:gd name="T36" fmla="*/ 789 w 969"/>
                <a:gd name="T37" fmla="*/ 603 h 1192"/>
                <a:gd name="T38" fmla="*/ 789 w 969"/>
                <a:gd name="T39" fmla="*/ 577 h 1192"/>
                <a:gd name="T40" fmla="*/ 801 w 969"/>
                <a:gd name="T41" fmla="*/ 547 h 1192"/>
                <a:gd name="T42" fmla="*/ 813 w 969"/>
                <a:gd name="T43" fmla="*/ 517 h 1192"/>
                <a:gd name="T44" fmla="*/ 831 w 969"/>
                <a:gd name="T45" fmla="*/ 487 h 1192"/>
                <a:gd name="T46" fmla="*/ 843 w 969"/>
                <a:gd name="T47" fmla="*/ 457 h 1192"/>
                <a:gd name="T48" fmla="*/ 849 w 969"/>
                <a:gd name="T49" fmla="*/ 439 h 1192"/>
                <a:gd name="T50" fmla="*/ 857 w 969"/>
                <a:gd name="T51" fmla="*/ 433 h 1192"/>
                <a:gd name="T52" fmla="*/ 857 w 969"/>
                <a:gd name="T53" fmla="*/ 349 h 1192"/>
                <a:gd name="T54" fmla="*/ 857 w 969"/>
                <a:gd name="T55" fmla="*/ 343 h 1192"/>
                <a:gd name="T56" fmla="*/ 863 w 969"/>
                <a:gd name="T57" fmla="*/ 337 h 1192"/>
                <a:gd name="T58" fmla="*/ 881 w 969"/>
                <a:gd name="T59" fmla="*/ 307 h 1192"/>
                <a:gd name="T60" fmla="*/ 893 w 969"/>
                <a:gd name="T61" fmla="*/ 271 h 1192"/>
                <a:gd name="T62" fmla="*/ 905 w 969"/>
                <a:gd name="T63" fmla="*/ 241 h 1192"/>
                <a:gd name="T64" fmla="*/ 911 w 969"/>
                <a:gd name="T65" fmla="*/ 229 h 1192"/>
                <a:gd name="T66" fmla="*/ 917 w 969"/>
                <a:gd name="T67" fmla="*/ 217 h 1192"/>
                <a:gd name="T68" fmla="*/ 935 w 969"/>
                <a:gd name="T69" fmla="*/ 173 h 1192"/>
                <a:gd name="T70" fmla="*/ 953 w 969"/>
                <a:gd name="T71" fmla="*/ 137 h 1192"/>
                <a:gd name="T72" fmla="*/ 959 w 969"/>
                <a:gd name="T73" fmla="*/ 125 h 1192"/>
                <a:gd name="T74" fmla="*/ 959 w 969"/>
                <a:gd name="T75" fmla="*/ 119 h 1192"/>
                <a:gd name="T76" fmla="*/ 977 w 969"/>
                <a:gd name="T77" fmla="*/ 0 h 1192"/>
                <a:gd name="T78" fmla="*/ 953 w 969"/>
                <a:gd name="T79" fmla="*/ 47 h 1192"/>
                <a:gd name="T80" fmla="*/ 789 w 969"/>
                <a:gd name="T81" fmla="*/ 113 h 1192"/>
                <a:gd name="T82" fmla="*/ 712 w 969"/>
                <a:gd name="T83" fmla="*/ 161 h 1192"/>
                <a:gd name="T84" fmla="*/ 464 w 969"/>
                <a:gd name="T85" fmla="*/ 235 h 1192"/>
                <a:gd name="T86" fmla="*/ 283 w 969"/>
                <a:gd name="T87" fmla="*/ 289 h 1192"/>
                <a:gd name="T88" fmla="*/ 175 w 969"/>
                <a:gd name="T89" fmla="*/ 295 h 1192"/>
                <a:gd name="T90" fmla="*/ 12 w 969"/>
                <a:gd name="T91" fmla="*/ 487 h 1192"/>
                <a:gd name="T92" fmla="*/ 0 w 969"/>
                <a:gd name="T93" fmla="*/ 511 h 1192"/>
                <a:gd name="T94" fmla="*/ 0 w 969"/>
                <a:gd name="T95" fmla="*/ 1192 h 1192"/>
                <a:gd name="T96" fmla="*/ 96 w 969"/>
                <a:gd name="T97" fmla="*/ 1186 h 1192"/>
                <a:gd name="T98" fmla="*/ 325 w 969"/>
                <a:gd name="T99" fmla="*/ 1192 h 1192"/>
                <a:gd name="T100" fmla="*/ 325 w 969"/>
                <a:gd name="T101" fmla="*/ 1192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42 w 2176"/>
                <a:gd name="T1" fmla="*/ 771 h 1505"/>
                <a:gd name="T2" fmla="*/ 1200 w 2176"/>
                <a:gd name="T3" fmla="*/ 1239 h 1505"/>
                <a:gd name="T4" fmla="*/ 964 w 2176"/>
                <a:gd name="T5" fmla="*/ 1197 h 1505"/>
                <a:gd name="T6" fmla="*/ 729 w 2176"/>
                <a:gd name="T7" fmla="*/ 1131 h 1505"/>
                <a:gd name="T8" fmla="*/ 446 w 2176"/>
                <a:gd name="T9" fmla="*/ 1113 h 1505"/>
                <a:gd name="T10" fmla="*/ 0 w 2176"/>
                <a:gd name="T11" fmla="*/ 1083 h 1505"/>
                <a:gd name="T12" fmla="*/ 30 w 2176"/>
                <a:gd name="T13" fmla="*/ 1119 h 1505"/>
                <a:gd name="T14" fmla="*/ 500 w 2176"/>
                <a:gd name="T15" fmla="*/ 1137 h 1505"/>
                <a:gd name="T16" fmla="*/ 783 w 2176"/>
                <a:gd name="T17" fmla="*/ 1191 h 1505"/>
                <a:gd name="T18" fmla="*/ 1140 w 2176"/>
                <a:gd name="T19" fmla="*/ 1307 h 1505"/>
                <a:gd name="T20" fmla="*/ 1078 w 2176"/>
                <a:gd name="T21" fmla="*/ 1325 h 1505"/>
                <a:gd name="T22" fmla="*/ 717 w 2176"/>
                <a:gd name="T23" fmla="*/ 1511 h 1505"/>
                <a:gd name="T24" fmla="*/ 771 w 2176"/>
                <a:gd name="T25" fmla="*/ 1487 h 1505"/>
                <a:gd name="T26" fmla="*/ 869 w 2176"/>
                <a:gd name="T27" fmla="*/ 1445 h 1505"/>
                <a:gd name="T28" fmla="*/ 1030 w 2176"/>
                <a:gd name="T29" fmla="*/ 1361 h 1505"/>
                <a:gd name="T30" fmla="*/ 1224 w 2176"/>
                <a:gd name="T31" fmla="*/ 1301 h 1505"/>
                <a:gd name="T32" fmla="*/ 1277 w 2176"/>
                <a:gd name="T33" fmla="*/ 1227 h 1505"/>
                <a:gd name="T34" fmla="*/ 1646 w 2176"/>
                <a:gd name="T35" fmla="*/ 1047 h 1505"/>
                <a:gd name="T36" fmla="*/ 1947 w 2176"/>
                <a:gd name="T37" fmla="*/ 957 h 1505"/>
                <a:gd name="T38" fmla="*/ 2194 w 2176"/>
                <a:gd name="T39" fmla="*/ 825 h 1505"/>
                <a:gd name="T40" fmla="*/ 1977 w 2176"/>
                <a:gd name="T41" fmla="*/ 915 h 1505"/>
                <a:gd name="T42" fmla="*/ 1670 w 2176"/>
                <a:gd name="T43" fmla="*/ 993 h 1505"/>
                <a:gd name="T44" fmla="*/ 1351 w 2176"/>
                <a:gd name="T45" fmla="*/ 1155 h 1505"/>
                <a:gd name="T46" fmla="*/ 1513 w 2176"/>
                <a:gd name="T47" fmla="*/ 909 h 1505"/>
                <a:gd name="T48" fmla="*/ 1634 w 2176"/>
                <a:gd name="T49" fmla="*/ 547 h 1505"/>
                <a:gd name="T50" fmla="*/ 1754 w 2176"/>
                <a:gd name="T51" fmla="*/ 374 h 1505"/>
                <a:gd name="T52" fmla="*/ 1995 w 2176"/>
                <a:gd name="T53" fmla="*/ 60 h 1505"/>
                <a:gd name="T54" fmla="*/ 2019 w 2176"/>
                <a:gd name="T55" fmla="*/ 0 h 1505"/>
                <a:gd name="T56" fmla="*/ 1989 w 2176"/>
                <a:gd name="T57" fmla="*/ 0 h 1505"/>
                <a:gd name="T58" fmla="*/ 1610 w 2176"/>
                <a:gd name="T59" fmla="*/ 482 h 1505"/>
                <a:gd name="T60" fmla="*/ 1489 w 2176"/>
                <a:gd name="T61" fmla="*/ 891 h 1505"/>
                <a:gd name="T62" fmla="*/ 1265 w 2176"/>
                <a:gd name="T63" fmla="*/ 1179 h 1505"/>
                <a:gd name="T64" fmla="*/ 1140 w 2176"/>
                <a:gd name="T65" fmla="*/ 909 h 1505"/>
                <a:gd name="T66" fmla="*/ 1018 w 2176"/>
                <a:gd name="T67" fmla="*/ 542 h 1505"/>
                <a:gd name="T68" fmla="*/ 893 w 2176"/>
                <a:gd name="T69" fmla="*/ 222 h 1505"/>
                <a:gd name="T70" fmla="*/ 795 w 2176"/>
                <a:gd name="T71" fmla="*/ 0 h 1505"/>
                <a:gd name="T72" fmla="*/ 759 w 2176"/>
                <a:gd name="T73" fmla="*/ 0 h 1505"/>
                <a:gd name="T74" fmla="*/ 911 w 2176"/>
                <a:gd name="T75" fmla="*/ 356 h 1505"/>
                <a:gd name="T76" fmla="*/ 1042 w 2176"/>
                <a:gd name="T77" fmla="*/ 771 h 1505"/>
                <a:gd name="T78" fmla="*/ 1042 w 2176"/>
                <a:gd name="T79" fmla="*/ 771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3 w 813"/>
                <a:gd name="T1" fmla="*/ 566 h 804"/>
                <a:gd name="T2" fmla="*/ 331 w 813"/>
                <a:gd name="T3" fmla="*/ 440 h 804"/>
                <a:gd name="T4" fmla="*/ 650 w 813"/>
                <a:gd name="T5" fmla="*/ 218 h 804"/>
                <a:gd name="T6" fmla="*/ 819 w 813"/>
                <a:gd name="T7" fmla="*/ 0 h 804"/>
                <a:gd name="T8" fmla="*/ 681 w 813"/>
                <a:gd name="T9" fmla="*/ 150 h 804"/>
                <a:gd name="T10" fmla="*/ 146 w 813"/>
                <a:gd name="T11" fmla="*/ 506 h 804"/>
                <a:gd name="T12" fmla="*/ 0 w 813"/>
                <a:gd name="T13" fmla="*/ 736 h 804"/>
                <a:gd name="T14" fmla="*/ 0 w 813"/>
                <a:gd name="T15" fmla="*/ 808 h 804"/>
                <a:gd name="T16" fmla="*/ 163 w 813"/>
                <a:gd name="T17" fmla="*/ 566 h 804"/>
                <a:gd name="T18" fmla="*/ 163 w 813"/>
                <a:gd name="T19" fmla="*/ 566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4 w 759"/>
                <a:gd name="T1" fmla="*/ 66 h 107"/>
                <a:gd name="T2" fmla="*/ 765 w 759"/>
                <a:gd name="T3" fmla="*/ 0 h 107"/>
                <a:gd name="T4" fmla="*/ 500 w 759"/>
                <a:gd name="T5" fmla="*/ 36 h 107"/>
                <a:gd name="T6" fmla="*/ 140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4 w 759"/>
                <a:gd name="T15" fmla="*/ 66 h 107"/>
                <a:gd name="T16" fmla="*/ 464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99 w 3169"/>
                <a:gd name="T1" fmla="*/ 241 h 743"/>
                <a:gd name="T2" fmla="*/ 1748 w 3169"/>
                <a:gd name="T3" fmla="*/ 235 h 743"/>
                <a:gd name="T4" fmla="*/ 2105 w 3169"/>
                <a:gd name="T5" fmla="*/ 253 h 743"/>
                <a:gd name="T6" fmla="*/ 2525 w 3169"/>
                <a:gd name="T7" fmla="*/ 235 h 743"/>
                <a:gd name="T8" fmla="*/ 3195 w 3169"/>
                <a:gd name="T9" fmla="*/ 206 h 743"/>
                <a:gd name="T10" fmla="*/ 3141 w 3169"/>
                <a:gd name="T11" fmla="*/ 188 h 743"/>
                <a:gd name="T12" fmla="*/ 2442 w 3169"/>
                <a:gd name="T13" fmla="*/ 223 h 743"/>
                <a:gd name="T14" fmla="*/ 2019 w 3169"/>
                <a:gd name="T15" fmla="*/ 223 h 743"/>
                <a:gd name="T16" fmla="*/ 1471 w 3169"/>
                <a:gd name="T17" fmla="*/ 188 h 743"/>
                <a:gd name="T18" fmla="*/ 1555 w 3169"/>
                <a:gd name="T19" fmla="*/ 168 h 743"/>
                <a:gd name="T20" fmla="*/ 2055 w 3169"/>
                <a:gd name="T21" fmla="*/ 0 h 743"/>
                <a:gd name="T22" fmla="*/ 1977 w 3169"/>
                <a:gd name="T23" fmla="*/ 24 h 743"/>
                <a:gd name="T24" fmla="*/ 1852 w 3169"/>
                <a:gd name="T25" fmla="*/ 66 h 743"/>
                <a:gd name="T26" fmla="*/ 1616 w 3169"/>
                <a:gd name="T27" fmla="*/ 138 h 743"/>
                <a:gd name="T28" fmla="*/ 1350 w 3169"/>
                <a:gd name="T29" fmla="*/ 200 h 743"/>
                <a:gd name="T30" fmla="*/ 1278 w 3169"/>
                <a:gd name="T31" fmla="*/ 253 h 743"/>
                <a:gd name="T32" fmla="*/ 771 w 3169"/>
                <a:gd name="T33" fmla="*/ 415 h 743"/>
                <a:gd name="T34" fmla="*/ 337 w 3169"/>
                <a:gd name="T35" fmla="*/ 505 h 743"/>
                <a:gd name="T36" fmla="*/ 0 w 3169"/>
                <a:gd name="T37" fmla="*/ 621 h 743"/>
                <a:gd name="T38" fmla="*/ 301 w 3169"/>
                <a:gd name="T39" fmla="*/ 541 h 743"/>
                <a:gd name="T40" fmla="*/ 741 w 3169"/>
                <a:gd name="T41" fmla="*/ 451 h 743"/>
                <a:gd name="T42" fmla="*/ 1188 w 3169"/>
                <a:gd name="T43" fmla="*/ 313 h 743"/>
                <a:gd name="T44" fmla="*/ 989 w 3169"/>
                <a:gd name="T45" fmla="*/ 493 h 743"/>
                <a:gd name="T46" fmla="*/ 875 w 3169"/>
                <a:gd name="T47" fmla="*/ 747 h 743"/>
                <a:gd name="T48" fmla="*/ 869 w 3169"/>
                <a:gd name="T49" fmla="*/ 747 h 743"/>
                <a:gd name="T50" fmla="*/ 941 w 3169"/>
                <a:gd name="T51" fmla="*/ 747 h 743"/>
                <a:gd name="T52" fmla="*/ 1030 w 3169"/>
                <a:gd name="T53" fmla="*/ 499 h 743"/>
                <a:gd name="T54" fmla="*/ 1307 w 3169"/>
                <a:gd name="T55" fmla="*/ 283 h 743"/>
                <a:gd name="T56" fmla="*/ 1543 w 3169"/>
                <a:gd name="T57" fmla="*/ 451 h 743"/>
                <a:gd name="T58" fmla="*/ 1784 w 3169"/>
                <a:gd name="T59" fmla="*/ 681 h 743"/>
                <a:gd name="T60" fmla="*/ 1870 w 3169"/>
                <a:gd name="T61" fmla="*/ 747 h 743"/>
                <a:gd name="T62" fmla="*/ 1935 w 3169"/>
                <a:gd name="T63" fmla="*/ 747 h 743"/>
                <a:gd name="T64" fmla="*/ 1706 w 3169"/>
                <a:gd name="T65" fmla="*/ 529 h 743"/>
                <a:gd name="T66" fmla="*/ 1399 w 3169"/>
                <a:gd name="T67" fmla="*/ 241 h 743"/>
                <a:gd name="T68" fmla="*/ 1399 w 3169"/>
                <a:gd name="T69" fmla="*/ 241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ea typeface="+mn-ea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ea typeface="+mn-ea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ea typeface="+mn-ea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ea typeface="+mn-ea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58 w 2153"/>
                <a:gd name="T1" fmla="*/ 855 h 1930"/>
                <a:gd name="T2" fmla="*/ 1953 w 2153"/>
                <a:gd name="T3" fmla="*/ 1023 h 1930"/>
                <a:gd name="T4" fmla="*/ 2069 w 2153"/>
                <a:gd name="T5" fmla="*/ 1172 h 1930"/>
                <a:gd name="T6" fmla="*/ 2135 w 2153"/>
                <a:gd name="T7" fmla="*/ 1252 h 1930"/>
                <a:gd name="T8" fmla="*/ 2171 w 2153"/>
                <a:gd name="T9" fmla="*/ 1300 h 1930"/>
                <a:gd name="T10" fmla="*/ 1905 w 2153"/>
                <a:gd name="T11" fmla="*/ 981 h 1930"/>
                <a:gd name="T12" fmla="*/ 1876 w 2153"/>
                <a:gd name="T13" fmla="*/ 933 h 1930"/>
                <a:gd name="T14" fmla="*/ 1796 w 2153"/>
                <a:gd name="T15" fmla="*/ 1246 h 1930"/>
                <a:gd name="T16" fmla="*/ 1784 w 2153"/>
                <a:gd name="T17" fmla="*/ 1492 h 1930"/>
                <a:gd name="T18" fmla="*/ 1834 w 2153"/>
                <a:gd name="T19" fmla="*/ 1914 h 1930"/>
                <a:gd name="T20" fmla="*/ 1803 w 2153"/>
                <a:gd name="T21" fmla="*/ 1938 h 1930"/>
                <a:gd name="T22" fmla="*/ 1760 w 2153"/>
                <a:gd name="T23" fmla="*/ 1540 h 1930"/>
                <a:gd name="T24" fmla="*/ 1742 w 2153"/>
                <a:gd name="T25" fmla="*/ 1294 h 1930"/>
                <a:gd name="T26" fmla="*/ 1778 w 2153"/>
                <a:gd name="T27" fmla="*/ 1089 h 1930"/>
                <a:gd name="T28" fmla="*/ 1784 w 2153"/>
                <a:gd name="T29" fmla="*/ 879 h 1930"/>
                <a:gd name="T30" fmla="*/ 1278 w 2153"/>
                <a:gd name="T31" fmla="*/ 1011 h 1930"/>
                <a:gd name="T32" fmla="*/ 831 w 2153"/>
                <a:gd name="T33" fmla="*/ 1136 h 1930"/>
                <a:gd name="T34" fmla="*/ 325 w 2153"/>
                <a:gd name="T35" fmla="*/ 1318 h 1930"/>
                <a:gd name="T36" fmla="*/ 18 w 2153"/>
                <a:gd name="T37" fmla="*/ 1426 h 1930"/>
                <a:gd name="T38" fmla="*/ 313 w 2153"/>
                <a:gd name="T39" fmla="*/ 1288 h 1930"/>
                <a:gd name="T40" fmla="*/ 688 w 2153"/>
                <a:gd name="T41" fmla="*/ 1148 h 1930"/>
                <a:gd name="T42" fmla="*/ 1030 w 2153"/>
                <a:gd name="T43" fmla="*/ 1041 h 1930"/>
                <a:gd name="T44" fmla="*/ 1423 w 2153"/>
                <a:gd name="T45" fmla="*/ 933 h 1930"/>
                <a:gd name="T46" fmla="*/ 1706 w 2153"/>
                <a:gd name="T47" fmla="*/ 819 h 1930"/>
                <a:gd name="T48" fmla="*/ 1345 w 2153"/>
                <a:gd name="T49" fmla="*/ 625 h 1930"/>
                <a:gd name="T50" fmla="*/ 869 w 2153"/>
                <a:gd name="T51" fmla="*/ 517 h 1930"/>
                <a:gd name="T52" fmla="*/ 229 w 2153"/>
                <a:gd name="T53" fmla="*/ 161 h 1930"/>
                <a:gd name="T54" fmla="*/ 0 w 2153"/>
                <a:gd name="T55" fmla="*/ 83 h 1930"/>
                <a:gd name="T56" fmla="*/ 331 w 2153"/>
                <a:gd name="T57" fmla="*/ 179 h 1930"/>
                <a:gd name="T58" fmla="*/ 718 w 2153"/>
                <a:gd name="T59" fmla="*/ 385 h 1930"/>
                <a:gd name="T60" fmla="*/ 941 w 2153"/>
                <a:gd name="T61" fmla="*/ 493 h 1930"/>
                <a:gd name="T62" fmla="*/ 1363 w 2153"/>
                <a:gd name="T63" fmla="*/ 595 h 1930"/>
                <a:gd name="T64" fmla="*/ 1664 w 2153"/>
                <a:gd name="T65" fmla="*/ 747 h 1930"/>
                <a:gd name="T66" fmla="*/ 1435 w 2153"/>
                <a:gd name="T67" fmla="*/ 463 h 1930"/>
                <a:gd name="T68" fmla="*/ 1296 w 2153"/>
                <a:gd name="T69" fmla="*/ 191 h 1930"/>
                <a:gd name="T70" fmla="*/ 1164 w 2153"/>
                <a:gd name="T71" fmla="*/ 0 h 1930"/>
                <a:gd name="T72" fmla="*/ 1351 w 2153"/>
                <a:gd name="T73" fmla="*/ 215 h 1930"/>
                <a:gd name="T74" fmla="*/ 1501 w 2153"/>
                <a:gd name="T75" fmla="*/ 487 h 1930"/>
                <a:gd name="T76" fmla="*/ 1760 w 2153"/>
                <a:gd name="T77" fmla="*/ 807 h 1930"/>
                <a:gd name="T78" fmla="*/ 1858 w 2153"/>
                <a:gd name="T79" fmla="*/ 855 h 1930"/>
                <a:gd name="T80" fmla="*/ 1858 w 2153"/>
                <a:gd name="T81" fmla="*/ 855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957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9958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8243D-006D-4493-9924-992361F571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6E8004-4481-4871-AA2B-B75FECE337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07513-75F9-42FE-AE31-1E2E44AFAB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488DC1-B60B-4DBF-A330-7ABB672047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EB9159-E8F6-43C1-BDCF-03AA7712DB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31AD18-474A-4357-A0AF-A03A40E4FE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3CDCF-01FA-40FC-8892-0DFBB493D9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366129-5955-4418-B705-AAE3EF6957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8539D-C207-4478-8E2F-CEC0D31924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94F03E-8DD8-4E84-A70A-1C35F30F11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BE62D0-B865-4B37-AF95-45C2AE75C2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3891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ea typeface="+mn-ea"/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74 w 2123"/>
                <a:gd name="T1" fmla="*/ 933 h 1696"/>
                <a:gd name="T2" fmla="*/ 538 w 2123"/>
                <a:gd name="T3" fmla="*/ 611 h 1696"/>
                <a:gd name="T4" fmla="*/ 664 w 2123"/>
                <a:gd name="T5" fmla="*/ 354 h 1696"/>
                <a:gd name="T6" fmla="*/ 917 w 2123"/>
                <a:gd name="T7" fmla="*/ 525 h 1696"/>
                <a:gd name="T8" fmla="*/ 1202 w 2123"/>
                <a:gd name="T9" fmla="*/ 777 h 1696"/>
                <a:gd name="T10" fmla="*/ 1467 w 2123"/>
                <a:gd name="T11" fmla="*/ 992 h 1696"/>
                <a:gd name="T12" fmla="*/ 1782 w 2123"/>
                <a:gd name="T13" fmla="*/ 1216 h 1696"/>
                <a:gd name="T14" fmla="*/ 1863 w 2123"/>
                <a:gd name="T15" fmla="*/ 1264 h 1696"/>
                <a:gd name="T16" fmla="*/ 1817 w 2123"/>
                <a:gd name="T17" fmla="*/ 1212 h 1696"/>
                <a:gd name="T18" fmla="*/ 1397 w 2123"/>
                <a:gd name="T19" fmla="*/ 896 h 1696"/>
                <a:gd name="T20" fmla="*/ 1076 w 2123"/>
                <a:gd name="T21" fmla="*/ 611 h 1696"/>
                <a:gd name="T22" fmla="*/ 715 w 2123"/>
                <a:gd name="T23" fmla="*/ 294 h 1696"/>
                <a:gd name="T24" fmla="*/ 989 w 2123"/>
                <a:gd name="T25" fmla="*/ 278 h 1696"/>
                <a:gd name="T26" fmla="*/ 1272 w 2123"/>
                <a:gd name="T27" fmla="*/ 284 h 1696"/>
                <a:gd name="T28" fmla="*/ 1598 w 2123"/>
                <a:gd name="T29" fmla="*/ 240 h 1696"/>
                <a:gd name="T30" fmla="*/ 2101 w 2123"/>
                <a:gd name="T31" fmla="*/ 176 h 1696"/>
                <a:gd name="T32" fmla="*/ 2053 w 2123"/>
                <a:gd name="T33" fmla="*/ 155 h 1696"/>
                <a:gd name="T34" fmla="*/ 1527 w 2123"/>
                <a:gd name="T35" fmla="*/ 230 h 1696"/>
                <a:gd name="T36" fmla="*/ 1196 w 2123"/>
                <a:gd name="T37" fmla="*/ 246 h 1696"/>
                <a:gd name="T38" fmla="*/ 751 w 2123"/>
                <a:gd name="T39" fmla="*/ 230 h 1696"/>
                <a:gd name="T40" fmla="*/ 811 w 2123"/>
                <a:gd name="T41" fmla="*/ 203 h 1696"/>
                <a:gd name="T42" fmla="*/ 1130 w 2123"/>
                <a:gd name="T43" fmla="*/ 0 h 1696"/>
                <a:gd name="T44" fmla="*/ 1076 w 2123"/>
                <a:gd name="T45" fmla="*/ 26 h 1696"/>
                <a:gd name="T46" fmla="*/ 1000 w 2123"/>
                <a:gd name="T47" fmla="*/ 75 h 1696"/>
                <a:gd name="T48" fmla="*/ 847 w 2123"/>
                <a:gd name="T49" fmla="*/ 171 h 1696"/>
                <a:gd name="T50" fmla="*/ 664 w 2123"/>
                <a:gd name="T51" fmla="*/ 252 h 1696"/>
                <a:gd name="T52" fmla="*/ 628 w 2123"/>
                <a:gd name="T53" fmla="*/ 322 h 1696"/>
                <a:gd name="T54" fmla="*/ 301 w 2123"/>
                <a:gd name="T55" fmla="*/ 525 h 1696"/>
                <a:gd name="T56" fmla="*/ 0 w 2123"/>
                <a:gd name="T57" fmla="*/ 649 h 1696"/>
                <a:gd name="T58" fmla="*/ 0 w 2123"/>
                <a:gd name="T59" fmla="*/ 654 h 1696"/>
                <a:gd name="T60" fmla="*/ 0 w 2123"/>
                <a:gd name="T61" fmla="*/ 686 h 1696"/>
                <a:gd name="T62" fmla="*/ 295 w 2123"/>
                <a:gd name="T63" fmla="*/ 568 h 1696"/>
                <a:gd name="T64" fmla="*/ 586 w 2123"/>
                <a:gd name="T65" fmla="*/ 386 h 1696"/>
                <a:gd name="T66" fmla="*/ 502 w 2123"/>
                <a:gd name="T67" fmla="*/ 601 h 1696"/>
                <a:gd name="T68" fmla="*/ 520 w 2123"/>
                <a:gd name="T69" fmla="*/ 890 h 1696"/>
                <a:gd name="T70" fmla="*/ 456 w 2123"/>
                <a:gd name="T71" fmla="*/ 1045 h 1696"/>
                <a:gd name="T72" fmla="*/ 325 w 2123"/>
                <a:gd name="T73" fmla="*/ 1324 h 1696"/>
                <a:gd name="T74" fmla="*/ 319 w 2123"/>
                <a:gd name="T75" fmla="*/ 1517 h 1696"/>
                <a:gd name="T76" fmla="*/ 325 w 2123"/>
                <a:gd name="T77" fmla="*/ 1517 h 1696"/>
                <a:gd name="T78" fmla="*/ 343 w 2123"/>
                <a:gd name="T79" fmla="*/ 1388 h 1696"/>
                <a:gd name="T80" fmla="*/ 574 w 2123"/>
                <a:gd name="T81" fmla="*/ 933 h 1696"/>
                <a:gd name="T82" fmla="*/ 574 w 2123"/>
                <a:gd name="T83" fmla="*/ 933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5 w 969"/>
                <a:gd name="T1" fmla="*/ 1192 h 1192"/>
                <a:gd name="T2" fmla="*/ 494 w 969"/>
                <a:gd name="T3" fmla="*/ 1198 h 1192"/>
                <a:gd name="T4" fmla="*/ 584 w 969"/>
                <a:gd name="T5" fmla="*/ 1156 h 1192"/>
                <a:gd name="T6" fmla="*/ 819 w 969"/>
                <a:gd name="T7" fmla="*/ 1091 h 1192"/>
                <a:gd name="T8" fmla="*/ 941 w 969"/>
                <a:gd name="T9" fmla="*/ 1061 h 1192"/>
                <a:gd name="T10" fmla="*/ 765 w 969"/>
                <a:gd name="T11" fmla="*/ 993 h 1192"/>
                <a:gd name="T12" fmla="*/ 560 w 969"/>
                <a:gd name="T13" fmla="*/ 957 h 1192"/>
                <a:gd name="T14" fmla="*/ 199 w 969"/>
                <a:gd name="T15" fmla="*/ 975 h 1192"/>
                <a:gd name="T16" fmla="*/ 301 w 969"/>
                <a:gd name="T17" fmla="*/ 897 h 1192"/>
                <a:gd name="T18" fmla="*/ 500 w 969"/>
                <a:gd name="T19" fmla="*/ 807 h 1192"/>
                <a:gd name="T20" fmla="*/ 700 w 969"/>
                <a:gd name="T21" fmla="*/ 675 h 1192"/>
                <a:gd name="T22" fmla="*/ 706 w 969"/>
                <a:gd name="T23" fmla="*/ 675 h 1192"/>
                <a:gd name="T24" fmla="*/ 718 w 969"/>
                <a:gd name="T25" fmla="*/ 669 h 1192"/>
                <a:gd name="T26" fmla="*/ 759 w 969"/>
                <a:gd name="T27" fmla="*/ 651 h 1192"/>
                <a:gd name="T28" fmla="*/ 783 w 969"/>
                <a:gd name="T29" fmla="*/ 645 h 1192"/>
                <a:gd name="T30" fmla="*/ 795 w 969"/>
                <a:gd name="T31" fmla="*/ 633 h 1192"/>
                <a:gd name="T32" fmla="*/ 801 w 969"/>
                <a:gd name="T33" fmla="*/ 621 h 1192"/>
                <a:gd name="T34" fmla="*/ 795 w 969"/>
                <a:gd name="T35" fmla="*/ 615 h 1192"/>
                <a:gd name="T36" fmla="*/ 789 w 969"/>
                <a:gd name="T37" fmla="*/ 603 h 1192"/>
                <a:gd name="T38" fmla="*/ 789 w 969"/>
                <a:gd name="T39" fmla="*/ 577 h 1192"/>
                <a:gd name="T40" fmla="*/ 801 w 969"/>
                <a:gd name="T41" fmla="*/ 547 h 1192"/>
                <a:gd name="T42" fmla="*/ 813 w 969"/>
                <a:gd name="T43" fmla="*/ 517 h 1192"/>
                <a:gd name="T44" fmla="*/ 831 w 969"/>
                <a:gd name="T45" fmla="*/ 487 h 1192"/>
                <a:gd name="T46" fmla="*/ 843 w 969"/>
                <a:gd name="T47" fmla="*/ 457 h 1192"/>
                <a:gd name="T48" fmla="*/ 849 w 969"/>
                <a:gd name="T49" fmla="*/ 439 h 1192"/>
                <a:gd name="T50" fmla="*/ 857 w 969"/>
                <a:gd name="T51" fmla="*/ 433 h 1192"/>
                <a:gd name="T52" fmla="*/ 857 w 969"/>
                <a:gd name="T53" fmla="*/ 349 h 1192"/>
                <a:gd name="T54" fmla="*/ 857 w 969"/>
                <a:gd name="T55" fmla="*/ 343 h 1192"/>
                <a:gd name="T56" fmla="*/ 863 w 969"/>
                <a:gd name="T57" fmla="*/ 337 h 1192"/>
                <a:gd name="T58" fmla="*/ 881 w 969"/>
                <a:gd name="T59" fmla="*/ 307 h 1192"/>
                <a:gd name="T60" fmla="*/ 893 w 969"/>
                <a:gd name="T61" fmla="*/ 271 h 1192"/>
                <a:gd name="T62" fmla="*/ 905 w 969"/>
                <a:gd name="T63" fmla="*/ 241 h 1192"/>
                <a:gd name="T64" fmla="*/ 911 w 969"/>
                <a:gd name="T65" fmla="*/ 229 h 1192"/>
                <a:gd name="T66" fmla="*/ 917 w 969"/>
                <a:gd name="T67" fmla="*/ 217 h 1192"/>
                <a:gd name="T68" fmla="*/ 935 w 969"/>
                <a:gd name="T69" fmla="*/ 173 h 1192"/>
                <a:gd name="T70" fmla="*/ 953 w 969"/>
                <a:gd name="T71" fmla="*/ 137 h 1192"/>
                <a:gd name="T72" fmla="*/ 959 w 969"/>
                <a:gd name="T73" fmla="*/ 125 h 1192"/>
                <a:gd name="T74" fmla="*/ 959 w 969"/>
                <a:gd name="T75" fmla="*/ 119 h 1192"/>
                <a:gd name="T76" fmla="*/ 977 w 969"/>
                <a:gd name="T77" fmla="*/ 0 h 1192"/>
                <a:gd name="T78" fmla="*/ 953 w 969"/>
                <a:gd name="T79" fmla="*/ 47 h 1192"/>
                <a:gd name="T80" fmla="*/ 789 w 969"/>
                <a:gd name="T81" fmla="*/ 113 h 1192"/>
                <a:gd name="T82" fmla="*/ 712 w 969"/>
                <a:gd name="T83" fmla="*/ 161 h 1192"/>
                <a:gd name="T84" fmla="*/ 464 w 969"/>
                <a:gd name="T85" fmla="*/ 235 h 1192"/>
                <a:gd name="T86" fmla="*/ 283 w 969"/>
                <a:gd name="T87" fmla="*/ 289 h 1192"/>
                <a:gd name="T88" fmla="*/ 175 w 969"/>
                <a:gd name="T89" fmla="*/ 295 h 1192"/>
                <a:gd name="T90" fmla="*/ 12 w 969"/>
                <a:gd name="T91" fmla="*/ 487 h 1192"/>
                <a:gd name="T92" fmla="*/ 0 w 969"/>
                <a:gd name="T93" fmla="*/ 511 h 1192"/>
                <a:gd name="T94" fmla="*/ 0 w 969"/>
                <a:gd name="T95" fmla="*/ 1192 h 1192"/>
                <a:gd name="T96" fmla="*/ 96 w 969"/>
                <a:gd name="T97" fmla="*/ 1186 h 1192"/>
                <a:gd name="T98" fmla="*/ 325 w 969"/>
                <a:gd name="T99" fmla="*/ 1192 h 1192"/>
                <a:gd name="T100" fmla="*/ 325 w 969"/>
                <a:gd name="T101" fmla="*/ 1192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6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42 w 2176"/>
                <a:gd name="T1" fmla="*/ 771 h 1505"/>
                <a:gd name="T2" fmla="*/ 1200 w 2176"/>
                <a:gd name="T3" fmla="*/ 1239 h 1505"/>
                <a:gd name="T4" fmla="*/ 964 w 2176"/>
                <a:gd name="T5" fmla="*/ 1197 h 1505"/>
                <a:gd name="T6" fmla="*/ 729 w 2176"/>
                <a:gd name="T7" fmla="*/ 1131 h 1505"/>
                <a:gd name="T8" fmla="*/ 446 w 2176"/>
                <a:gd name="T9" fmla="*/ 1113 h 1505"/>
                <a:gd name="T10" fmla="*/ 0 w 2176"/>
                <a:gd name="T11" fmla="*/ 1083 h 1505"/>
                <a:gd name="T12" fmla="*/ 30 w 2176"/>
                <a:gd name="T13" fmla="*/ 1119 h 1505"/>
                <a:gd name="T14" fmla="*/ 500 w 2176"/>
                <a:gd name="T15" fmla="*/ 1137 h 1505"/>
                <a:gd name="T16" fmla="*/ 783 w 2176"/>
                <a:gd name="T17" fmla="*/ 1191 h 1505"/>
                <a:gd name="T18" fmla="*/ 1140 w 2176"/>
                <a:gd name="T19" fmla="*/ 1307 h 1505"/>
                <a:gd name="T20" fmla="*/ 1078 w 2176"/>
                <a:gd name="T21" fmla="*/ 1325 h 1505"/>
                <a:gd name="T22" fmla="*/ 717 w 2176"/>
                <a:gd name="T23" fmla="*/ 1511 h 1505"/>
                <a:gd name="T24" fmla="*/ 771 w 2176"/>
                <a:gd name="T25" fmla="*/ 1487 h 1505"/>
                <a:gd name="T26" fmla="*/ 869 w 2176"/>
                <a:gd name="T27" fmla="*/ 1445 h 1505"/>
                <a:gd name="T28" fmla="*/ 1030 w 2176"/>
                <a:gd name="T29" fmla="*/ 1361 h 1505"/>
                <a:gd name="T30" fmla="*/ 1224 w 2176"/>
                <a:gd name="T31" fmla="*/ 1301 h 1505"/>
                <a:gd name="T32" fmla="*/ 1277 w 2176"/>
                <a:gd name="T33" fmla="*/ 1227 h 1505"/>
                <a:gd name="T34" fmla="*/ 1646 w 2176"/>
                <a:gd name="T35" fmla="*/ 1047 h 1505"/>
                <a:gd name="T36" fmla="*/ 1947 w 2176"/>
                <a:gd name="T37" fmla="*/ 957 h 1505"/>
                <a:gd name="T38" fmla="*/ 2194 w 2176"/>
                <a:gd name="T39" fmla="*/ 825 h 1505"/>
                <a:gd name="T40" fmla="*/ 1977 w 2176"/>
                <a:gd name="T41" fmla="*/ 915 h 1505"/>
                <a:gd name="T42" fmla="*/ 1670 w 2176"/>
                <a:gd name="T43" fmla="*/ 993 h 1505"/>
                <a:gd name="T44" fmla="*/ 1351 w 2176"/>
                <a:gd name="T45" fmla="*/ 1155 h 1505"/>
                <a:gd name="T46" fmla="*/ 1513 w 2176"/>
                <a:gd name="T47" fmla="*/ 909 h 1505"/>
                <a:gd name="T48" fmla="*/ 1634 w 2176"/>
                <a:gd name="T49" fmla="*/ 547 h 1505"/>
                <a:gd name="T50" fmla="*/ 1754 w 2176"/>
                <a:gd name="T51" fmla="*/ 374 h 1505"/>
                <a:gd name="T52" fmla="*/ 1995 w 2176"/>
                <a:gd name="T53" fmla="*/ 60 h 1505"/>
                <a:gd name="T54" fmla="*/ 2019 w 2176"/>
                <a:gd name="T55" fmla="*/ 0 h 1505"/>
                <a:gd name="T56" fmla="*/ 1989 w 2176"/>
                <a:gd name="T57" fmla="*/ 0 h 1505"/>
                <a:gd name="T58" fmla="*/ 1610 w 2176"/>
                <a:gd name="T59" fmla="*/ 482 h 1505"/>
                <a:gd name="T60" fmla="*/ 1489 w 2176"/>
                <a:gd name="T61" fmla="*/ 891 h 1505"/>
                <a:gd name="T62" fmla="*/ 1265 w 2176"/>
                <a:gd name="T63" fmla="*/ 1179 h 1505"/>
                <a:gd name="T64" fmla="*/ 1140 w 2176"/>
                <a:gd name="T65" fmla="*/ 909 h 1505"/>
                <a:gd name="T66" fmla="*/ 1018 w 2176"/>
                <a:gd name="T67" fmla="*/ 542 h 1505"/>
                <a:gd name="T68" fmla="*/ 893 w 2176"/>
                <a:gd name="T69" fmla="*/ 222 h 1505"/>
                <a:gd name="T70" fmla="*/ 795 w 2176"/>
                <a:gd name="T71" fmla="*/ 0 h 1505"/>
                <a:gd name="T72" fmla="*/ 759 w 2176"/>
                <a:gd name="T73" fmla="*/ 0 h 1505"/>
                <a:gd name="T74" fmla="*/ 911 w 2176"/>
                <a:gd name="T75" fmla="*/ 356 h 1505"/>
                <a:gd name="T76" fmla="*/ 1042 w 2176"/>
                <a:gd name="T77" fmla="*/ 771 h 1505"/>
                <a:gd name="T78" fmla="*/ 1042 w 2176"/>
                <a:gd name="T79" fmla="*/ 771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3 w 813"/>
                <a:gd name="T1" fmla="*/ 566 h 804"/>
                <a:gd name="T2" fmla="*/ 331 w 813"/>
                <a:gd name="T3" fmla="*/ 440 h 804"/>
                <a:gd name="T4" fmla="*/ 650 w 813"/>
                <a:gd name="T5" fmla="*/ 218 h 804"/>
                <a:gd name="T6" fmla="*/ 819 w 813"/>
                <a:gd name="T7" fmla="*/ 0 h 804"/>
                <a:gd name="T8" fmla="*/ 681 w 813"/>
                <a:gd name="T9" fmla="*/ 150 h 804"/>
                <a:gd name="T10" fmla="*/ 146 w 813"/>
                <a:gd name="T11" fmla="*/ 506 h 804"/>
                <a:gd name="T12" fmla="*/ 0 w 813"/>
                <a:gd name="T13" fmla="*/ 736 h 804"/>
                <a:gd name="T14" fmla="*/ 0 w 813"/>
                <a:gd name="T15" fmla="*/ 808 h 804"/>
                <a:gd name="T16" fmla="*/ 163 w 813"/>
                <a:gd name="T17" fmla="*/ 566 h 804"/>
                <a:gd name="T18" fmla="*/ 163 w 813"/>
                <a:gd name="T19" fmla="*/ 566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9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4 w 759"/>
                <a:gd name="T1" fmla="*/ 66 h 107"/>
                <a:gd name="T2" fmla="*/ 765 w 759"/>
                <a:gd name="T3" fmla="*/ 0 h 107"/>
                <a:gd name="T4" fmla="*/ 500 w 759"/>
                <a:gd name="T5" fmla="*/ 36 h 107"/>
                <a:gd name="T6" fmla="*/ 140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4 w 759"/>
                <a:gd name="T15" fmla="*/ 66 h 107"/>
                <a:gd name="T16" fmla="*/ 464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99 w 3169"/>
                <a:gd name="T1" fmla="*/ 241 h 743"/>
                <a:gd name="T2" fmla="*/ 1748 w 3169"/>
                <a:gd name="T3" fmla="*/ 235 h 743"/>
                <a:gd name="T4" fmla="*/ 2105 w 3169"/>
                <a:gd name="T5" fmla="*/ 253 h 743"/>
                <a:gd name="T6" fmla="*/ 2525 w 3169"/>
                <a:gd name="T7" fmla="*/ 235 h 743"/>
                <a:gd name="T8" fmla="*/ 3195 w 3169"/>
                <a:gd name="T9" fmla="*/ 206 h 743"/>
                <a:gd name="T10" fmla="*/ 3141 w 3169"/>
                <a:gd name="T11" fmla="*/ 188 h 743"/>
                <a:gd name="T12" fmla="*/ 2442 w 3169"/>
                <a:gd name="T13" fmla="*/ 223 h 743"/>
                <a:gd name="T14" fmla="*/ 2019 w 3169"/>
                <a:gd name="T15" fmla="*/ 223 h 743"/>
                <a:gd name="T16" fmla="*/ 1471 w 3169"/>
                <a:gd name="T17" fmla="*/ 188 h 743"/>
                <a:gd name="T18" fmla="*/ 1555 w 3169"/>
                <a:gd name="T19" fmla="*/ 168 h 743"/>
                <a:gd name="T20" fmla="*/ 2055 w 3169"/>
                <a:gd name="T21" fmla="*/ 0 h 743"/>
                <a:gd name="T22" fmla="*/ 1977 w 3169"/>
                <a:gd name="T23" fmla="*/ 24 h 743"/>
                <a:gd name="T24" fmla="*/ 1852 w 3169"/>
                <a:gd name="T25" fmla="*/ 66 h 743"/>
                <a:gd name="T26" fmla="*/ 1616 w 3169"/>
                <a:gd name="T27" fmla="*/ 138 h 743"/>
                <a:gd name="T28" fmla="*/ 1350 w 3169"/>
                <a:gd name="T29" fmla="*/ 200 h 743"/>
                <a:gd name="T30" fmla="*/ 1278 w 3169"/>
                <a:gd name="T31" fmla="*/ 253 h 743"/>
                <a:gd name="T32" fmla="*/ 771 w 3169"/>
                <a:gd name="T33" fmla="*/ 415 h 743"/>
                <a:gd name="T34" fmla="*/ 337 w 3169"/>
                <a:gd name="T35" fmla="*/ 505 h 743"/>
                <a:gd name="T36" fmla="*/ 0 w 3169"/>
                <a:gd name="T37" fmla="*/ 621 h 743"/>
                <a:gd name="T38" fmla="*/ 301 w 3169"/>
                <a:gd name="T39" fmla="*/ 541 h 743"/>
                <a:gd name="T40" fmla="*/ 741 w 3169"/>
                <a:gd name="T41" fmla="*/ 451 h 743"/>
                <a:gd name="T42" fmla="*/ 1188 w 3169"/>
                <a:gd name="T43" fmla="*/ 313 h 743"/>
                <a:gd name="T44" fmla="*/ 989 w 3169"/>
                <a:gd name="T45" fmla="*/ 493 h 743"/>
                <a:gd name="T46" fmla="*/ 875 w 3169"/>
                <a:gd name="T47" fmla="*/ 747 h 743"/>
                <a:gd name="T48" fmla="*/ 869 w 3169"/>
                <a:gd name="T49" fmla="*/ 747 h 743"/>
                <a:gd name="T50" fmla="*/ 941 w 3169"/>
                <a:gd name="T51" fmla="*/ 747 h 743"/>
                <a:gd name="T52" fmla="*/ 1030 w 3169"/>
                <a:gd name="T53" fmla="*/ 499 h 743"/>
                <a:gd name="T54" fmla="*/ 1307 w 3169"/>
                <a:gd name="T55" fmla="*/ 283 h 743"/>
                <a:gd name="T56" fmla="*/ 1543 w 3169"/>
                <a:gd name="T57" fmla="*/ 451 h 743"/>
                <a:gd name="T58" fmla="*/ 1784 w 3169"/>
                <a:gd name="T59" fmla="*/ 681 h 743"/>
                <a:gd name="T60" fmla="*/ 1870 w 3169"/>
                <a:gd name="T61" fmla="*/ 747 h 743"/>
                <a:gd name="T62" fmla="*/ 1935 w 3169"/>
                <a:gd name="T63" fmla="*/ 747 h 743"/>
                <a:gd name="T64" fmla="*/ 1706 w 3169"/>
                <a:gd name="T65" fmla="*/ 529 h 743"/>
                <a:gd name="T66" fmla="*/ 1399 w 3169"/>
                <a:gd name="T67" fmla="*/ 241 h 743"/>
                <a:gd name="T68" fmla="*/ 1399 w 3169"/>
                <a:gd name="T69" fmla="*/ 241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1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2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2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ea typeface="+mn-ea"/>
              </a:endParaRPr>
            </a:p>
          </p:txBody>
        </p:sp>
        <p:sp>
          <p:nvSpPr>
            <p:cNvPr id="3892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ea typeface="+mn-ea"/>
              </a:endParaRPr>
            </a:p>
          </p:txBody>
        </p:sp>
        <p:sp>
          <p:nvSpPr>
            <p:cNvPr id="3892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ea typeface="+mn-ea"/>
              </a:endParaRPr>
            </a:p>
          </p:txBody>
        </p:sp>
        <p:sp>
          <p:nvSpPr>
            <p:cNvPr id="1046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3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ea typeface="+mn-ea"/>
              </a:endParaRPr>
            </a:p>
          </p:txBody>
        </p:sp>
        <p:sp>
          <p:nvSpPr>
            <p:cNvPr id="1049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58 w 2153"/>
                <a:gd name="T1" fmla="*/ 855 h 1930"/>
                <a:gd name="T2" fmla="*/ 1953 w 2153"/>
                <a:gd name="T3" fmla="*/ 1023 h 1930"/>
                <a:gd name="T4" fmla="*/ 2069 w 2153"/>
                <a:gd name="T5" fmla="*/ 1172 h 1930"/>
                <a:gd name="T6" fmla="*/ 2135 w 2153"/>
                <a:gd name="T7" fmla="*/ 1252 h 1930"/>
                <a:gd name="T8" fmla="*/ 2171 w 2153"/>
                <a:gd name="T9" fmla="*/ 1300 h 1930"/>
                <a:gd name="T10" fmla="*/ 1905 w 2153"/>
                <a:gd name="T11" fmla="*/ 981 h 1930"/>
                <a:gd name="T12" fmla="*/ 1876 w 2153"/>
                <a:gd name="T13" fmla="*/ 933 h 1930"/>
                <a:gd name="T14" fmla="*/ 1796 w 2153"/>
                <a:gd name="T15" fmla="*/ 1246 h 1930"/>
                <a:gd name="T16" fmla="*/ 1784 w 2153"/>
                <a:gd name="T17" fmla="*/ 1492 h 1930"/>
                <a:gd name="T18" fmla="*/ 1834 w 2153"/>
                <a:gd name="T19" fmla="*/ 1914 h 1930"/>
                <a:gd name="T20" fmla="*/ 1803 w 2153"/>
                <a:gd name="T21" fmla="*/ 1938 h 1930"/>
                <a:gd name="T22" fmla="*/ 1760 w 2153"/>
                <a:gd name="T23" fmla="*/ 1540 h 1930"/>
                <a:gd name="T24" fmla="*/ 1742 w 2153"/>
                <a:gd name="T25" fmla="*/ 1294 h 1930"/>
                <a:gd name="T26" fmla="*/ 1778 w 2153"/>
                <a:gd name="T27" fmla="*/ 1089 h 1930"/>
                <a:gd name="T28" fmla="*/ 1784 w 2153"/>
                <a:gd name="T29" fmla="*/ 879 h 1930"/>
                <a:gd name="T30" fmla="*/ 1278 w 2153"/>
                <a:gd name="T31" fmla="*/ 1011 h 1930"/>
                <a:gd name="T32" fmla="*/ 831 w 2153"/>
                <a:gd name="T33" fmla="*/ 1136 h 1930"/>
                <a:gd name="T34" fmla="*/ 325 w 2153"/>
                <a:gd name="T35" fmla="*/ 1318 h 1930"/>
                <a:gd name="T36" fmla="*/ 18 w 2153"/>
                <a:gd name="T37" fmla="*/ 1426 h 1930"/>
                <a:gd name="T38" fmla="*/ 313 w 2153"/>
                <a:gd name="T39" fmla="*/ 1288 h 1930"/>
                <a:gd name="T40" fmla="*/ 688 w 2153"/>
                <a:gd name="T41" fmla="*/ 1148 h 1930"/>
                <a:gd name="T42" fmla="*/ 1030 w 2153"/>
                <a:gd name="T43" fmla="*/ 1041 h 1930"/>
                <a:gd name="T44" fmla="*/ 1423 w 2153"/>
                <a:gd name="T45" fmla="*/ 933 h 1930"/>
                <a:gd name="T46" fmla="*/ 1706 w 2153"/>
                <a:gd name="T47" fmla="*/ 819 h 1930"/>
                <a:gd name="T48" fmla="*/ 1345 w 2153"/>
                <a:gd name="T49" fmla="*/ 625 h 1930"/>
                <a:gd name="T50" fmla="*/ 869 w 2153"/>
                <a:gd name="T51" fmla="*/ 517 h 1930"/>
                <a:gd name="T52" fmla="*/ 229 w 2153"/>
                <a:gd name="T53" fmla="*/ 161 h 1930"/>
                <a:gd name="T54" fmla="*/ 0 w 2153"/>
                <a:gd name="T55" fmla="*/ 83 h 1930"/>
                <a:gd name="T56" fmla="*/ 331 w 2153"/>
                <a:gd name="T57" fmla="*/ 179 h 1930"/>
                <a:gd name="T58" fmla="*/ 718 w 2153"/>
                <a:gd name="T59" fmla="*/ 385 h 1930"/>
                <a:gd name="T60" fmla="*/ 941 w 2153"/>
                <a:gd name="T61" fmla="*/ 493 h 1930"/>
                <a:gd name="T62" fmla="*/ 1363 w 2153"/>
                <a:gd name="T63" fmla="*/ 595 h 1930"/>
                <a:gd name="T64" fmla="*/ 1664 w 2153"/>
                <a:gd name="T65" fmla="*/ 747 h 1930"/>
                <a:gd name="T66" fmla="*/ 1435 w 2153"/>
                <a:gd name="T67" fmla="*/ 463 h 1930"/>
                <a:gd name="T68" fmla="*/ 1296 w 2153"/>
                <a:gd name="T69" fmla="*/ 191 h 1930"/>
                <a:gd name="T70" fmla="*/ 1164 w 2153"/>
                <a:gd name="T71" fmla="*/ 0 h 1930"/>
                <a:gd name="T72" fmla="*/ 1351 w 2153"/>
                <a:gd name="T73" fmla="*/ 215 h 1930"/>
                <a:gd name="T74" fmla="*/ 1501 w 2153"/>
                <a:gd name="T75" fmla="*/ 487 h 1930"/>
                <a:gd name="T76" fmla="*/ 1760 w 2153"/>
                <a:gd name="T77" fmla="*/ 807 h 1930"/>
                <a:gd name="T78" fmla="*/ 1858 w 2153"/>
                <a:gd name="T79" fmla="*/ 855 h 1930"/>
                <a:gd name="T80" fmla="*/ 1858 w 2153"/>
                <a:gd name="T81" fmla="*/ 855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933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893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8935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36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37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ea typeface="ＭＳ Ｐゴシック" charset="-128"/>
              </a:defRPr>
            </a:lvl1pPr>
          </a:lstStyle>
          <a:p>
            <a:pPr>
              <a:defRPr/>
            </a:pPr>
            <a:fld id="{2F3B5EA7-A637-447F-BF2E-FC31664025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08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ransition spd="med">
    <p:random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pprinzi@rhnet.or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kmacko@rhnet.org" TargetMode="External"/><Relationship Id="rId4" Type="http://schemas.openxmlformats.org/officeDocument/2006/relationships/hyperlink" Target="mailto:rozsmith@rhnet.org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hyperlink" Target="https://connection.naviance.com/family-connection/auth/login/?hsid=rhshs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hyperlink" Target="http://www.rhnet.org/files/47626/family%20connection%20101%20final.pdf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5" Type="http://schemas.openxmlformats.org/officeDocument/2006/relationships/oleObject" Target="../embeddings/Microsoft_Word_97_-_2003_Document1.doc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emf"/><Relationship Id="rId5" Type="http://schemas.openxmlformats.org/officeDocument/2006/relationships/oleObject" Target="../embeddings/Microsoft_Word_97_-_2003_Document2.doc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olleverywhere.com/multiple_choice_polls/cCNXYV0l5JNNAu4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hnet.org/webpages/rsmith/" TargetMode="External"/><Relationship Id="rId2" Type="http://schemas.openxmlformats.org/officeDocument/2006/relationships/hyperlink" Target="http://www.rhnet.org/webpages/pprinzi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ollegeboard.org/" TargetMode="External"/><Relationship Id="rId4" Type="http://schemas.openxmlformats.org/officeDocument/2006/relationships/hyperlink" Target="http://www.suny.edu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olleverywhere.com/multiple_choice_polls/PWqdFSMBNbHwegA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hyperlink" Target="https://www.youtube.com/watch?v=pN34FNbOKXc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2971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Footlight MT Light" pitchFamily="18" charset="0"/>
                <a:ea typeface="+mj-ea"/>
              </a:rPr>
              <a:t>Welcome to College &amp; Career Readiness Night </a:t>
            </a:r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33400" y="2590800"/>
            <a:ext cx="8229600" cy="4267200"/>
          </a:xfrm>
        </p:spPr>
        <p:txBody>
          <a:bodyPr/>
          <a:lstStyle/>
          <a:p>
            <a:pPr eaLnBrk="1" hangingPunct="1">
              <a:buFont typeface="Wingdings" charset="2"/>
              <a:buNone/>
              <a:defRPr/>
            </a:pPr>
            <a:r>
              <a:rPr lang="en-US" sz="2800" dirty="0" smtClean="0">
                <a:latin typeface="Footlight MT Light" pitchFamily="18" charset="0"/>
              </a:rPr>
              <a:t>Tonight’s Speakers:</a:t>
            </a:r>
          </a:p>
          <a:p>
            <a:pPr eaLnBrk="1" hangingPunct="1">
              <a:buFont typeface="Wingdings" charset="2"/>
              <a:buNone/>
              <a:defRPr/>
            </a:pPr>
            <a:r>
              <a:rPr lang="en-US" sz="2800" dirty="0" smtClean="0">
                <a:latin typeface="Footlight MT Light" pitchFamily="18" charset="0"/>
              </a:rPr>
              <a:t>Patricia </a:t>
            </a:r>
            <a:r>
              <a:rPr lang="en-US" sz="2800" dirty="0" err="1" smtClean="0">
                <a:latin typeface="Footlight MT Light" pitchFamily="18" charset="0"/>
              </a:rPr>
              <a:t>Prinzi</a:t>
            </a:r>
            <a:r>
              <a:rPr lang="en-US" sz="2800" dirty="0" smtClean="0">
                <a:latin typeface="Footlight MT Light" pitchFamily="18" charset="0"/>
              </a:rPr>
              <a:t>, School Counselor (A-K)</a:t>
            </a:r>
          </a:p>
          <a:p>
            <a:pPr eaLnBrk="1" hangingPunct="1">
              <a:buFont typeface="Wingdings" charset="2"/>
              <a:buNone/>
              <a:defRPr/>
            </a:pPr>
            <a:r>
              <a:rPr lang="en-US" sz="2800" dirty="0" smtClean="0">
                <a:latin typeface="Footlight MT Light" pitchFamily="18" charset="0"/>
                <a:hlinkClick r:id="rId3"/>
              </a:rPr>
              <a:t>pprinzi@rhnet.org</a:t>
            </a:r>
            <a:r>
              <a:rPr lang="en-US" sz="2800" dirty="0" smtClean="0">
                <a:latin typeface="Footlight MT Light" pitchFamily="18" charset="0"/>
              </a:rPr>
              <a:t>	359-5572</a:t>
            </a:r>
          </a:p>
          <a:p>
            <a:pPr eaLnBrk="1" hangingPunct="1">
              <a:buFont typeface="Wingdings" charset="2"/>
              <a:buNone/>
              <a:defRPr/>
            </a:pPr>
            <a:r>
              <a:rPr lang="en-US" sz="2800" dirty="0" err="1" smtClean="0">
                <a:latin typeface="Footlight MT Light" pitchFamily="18" charset="0"/>
              </a:rPr>
              <a:t>Rozetta</a:t>
            </a:r>
            <a:r>
              <a:rPr lang="en-US" sz="2800" dirty="0" smtClean="0">
                <a:latin typeface="Footlight MT Light" pitchFamily="18" charset="0"/>
              </a:rPr>
              <a:t> Smith, School Counselor (L-Z)</a:t>
            </a:r>
          </a:p>
          <a:p>
            <a:pPr eaLnBrk="1" hangingPunct="1">
              <a:buFont typeface="Wingdings" charset="2"/>
              <a:buNone/>
              <a:defRPr/>
            </a:pPr>
            <a:r>
              <a:rPr lang="en-US" sz="2800" dirty="0" smtClean="0">
                <a:latin typeface="Footlight MT Light" pitchFamily="18" charset="0"/>
                <a:hlinkClick r:id="rId4"/>
              </a:rPr>
              <a:t>rozsmith@rhnet.org</a:t>
            </a:r>
            <a:r>
              <a:rPr lang="en-US" sz="2800" dirty="0" smtClean="0">
                <a:latin typeface="Footlight MT Light" pitchFamily="18" charset="0"/>
              </a:rPr>
              <a:t>	359-5573</a:t>
            </a:r>
          </a:p>
          <a:p>
            <a:pPr eaLnBrk="1" hangingPunct="1">
              <a:buFont typeface="Wingdings" charset="2"/>
              <a:buNone/>
              <a:defRPr/>
            </a:pPr>
            <a:r>
              <a:rPr lang="en-US" sz="2800" dirty="0" smtClean="0">
                <a:latin typeface="Footlight MT Light" pitchFamily="18" charset="0"/>
              </a:rPr>
              <a:t>Kerry </a:t>
            </a:r>
            <a:r>
              <a:rPr lang="en-US" sz="2800" dirty="0" err="1" smtClean="0">
                <a:latin typeface="Footlight MT Light" pitchFamily="18" charset="0"/>
              </a:rPr>
              <a:t>Macko</a:t>
            </a:r>
            <a:r>
              <a:rPr lang="en-US" sz="2800" dirty="0" smtClean="0">
                <a:latin typeface="Footlight MT Light" pitchFamily="18" charset="0"/>
              </a:rPr>
              <a:t>, NGA Principal</a:t>
            </a:r>
          </a:p>
          <a:p>
            <a:pPr eaLnBrk="1" hangingPunct="1">
              <a:buFont typeface="Wingdings" charset="2"/>
              <a:buNone/>
              <a:defRPr/>
            </a:pPr>
            <a:r>
              <a:rPr lang="en-US" sz="2800" dirty="0" smtClean="0">
                <a:latin typeface="Footlight MT Light" pitchFamily="18" charset="0"/>
                <a:hlinkClick r:id="rId5"/>
              </a:rPr>
              <a:t>kmacko@rhnet.org</a:t>
            </a:r>
            <a:r>
              <a:rPr lang="en-US" sz="2800" dirty="0" smtClean="0">
                <a:latin typeface="Footlight MT Light" pitchFamily="18" charset="0"/>
              </a:rPr>
              <a:t>	395-5558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52500" y="304800"/>
            <a:ext cx="7315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latin typeface="Footlight MT Light" pitchFamily="18" charset="0"/>
              </a:rPr>
              <a:t>Whole-Hearted Parenting</a:t>
            </a:r>
            <a:endParaRPr lang="en-US" sz="5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2286000"/>
            <a:ext cx="8153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>
                <a:latin typeface="Footlight MT Light" pitchFamily="18" charset="0"/>
              </a:rPr>
              <a:t>We cannot give our children what we do not have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3200" dirty="0">
              <a:latin typeface="Footlight MT Light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>
                <a:latin typeface="Footlight MT Light" pitchFamily="18" charset="0"/>
              </a:rPr>
              <a:t>Honor hard work and perseverance above achievement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3200" dirty="0">
              <a:latin typeface="Footlight MT Light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>
                <a:latin typeface="Footlight MT Light" pitchFamily="18" charset="0"/>
              </a:rPr>
              <a:t>Normalize discomfort</a:t>
            </a:r>
            <a:endParaRPr lang="en-US" sz="3200" dirty="0">
              <a:latin typeface="Footlight MT Ligh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97794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92680" y="304800"/>
            <a:ext cx="4343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latin typeface="Footlight MT Light" pitchFamily="18" charset="0"/>
              </a:rPr>
              <a:t>Naviance</a:t>
            </a:r>
            <a:r>
              <a:rPr lang="en-US" sz="4000" b="1" dirty="0" smtClean="0">
                <a:latin typeface="Footlight MT Light" pitchFamily="18" charset="0"/>
              </a:rPr>
              <a:t> Process</a:t>
            </a:r>
            <a:endParaRPr lang="en-US" sz="4000" b="1" dirty="0"/>
          </a:p>
        </p:txBody>
      </p:sp>
      <p:pic>
        <p:nvPicPr>
          <p:cNvPr id="4" name="Picture 3" descr="https://connection.naviance.com/family-connection/auth/login/?hsid=rhshs - Windows Internet Explorer">
            <a:hlinkClick r:id="rId2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67" t="12941" r="26333"/>
          <a:stretch/>
        </p:blipFill>
        <p:spPr>
          <a:xfrm>
            <a:off x="2101264" y="1295400"/>
            <a:ext cx="4926232" cy="4572000"/>
          </a:xfrm>
          <a:prstGeom prst="rect">
            <a:avLst/>
          </a:prstGeom>
        </p:spPr>
      </p:pic>
      <p:pic>
        <p:nvPicPr>
          <p:cNvPr id="15363" name="Picture 3" descr="C:\Users\smithroz\AppData\Local\Microsoft\Windows\Temporary Internet Files\Content.IE5\BSKAPNQ2\MC900434757[1]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343" y="5570291"/>
            <a:ext cx="1447657" cy="1447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0578070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7680" y="914400"/>
            <a:ext cx="8229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latin typeface="Footlight MT Light" pitchFamily="18" charset="0"/>
              </a:rPr>
              <a:t>Learning Opportunities Available in</a:t>
            </a:r>
          </a:p>
          <a:p>
            <a:pPr algn="ctr"/>
            <a:r>
              <a:rPr lang="en-US" sz="8000" dirty="0" smtClean="0">
                <a:latin typeface="Footlight MT Light" pitchFamily="18" charset="0"/>
              </a:rPr>
              <a:t>Rush-Henrietta</a:t>
            </a:r>
            <a:endParaRPr lang="en-US" sz="8000" dirty="0">
              <a:latin typeface="Footlight MT Ligh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571996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4"/>
          <p:cNvGraphicFramePr>
            <a:graphicFrameLocks noChangeAspect="1"/>
          </p:cNvGraphicFramePr>
          <p:nvPr/>
        </p:nvGraphicFramePr>
        <p:xfrm>
          <a:off x="2208213" y="157163"/>
          <a:ext cx="4806950" cy="643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2" name="Document" r:id="rId5" imgW="5494875" imgH="7340434" progId="Word.Document.8">
                  <p:embed/>
                </p:oleObj>
              </mc:Choice>
              <mc:Fallback>
                <p:oleObj name="Document" r:id="rId5" imgW="5494875" imgH="7340434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213" y="157163"/>
                        <a:ext cx="4806950" cy="64389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3"/>
          <p:cNvGraphicFramePr>
            <a:graphicFrameLocks noChangeAspect="1"/>
          </p:cNvGraphicFramePr>
          <p:nvPr/>
        </p:nvGraphicFramePr>
        <p:xfrm>
          <a:off x="0" y="25400"/>
          <a:ext cx="9026525" cy="671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6" name="Document" r:id="rId5" imgW="9146762" imgH="6821000" progId="Word.Document.8">
                  <p:embed/>
                </p:oleObj>
              </mc:Choice>
              <mc:Fallback>
                <p:oleObj name="Document" r:id="rId5" imgW="9146762" imgH="6821000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5400"/>
                        <a:ext cx="9026525" cy="67151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81000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What Do </a:t>
            </a:r>
            <a:r>
              <a:rPr lang="en-US" sz="4400" b="1" dirty="0" smtClean="0">
                <a:latin typeface="Footlight MT Light" pitchFamily="18" charset="0"/>
              </a:rPr>
              <a:t>Colleges</a:t>
            </a:r>
            <a:r>
              <a:rPr lang="en-US" sz="4400" b="1" dirty="0" smtClean="0"/>
              <a:t> Look At?</a:t>
            </a:r>
            <a:endParaRPr lang="en-US" sz="4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1600200"/>
            <a:ext cx="8001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>
                <a:latin typeface="Footlight MT Light" pitchFamily="18" charset="0"/>
              </a:rPr>
              <a:t>Academic Record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>
                <a:latin typeface="Footlight MT Light" pitchFamily="18" charset="0"/>
              </a:rPr>
              <a:t>Course Selection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>
                <a:latin typeface="Footlight MT Light" pitchFamily="18" charset="0"/>
              </a:rPr>
              <a:t>Rank in Class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>
                <a:latin typeface="Footlight MT Light" pitchFamily="18" charset="0"/>
              </a:rPr>
              <a:t>Standardized Test Scores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>
                <a:latin typeface="Footlight MT Light" pitchFamily="18" charset="0"/>
              </a:rPr>
              <a:t>Extracurricular Activities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>
                <a:latin typeface="Footlight MT Light" pitchFamily="18" charset="0"/>
              </a:rPr>
              <a:t>Recommendation Letters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>
                <a:latin typeface="Footlight MT Light" pitchFamily="18" charset="0"/>
              </a:rPr>
              <a:t>College Essay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>
                <a:latin typeface="Footlight MT Light" pitchFamily="18" charset="0"/>
              </a:rPr>
              <a:t>College Interview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>
                <a:latin typeface="Footlight MT Light" pitchFamily="18" charset="0"/>
              </a:rPr>
              <a:t>The Application Itself</a:t>
            </a:r>
            <a:endParaRPr lang="en-US" sz="3200" dirty="0">
              <a:latin typeface="Footlight MT Ligh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222621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Footlight MT Light" pitchFamily="18" charset="0"/>
              </a:rPr>
              <a:t>Next Steps</a:t>
            </a:r>
            <a:endParaRPr lang="en-US" dirty="0">
              <a:latin typeface="Footlight MT Light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endParaRPr lang="en-US" sz="300" dirty="0" smtClean="0">
              <a:effectLst/>
              <a:latin typeface="Footlight MT Light" pitchFamily="18" charset="0"/>
            </a:endParaRPr>
          </a:p>
          <a:p>
            <a:pPr>
              <a:buFont typeface="Wingdings" pitchFamily="2" charset="2"/>
              <a:buNone/>
              <a:defRPr/>
            </a:pPr>
            <a:endParaRPr lang="en-US" sz="900" dirty="0" smtClean="0">
              <a:effectLst/>
              <a:latin typeface="Footlight MT Light" pitchFamily="18" charset="0"/>
            </a:endParaRPr>
          </a:p>
          <a:p>
            <a:pPr>
              <a:buFont typeface="Wingdings" pitchFamily="2" charset="2"/>
              <a:buChar char="v"/>
              <a:defRPr/>
            </a:pPr>
            <a:endParaRPr lang="en-US" dirty="0" smtClean="0">
              <a:effectLst/>
              <a:latin typeface="Footlight MT Light" pitchFamily="18" charset="0"/>
            </a:endParaRPr>
          </a:p>
          <a:p>
            <a:pPr>
              <a:defRPr/>
            </a:pPr>
            <a:endParaRPr lang="en-US" dirty="0">
              <a:latin typeface="Footlight MT Light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4294967295"/>
          </p:nvPr>
        </p:nvSpPr>
        <p:spPr>
          <a:xfrm>
            <a:off x="152400" y="762000"/>
            <a:ext cx="8686800" cy="5943600"/>
          </a:xfrm>
        </p:spPr>
        <p:txBody>
          <a:bodyPr/>
          <a:lstStyle/>
          <a:p>
            <a:pPr>
              <a:buFont typeface="Wingdings" pitchFamily="2" charset="2"/>
              <a:buChar char="v"/>
              <a:defRPr/>
            </a:pPr>
            <a:r>
              <a:rPr lang="en-US" sz="2400" dirty="0" smtClean="0">
                <a:effectLst/>
                <a:latin typeface="Footlight MT Light" pitchFamily="18" charset="0"/>
              </a:rPr>
              <a:t>Scheduling information, including a course description book and “how to” instructions for using Naviance Family Connection will be mailed home in early </a:t>
            </a:r>
            <a:r>
              <a:rPr lang="en-US" sz="2400" b="1" dirty="0" smtClean="0">
                <a:effectLst/>
                <a:latin typeface="Footlight MT Light" pitchFamily="18" charset="0"/>
              </a:rPr>
              <a:t>December. </a:t>
            </a:r>
            <a:r>
              <a:rPr lang="en-US" sz="2400" dirty="0" smtClean="0">
                <a:effectLst/>
                <a:latin typeface="Footlight MT Light" pitchFamily="18" charset="0"/>
              </a:rPr>
              <a:t>Classroom presentations will take place from </a:t>
            </a:r>
            <a:r>
              <a:rPr lang="en-US" sz="2400" b="1" dirty="0" smtClean="0">
                <a:effectLst/>
                <a:latin typeface="Footlight MT Light" pitchFamily="18" charset="0"/>
              </a:rPr>
              <a:t>December 4</a:t>
            </a:r>
            <a:r>
              <a:rPr lang="en-US" sz="2400" b="1" baseline="30000" dirty="0" smtClean="0">
                <a:effectLst/>
                <a:latin typeface="Footlight MT Light" pitchFamily="18" charset="0"/>
              </a:rPr>
              <a:t>th</a:t>
            </a:r>
            <a:r>
              <a:rPr lang="en-US" sz="2400" b="1" dirty="0" smtClean="0">
                <a:effectLst/>
                <a:latin typeface="Footlight MT Light" pitchFamily="18" charset="0"/>
              </a:rPr>
              <a:t> </a:t>
            </a:r>
            <a:r>
              <a:rPr lang="en-US" sz="2400" dirty="0" smtClean="0">
                <a:effectLst/>
                <a:latin typeface="Footlight MT Light" pitchFamily="18" charset="0"/>
              </a:rPr>
              <a:t>until </a:t>
            </a:r>
            <a:r>
              <a:rPr lang="en-US" sz="2400" b="1" dirty="0" smtClean="0">
                <a:effectLst/>
                <a:latin typeface="Footlight MT Light" pitchFamily="18" charset="0"/>
              </a:rPr>
              <a:t>December 17</a:t>
            </a:r>
            <a:r>
              <a:rPr lang="en-US" sz="2400" b="1" baseline="30000" dirty="0" smtClean="0">
                <a:effectLst/>
                <a:latin typeface="Footlight MT Light" pitchFamily="18" charset="0"/>
              </a:rPr>
              <a:t>th</a:t>
            </a:r>
            <a:r>
              <a:rPr lang="en-US" sz="2400" b="1" dirty="0" smtClean="0">
                <a:effectLst/>
                <a:latin typeface="Footlight MT Light" pitchFamily="18" charset="0"/>
              </a:rPr>
              <a:t>.</a:t>
            </a:r>
          </a:p>
          <a:p>
            <a:pPr>
              <a:buFont typeface="Wingdings" pitchFamily="2" charset="2"/>
              <a:buChar char="v"/>
              <a:defRPr/>
            </a:pPr>
            <a:endParaRPr lang="en-US" sz="900" b="1" dirty="0" smtClean="0">
              <a:effectLst/>
              <a:latin typeface="Footlight MT Light" pitchFamily="18" charset="0"/>
            </a:endParaRPr>
          </a:p>
          <a:p>
            <a:pPr>
              <a:buFont typeface="Wingdings" pitchFamily="2" charset="2"/>
              <a:buChar char="v"/>
              <a:defRPr/>
            </a:pPr>
            <a:r>
              <a:rPr lang="en-US" sz="2400" dirty="0" smtClean="0">
                <a:effectLst/>
                <a:latin typeface="Footlight MT Light" pitchFamily="18" charset="0"/>
              </a:rPr>
              <a:t>All NGA students will be assigned a date and time to individually meet with their counselors for a scheduling appointment.  These appointments will occur during PE classes only. All students will be given a pass notifying them of their appointment several days in advance. Individual scheduling meetings will begin on </a:t>
            </a:r>
            <a:r>
              <a:rPr lang="en-US" sz="2400" b="1" dirty="0" smtClean="0">
                <a:effectLst/>
                <a:latin typeface="Footlight MT Light" pitchFamily="18" charset="0"/>
              </a:rPr>
              <a:t>January 5th </a:t>
            </a:r>
            <a:r>
              <a:rPr lang="en-US" sz="2400" dirty="0" smtClean="0">
                <a:effectLst/>
                <a:latin typeface="Footlight MT Light" pitchFamily="18" charset="0"/>
              </a:rPr>
              <a:t>and must be completed by </a:t>
            </a:r>
            <a:r>
              <a:rPr lang="en-US" sz="2400" b="1" dirty="0" smtClean="0">
                <a:effectLst/>
                <a:latin typeface="Footlight MT Light" pitchFamily="18" charset="0"/>
              </a:rPr>
              <a:t>February 13</a:t>
            </a:r>
            <a:r>
              <a:rPr lang="en-US" sz="2400" b="1" baseline="30000" dirty="0" smtClean="0">
                <a:effectLst/>
                <a:latin typeface="Footlight MT Light" pitchFamily="18" charset="0"/>
              </a:rPr>
              <a:t>th</a:t>
            </a:r>
            <a:r>
              <a:rPr lang="en-US" sz="2400" b="1" dirty="0" smtClean="0">
                <a:effectLst/>
                <a:latin typeface="Footlight MT Light" pitchFamily="18" charset="0"/>
              </a:rPr>
              <a:t>.</a:t>
            </a:r>
          </a:p>
          <a:p>
            <a:pPr>
              <a:buFont typeface="Wingdings" pitchFamily="2" charset="2"/>
              <a:buNone/>
              <a:defRPr/>
            </a:pPr>
            <a:endParaRPr lang="en-US" sz="1200" dirty="0" smtClean="0">
              <a:effectLst/>
              <a:latin typeface="Footlight MT Light" pitchFamily="18" charset="0"/>
            </a:endParaRPr>
          </a:p>
          <a:p>
            <a:pPr>
              <a:buFont typeface="Wingdings" pitchFamily="2" charset="2"/>
              <a:buChar char="v"/>
              <a:defRPr/>
            </a:pPr>
            <a:r>
              <a:rPr lang="en-US" sz="2400" dirty="0" smtClean="0">
                <a:effectLst/>
                <a:latin typeface="Footlight MT Light" pitchFamily="18" charset="0"/>
              </a:rPr>
              <a:t>If you would like to attend your student’s appointment either in person or via phone, please contact the NGA Counseling Office </a:t>
            </a:r>
            <a:r>
              <a:rPr lang="en-US" sz="2400" b="1" dirty="0" smtClean="0">
                <a:effectLst/>
                <a:latin typeface="Footlight MT Light" pitchFamily="18" charset="0"/>
              </a:rPr>
              <a:t>after December 15</a:t>
            </a:r>
            <a:r>
              <a:rPr lang="en-US" sz="2400" b="1" baseline="30000" dirty="0" smtClean="0">
                <a:effectLst/>
                <a:latin typeface="Footlight MT Light" pitchFamily="18" charset="0"/>
              </a:rPr>
              <a:t>th</a:t>
            </a:r>
            <a:r>
              <a:rPr lang="en-US" sz="2400" dirty="0" smtClean="0">
                <a:effectLst/>
                <a:latin typeface="Footlight MT Light" pitchFamily="18" charset="0"/>
              </a:rPr>
              <a:t> at (585) 359-5570 for the date and time that has been assigned to your student.</a:t>
            </a:r>
            <a:endParaRPr lang="en-US" sz="1050" dirty="0" smtClean="0">
              <a:effectLst/>
              <a:latin typeface="Footlight MT Light" pitchFamily="18" charset="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Footlight MT Light" pitchFamily="18" charset="0"/>
              </a:rPr>
              <a:t>DEADLINE:</a:t>
            </a:r>
            <a:endParaRPr lang="en-US" dirty="0">
              <a:latin typeface="Footlight MT Ligh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 smtClean="0">
                <a:latin typeface="Footlight MT Light" pitchFamily="18" charset="0"/>
              </a:rPr>
              <a:t>Changes to course selections can be made until </a:t>
            </a:r>
            <a:r>
              <a:rPr lang="en-US" sz="3600" b="1" u="sng" dirty="0" smtClean="0">
                <a:latin typeface="Footlight MT Light" pitchFamily="18" charset="0"/>
              </a:rPr>
              <a:t>March 7, 2015</a:t>
            </a:r>
            <a:r>
              <a:rPr lang="en-US" sz="3600" b="1" dirty="0" smtClean="0">
                <a:latin typeface="Footlight MT Light" pitchFamily="18" charset="0"/>
              </a:rPr>
              <a:t>.</a:t>
            </a:r>
          </a:p>
          <a:p>
            <a:pPr>
              <a:defRPr/>
            </a:pPr>
            <a:endParaRPr lang="en-US" dirty="0" smtClean="0">
              <a:latin typeface="Footlight MT Light" pitchFamily="18" charset="0"/>
            </a:endParaRPr>
          </a:p>
          <a:p>
            <a:pPr>
              <a:defRPr/>
            </a:pPr>
            <a:r>
              <a:rPr lang="en-US" dirty="0" smtClean="0">
                <a:latin typeface="Footlight MT Light" pitchFamily="18" charset="0"/>
              </a:rPr>
              <a:t>Requests for changes </a:t>
            </a:r>
            <a:r>
              <a:rPr lang="en-US" b="1" u="sng" dirty="0" smtClean="0">
                <a:latin typeface="Footlight MT Light" pitchFamily="18" charset="0"/>
              </a:rPr>
              <a:t>WILL NOT </a:t>
            </a:r>
            <a:r>
              <a:rPr lang="en-US" dirty="0" smtClean="0">
                <a:latin typeface="Footlight MT Light" pitchFamily="18" charset="0"/>
              </a:rPr>
              <a:t>be honored after </a:t>
            </a:r>
            <a:r>
              <a:rPr lang="en-US" smtClean="0">
                <a:latin typeface="Footlight MT Light" pitchFamily="18" charset="0"/>
              </a:rPr>
              <a:t>March 7, </a:t>
            </a:r>
            <a:r>
              <a:rPr lang="en-US" dirty="0" smtClean="0">
                <a:latin typeface="Footlight MT Light" pitchFamily="18" charset="0"/>
              </a:rPr>
              <a:t>2015.</a:t>
            </a:r>
            <a:endParaRPr lang="en-US" dirty="0">
              <a:latin typeface="Footlight MT Light" pitchFamily="18" charset="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514600"/>
            <a:ext cx="8229600" cy="1143000"/>
          </a:xfrm>
        </p:spPr>
        <p:txBody>
          <a:bodyPr/>
          <a:lstStyle/>
          <a:p>
            <a:r>
              <a:rPr lang="en-US" sz="9600" dirty="0" smtClean="0">
                <a:latin typeface="Footlight MT Light" pitchFamily="18" charset="0"/>
              </a:rPr>
              <a:t>Questions and Responses</a:t>
            </a:r>
            <a:endParaRPr lang="en-US" sz="9600" dirty="0">
              <a:latin typeface="Footlight MT Ligh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824589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/>
          <a:lstStyle/>
          <a:p>
            <a:r>
              <a:rPr lang="en-US" sz="9600" dirty="0" smtClean="0">
                <a:hlinkClick r:id="rId2"/>
              </a:rPr>
              <a:t>How Did We Do?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4276890136"/>
      </p:ext>
    </p:extLst>
  </p:cSld>
  <p:clrMapOvr>
    <a:masterClrMapping/>
  </p:clrMapOvr>
  <p:transition spd="med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12787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Footlight MT Light" pitchFamily="18" charset="0"/>
              </a:rPr>
              <a:t>Tonight’s Agenda</a:t>
            </a:r>
            <a:endParaRPr lang="en-US" dirty="0">
              <a:latin typeface="Footlight MT Light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914400"/>
            <a:ext cx="8763000" cy="59436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Footlight MT Light" pitchFamily="18" charset="0"/>
              </a:rPr>
              <a:t>Taking the Temperature</a:t>
            </a:r>
          </a:p>
          <a:p>
            <a:pPr>
              <a:defRPr/>
            </a:pPr>
            <a:r>
              <a:rPr lang="en-US" dirty="0" smtClean="0">
                <a:latin typeface="Footlight MT Light" pitchFamily="18" charset="0"/>
              </a:rPr>
              <a:t>Graduation Requirements/ Transcript</a:t>
            </a:r>
          </a:p>
          <a:p>
            <a:pPr>
              <a:defRPr/>
            </a:pPr>
            <a:r>
              <a:rPr lang="en-US" dirty="0" smtClean="0">
                <a:latin typeface="Footlight MT Light" pitchFamily="18" charset="0"/>
              </a:rPr>
              <a:t>Career &amp; College Pathways &amp; Readiness</a:t>
            </a:r>
          </a:p>
          <a:p>
            <a:pPr>
              <a:defRPr/>
            </a:pPr>
            <a:r>
              <a:rPr lang="en-US" dirty="0" smtClean="0">
                <a:latin typeface="Footlight MT Light" pitchFamily="18" charset="0"/>
              </a:rPr>
              <a:t>Growth Mindset</a:t>
            </a:r>
          </a:p>
          <a:p>
            <a:pPr>
              <a:defRPr/>
            </a:pPr>
            <a:r>
              <a:rPr lang="en-US" dirty="0" smtClean="0">
                <a:latin typeface="Footlight MT Light" pitchFamily="18" charset="0"/>
              </a:rPr>
              <a:t>Wholehearted Parenting</a:t>
            </a:r>
          </a:p>
          <a:p>
            <a:pPr>
              <a:defRPr/>
            </a:pPr>
            <a:r>
              <a:rPr lang="en-US" dirty="0" err="1" smtClean="0">
                <a:latin typeface="Footlight MT Light" pitchFamily="18" charset="0"/>
              </a:rPr>
              <a:t>Naviance</a:t>
            </a:r>
            <a:r>
              <a:rPr lang="en-US" dirty="0" smtClean="0">
                <a:latin typeface="Footlight MT Light" pitchFamily="18" charset="0"/>
              </a:rPr>
              <a:t> Family Connection Program &amp; Course Selection Process</a:t>
            </a:r>
          </a:p>
          <a:p>
            <a:pPr>
              <a:defRPr/>
            </a:pPr>
            <a:r>
              <a:rPr lang="en-US" dirty="0" smtClean="0">
                <a:latin typeface="Footlight MT Light" pitchFamily="18" charset="0"/>
              </a:rPr>
              <a:t>RH Opportunities/College Preparation</a:t>
            </a:r>
          </a:p>
          <a:p>
            <a:pPr>
              <a:defRPr/>
            </a:pPr>
            <a:r>
              <a:rPr lang="en-US" dirty="0" smtClean="0">
                <a:latin typeface="Footlight MT Light" pitchFamily="18" charset="0"/>
              </a:rPr>
              <a:t>Next Steps &amp; Deadlines</a:t>
            </a:r>
          </a:p>
          <a:p>
            <a:pPr>
              <a:defRPr/>
            </a:pPr>
            <a:r>
              <a:rPr lang="en-US" dirty="0" smtClean="0">
                <a:latin typeface="Footlight MT Light" pitchFamily="18" charset="0"/>
              </a:rPr>
              <a:t>Questions &amp; Responses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Footlight MT Light" pitchFamily="18" charset="0"/>
              </a:rPr>
              <a:t>Additional Resources</a:t>
            </a:r>
            <a:endParaRPr lang="en-US" dirty="0">
              <a:latin typeface="Footlight MT Ligh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Footlight MT Light" pitchFamily="18" charset="0"/>
              </a:rPr>
              <a:t>Classroom pages: </a:t>
            </a:r>
            <a:r>
              <a:rPr lang="en-US" dirty="0">
                <a:latin typeface="Footlight MT Light" pitchFamily="18" charset="0"/>
                <a:hlinkClick r:id="rId2"/>
              </a:rPr>
              <a:t>http://www.rhnet.org/webpages/pprinzi</a:t>
            </a:r>
            <a:r>
              <a:rPr lang="en-US" dirty="0" smtClean="0">
                <a:latin typeface="Footlight MT Light" pitchFamily="18" charset="0"/>
                <a:hlinkClick r:id="rId2"/>
              </a:rPr>
              <a:t>/</a:t>
            </a:r>
            <a:endParaRPr lang="en-US" dirty="0">
              <a:latin typeface="Footlight MT Light" pitchFamily="18" charset="0"/>
            </a:endParaRPr>
          </a:p>
          <a:p>
            <a:pPr marL="0" indent="0">
              <a:buNone/>
              <a:defRPr/>
            </a:pPr>
            <a:r>
              <a:rPr lang="en-US" dirty="0">
                <a:latin typeface="Footlight MT Light" pitchFamily="18" charset="0"/>
              </a:rPr>
              <a:t>    </a:t>
            </a:r>
            <a:r>
              <a:rPr lang="en-US" dirty="0">
                <a:latin typeface="Footlight MT Light" pitchFamily="18" charset="0"/>
                <a:hlinkClick r:id="rId3"/>
              </a:rPr>
              <a:t>http://www.rhnet.org/webpages/rsmith</a:t>
            </a:r>
            <a:r>
              <a:rPr lang="en-US" dirty="0" smtClean="0">
                <a:latin typeface="Footlight MT Light" pitchFamily="18" charset="0"/>
                <a:hlinkClick r:id="rId3"/>
              </a:rPr>
              <a:t>/</a:t>
            </a:r>
            <a:endParaRPr lang="en-US" dirty="0" smtClean="0">
              <a:latin typeface="Footlight MT Light" pitchFamily="18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en-US" dirty="0" smtClean="0">
                <a:latin typeface="Footlight MT Light" pitchFamily="18" charset="0"/>
              </a:rPr>
              <a:t> </a:t>
            </a:r>
          </a:p>
          <a:p>
            <a:pPr>
              <a:defRPr/>
            </a:pPr>
            <a:r>
              <a:rPr lang="en-US" dirty="0" smtClean="0">
                <a:latin typeface="Footlight MT Light" pitchFamily="18" charset="0"/>
              </a:rPr>
              <a:t>SUNY </a:t>
            </a:r>
            <a:r>
              <a:rPr lang="en-US" dirty="0">
                <a:latin typeface="Footlight MT Light" pitchFamily="18" charset="0"/>
              </a:rPr>
              <a:t>page: </a:t>
            </a:r>
            <a:r>
              <a:rPr lang="en-US" dirty="0">
                <a:latin typeface="Footlight MT Light" pitchFamily="18" charset="0"/>
                <a:hlinkClick r:id="rId4"/>
              </a:rPr>
              <a:t>http://www.suny.edu</a:t>
            </a:r>
            <a:r>
              <a:rPr lang="en-US" dirty="0" smtClean="0">
                <a:latin typeface="Footlight MT Light" pitchFamily="18" charset="0"/>
                <a:hlinkClick r:id="rId4"/>
              </a:rPr>
              <a:t>/</a:t>
            </a:r>
            <a:endParaRPr lang="en-US" dirty="0" smtClean="0">
              <a:latin typeface="Footlight MT Light" pitchFamily="18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en-US" dirty="0" smtClean="0">
              <a:latin typeface="Footlight MT Light" pitchFamily="18" charset="0"/>
            </a:endParaRPr>
          </a:p>
          <a:p>
            <a:pPr>
              <a:defRPr/>
            </a:pPr>
            <a:r>
              <a:rPr lang="en-US" dirty="0" smtClean="0">
                <a:latin typeface="Footlight MT Light" pitchFamily="18" charset="0"/>
              </a:rPr>
              <a:t>College </a:t>
            </a:r>
            <a:r>
              <a:rPr lang="en-US" dirty="0">
                <a:latin typeface="Footlight MT Light" pitchFamily="18" charset="0"/>
              </a:rPr>
              <a:t>Board: </a:t>
            </a:r>
            <a:r>
              <a:rPr lang="en-US" dirty="0">
                <a:latin typeface="Footlight MT Light" pitchFamily="18" charset="0"/>
                <a:hlinkClick r:id="rId5"/>
              </a:rPr>
              <a:t>http://www.collegeboard.org</a:t>
            </a:r>
            <a:r>
              <a:rPr lang="en-US" dirty="0" smtClean="0">
                <a:latin typeface="Footlight MT Light" pitchFamily="18" charset="0"/>
                <a:hlinkClick r:id="rId5"/>
              </a:rPr>
              <a:t>/</a:t>
            </a:r>
            <a:endParaRPr lang="en-US" dirty="0" smtClean="0">
              <a:latin typeface="Footlight MT Light" pitchFamily="18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en-US" dirty="0">
              <a:latin typeface="Footlight MT Light" pitchFamily="18" charset="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143000"/>
          </a:xfrm>
        </p:spPr>
        <p:txBody>
          <a:bodyPr/>
          <a:lstStyle/>
          <a:p>
            <a:r>
              <a:rPr lang="en-US" sz="9600" dirty="0" smtClean="0">
                <a:latin typeface="Footlight MT Light" pitchFamily="18" charset="0"/>
                <a:hlinkClick r:id="rId2"/>
              </a:rPr>
              <a:t>Taking The Temperature</a:t>
            </a:r>
            <a:endParaRPr lang="en-US" sz="9600" dirty="0">
              <a:latin typeface="Footlight MT Ligh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980111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Footlight MT Light" pitchFamily="18" charset="0"/>
              </a:rPr>
              <a:t>Graduation Requirements</a:t>
            </a:r>
            <a:endParaRPr lang="en-US" dirty="0">
              <a:latin typeface="Footlight MT Light" pitchFamily="18" charset="0"/>
            </a:endParaRPr>
          </a:p>
        </p:txBody>
      </p:sp>
      <p:pic>
        <p:nvPicPr>
          <p:cNvPr id="5123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/>
          <a:srcRect r="1500"/>
          <a:stretch/>
        </p:blipFill>
        <p:spPr>
          <a:xfrm>
            <a:off x="30480" y="838200"/>
            <a:ext cx="9006840" cy="6019800"/>
          </a:xfr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36513"/>
            <a:ext cx="58674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7813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44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ootlight MT Light" pitchFamily="18" charset="0"/>
                <a:ea typeface="ＭＳ Ｐゴシック" charset="-128"/>
                <a:cs typeface="+mj-cs"/>
              </a:rPr>
              <a:t>What do you want to do after high school?</a:t>
            </a:r>
          </a:p>
        </p:txBody>
      </p:sp>
      <p:grpSp>
        <p:nvGrpSpPr>
          <p:cNvPr id="7171" name="Group 2"/>
          <p:cNvGrpSpPr>
            <a:grpSpLocks/>
          </p:cNvGrpSpPr>
          <p:nvPr/>
        </p:nvGrpSpPr>
        <p:grpSpPr bwMode="auto">
          <a:xfrm>
            <a:off x="152400" y="1524000"/>
            <a:ext cx="8915400" cy="5105400"/>
            <a:chOff x="152400" y="1524000"/>
            <a:chExt cx="8915400" cy="5105400"/>
          </a:xfrm>
        </p:grpSpPr>
        <p:sp>
          <p:nvSpPr>
            <p:cNvPr id="7172" name="Oval 4"/>
            <p:cNvSpPr>
              <a:spLocks noChangeArrowheads="1"/>
            </p:cNvSpPr>
            <p:nvPr/>
          </p:nvSpPr>
          <p:spPr bwMode="auto">
            <a:xfrm>
              <a:off x="304800" y="2057400"/>
              <a:ext cx="3810000" cy="2362200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3" name="Text Box 5"/>
            <p:cNvSpPr txBox="1">
              <a:spLocks noChangeArrowheads="1"/>
            </p:cNvSpPr>
            <p:nvPr/>
          </p:nvSpPr>
          <p:spPr bwMode="auto">
            <a:xfrm>
              <a:off x="152400" y="2438400"/>
              <a:ext cx="3962400" cy="1354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 u="sng" dirty="0">
                  <a:latin typeface="Footlight MT Light" pitchFamily="18" charset="0"/>
                </a:rPr>
                <a:t>Interests, Skills &amp; Values</a:t>
              </a:r>
            </a:p>
            <a:p>
              <a:pPr lvl="1">
                <a:buFontTx/>
                <a:buChar char="•"/>
              </a:pPr>
              <a:r>
                <a:rPr lang="en-US" sz="1600" dirty="0">
                  <a:latin typeface="Footlight MT Light" pitchFamily="18" charset="0"/>
                </a:rPr>
                <a:t>What do I like and dislike? (Interests)</a:t>
              </a:r>
            </a:p>
            <a:p>
              <a:pPr lvl="1">
                <a:buFontTx/>
                <a:buChar char="•"/>
              </a:pPr>
              <a:r>
                <a:rPr lang="en-US" sz="1600" dirty="0">
                  <a:latin typeface="Footlight MT Light" pitchFamily="18" charset="0"/>
                </a:rPr>
                <a:t>What do I do well? (Skills)</a:t>
              </a:r>
            </a:p>
            <a:p>
              <a:pPr lvl="1">
                <a:buFontTx/>
                <a:buChar char="•"/>
              </a:pPr>
              <a:r>
                <a:rPr lang="en-US" sz="1600" dirty="0">
                  <a:latin typeface="Footlight MT Light" pitchFamily="18" charset="0"/>
                </a:rPr>
                <a:t>What will make me happy in a job? (Values)</a:t>
              </a:r>
            </a:p>
          </p:txBody>
        </p:sp>
        <p:sp>
          <p:nvSpPr>
            <p:cNvPr id="7174" name="Oval 6"/>
            <p:cNvSpPr>
              <a:spLocks noChangeArrowheads="1"/>
            </p:cNvSpPr>
            <p:nvPr/>
          </p:nvSpPr>
          <p:spPr bwMode="auto">
            <a:xfrm>
              <a:off x="4876800" y="1905000"/>
              <a:ext cx="4191000" cy="3505200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5" name="Oval 7"/>
            <p:cNvSpPr>
              <a:spLocks noChangeArrowheads="1"/>
            </p:cNvSpPr>
            <p:nvPr/>
          </p:nvSpPr>
          <p:spPr bwMode="auto">
            <a:xfrm>
              <a:off x="609600" y="5029200"/>
              <a:ext cx="4267200" cy="1600200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6" name="Text Box 8"/>
            <p:cNvSpPr txBox="1">
              <a:spLocks noChangeArrowheads="1"/>
            </p:cNvSpPr>
            <p:nvPr/>
          </p:nvSpPr>
          <p:spPr bwMode="auto">
            <a:xfrm>
              <a:off x="5410200" y="2438400"/>
              <a:ext cx="3429000" cy="1970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u="sng" dirty="0">
                  <a:latin typeface="Footlight MT Light" pitchFamily="18" charset="0"/>
                </a:rPr>
                <a:t>Life After High School</a:t>
              </a:r>
            </a:p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en-US" sz="1600" dirty="0">
                  <a:latin typeface="Footlight MT Light" pitchFamily="18" charset="0"/>
                </a:rPr>
                <a:t>There are many options – apprenticeships, career/technical schools, employment, military opportunities, colleges and universities.  </a:t>
              </a:r>
              <a:r>
                <a:rPr lang="en-US" sz="1600" i="1" dirty="0">
                  <a:latin typeface="Footlight MT Light" pitchFamily="18" charset="0"/>
                </a:rPr>
                <a:t>It’s important to choose an option that fits you.</a:t>
              </a:r>
            </a:p>
          </p:txBody>
        </p:sp>
        <p:sp>
          <p:nvSpPr>
            <p:cNvPr id="7177" name="Text Box 9"/>
            <p:cNvSpPr txBox="1">
              <a:spLocks noChangeArrowheads="1"/>
            </p:cNvSpPr>
            <p:nvPr/>
          </p:nvSpPr>
          <p:spPr bwMode="auto">
            <a:xfrm>
              <a:off x="1143000" y="5257800"/>
              <a:ext cx="3581400" cy="977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u="sng" dirty="0">
                  <a:latin typeface="Footlight MT Light" pitchFamily="18" charset="0"/>
                </a:rPr>
                <a:t>Academic Plan (Classes)</a:t>
              </a:r>
            </a:p>
            <a:p>
              <a:pPr>
                <a:spcBef>
                  <a:spcPct val="50000"/>
                </a:spcBef>
              </a:pPr>
              <a:r>
                <a:rPr lang="en-US" sz="1600" dirty="0">
                  <a:latin typeface="Footlight MT Light" pitchFamily="18" charset="0"/>
                </a:rPr>
                <a:t>All good roads to your future go through </a:t>
              </a:r>
              <a:r>
                <a:rPr lang="en-US" sz="1600" b="1" u="sng" dirty="0">
                  <a:latin typeface="Footlight MT Light" pitchFamily="18" charset="0"/>
                </a:rPr>
                <a:t>high school</a:t>
              </a:r>
              <a:r>
                <a:rPr lang="en-US" sz="1600" dirty="0">
                  <a:latin typeface="Footlight MT Light" pitchFamily="18" charset="0"/>
                </a:rPr>
                <a:t>.</a:t>
              </a:r>
            </a:p>
          </p:txBody>
        </p:sp>
        <p:sp>
          <p:nvSpPr>
            <p:cNvPr id="7178" name="AutoShape 10"/>
            <p:cNvSpPr>
              <a:spLocks noChangeArrowheads="1"/>
            </p:cNvSpPr>
            <p:nvPr/>
          </p:nvSpPr>
          <p:spPr bwMode="auto">
            <a:xfrm>
              <a:off x="4191000" y="2743200"/>
              <a:ext cx="762000" cy="457200"/>
            </a:xfrm>
            <a:prstGeom prst="rightArrow">
              <a:avLst>
                <a:gd name="adj1" fmla="val 50000"/>
                <a:gd name="adj2" fmla="val 4166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9" name="Rectangle 13"/>
            <p:cNvSpPr>
              <a:spLocks noChangeArrowheads="1"/>
            </p:cNvSpPr>
            <p:nvPr/>
          </p:nvSpPr>
          <p:spPr bwMode="auto">
            <a:xfrm>
              <a:off x="914400" y="1600200"/>
              <a:ext cx="197098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>
                <a:spcBef>
                  <a:spcPct val="50000"/>
                </a:spcBef>
                <a:buFontTx/>
                <a:buAutoNum type="arabicPeriod"/>
              </a:pPr>
              <a:r>
                <a:rPr lang="en-US" sz="2400" b="1" dirty="0">
                  <a:latin typeface="Footlight MT Light" pitchFamily="18" charset="0"/>
                </a:rPr>
                <a:t>Who Am I?</a:t>
              </a:r>
            </a:p>
          </p:txBody>
        </p:sp>
        <p:sp>
          <p:nvSpPr>
            <p:cNvPr id="7180" name="Rectangle 14"/>
            <p:cNvSpPr>
              <a:spLocks noChangeArrowheads="1"/>
            </p:cNvSpPr>
            <p:nvPr/>
          </p:nvSpPr>
          <p:spPr bwMode="auto">
            <a:xfrm>
              <a:off x="4648200" y="1524000"/>
              <a:ext cx="43434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>
                <a:spcBef>
                  <a:spcPct val="50000"/>
                </a:spcBef>
              </a:pPr>
              <a:r>
                <a:rPr lang="en-US" sz="2400" b="1" dirty="0">
                  <a:latin typeface="Footlight MT Light" pitchFamily="18" charset="0"/>
                </a:rPr>
                <a:t>2.</a:t>
              </a:r>
              <a:r>
                <a:rPr lang="en-US" sz="2400" dirty="0">
                  <a:latin typeface="Footlight MT Light" pitchFamily="18" charset="0"/>
                </a:rPr>
                <a:t>  </a:t>
              </a:r>
              <a:r>
                <a:rPr lang="en-US" sz="2400" b="1" dirty="0">
                  <a:latin typeface="Footlight MT Light" pitchFamily="18" charset="0"/>
                </a:rPr>
                <a:t>Where do I want to go?</a:t>
              </a:r>
            </a:p>
          </p:txBody>
        </p:sp>
        <p:sp>
          <p:nvSpPr>
            <p:cNvPr id="7181" name="Rectangle 15"/>
            <p:cNvSpPr>
              <a:spLocks noChangeArrowheads="1"/>
            </p:cNvSpPr>
            <p:nvPr/>
          </p:nvSpPr>
          <p:spPr bwMode="auto">
            <a:xfrm>
              <a:off x="914400" y="4572000"/>
              <a:ext cx="41910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>
                <a:spcBef>
                  <a:spcPct val="50000"/>
                </a:spcBef>
              </a:pPr>
              <a:r>
                <a:rPr lang="en-US" sz="2400" b="1" dirty="0">
                  <a:latin typeface="Footlight MT Light" pitchFamily="18" charset="0"/>
                </a:rPr>
                <a:t>3.  How will I get there?</a:t>
              </a:r>
            </a:p>
          </p:txBody>
        </p:sp>
        <p:sp>
          <p:nvSpPr>
            <p:cNvPr id="7182" name="AutoShape 16"/>
            <p:cNvSpPr>
              <a:spLocks noChangeArrowheads="1"/>
            </p:cNvSpPr>
            <p:nvPr/>
          </p:nvSpPr>
          <p:spPr bwMode="auto">
            <a:xfrm rot="9079393">
              <a:off x="4876800" y="5181600"/>
              <a:ext cx="838200" cy="381000"/>
            </a:xfrm>
            <a:prstGeom prst="rightArrow">
              <a:avLst>
                <a:gd name="adj1" fmla="val 50000"/>
                <a:gd name="adj2" fmla="val 55000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3" name="TextBox 14"/>
            <p:cNvSpPr txBox="1">
              <a:spLocks noChangeArrowheads="1"/>
            </p:cNvSpPr>
            <p:nvPr/>
          </p:nvSpPr>
          <p:spPr bwMode="auto">
            <a:xfrm>
              <a:off x="4038600" y="2362200"/>
              <a:ext cx="1219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dirty="0">
                  <a:latin typeface="Footlight MT Light" pitchFamily="18" charset="0"/>
                </a:rPr>
                <a:t>Careers</a:t>
              </a:r>
              <a:r>
                <a:rPr lang="en-US" dirty="0">
                  <a:latin typeface="Comic Sans MS" pitchFamily="66" charset="0"/>
                </a:rPr>
                <a:t>?</a:t>
              </a:r>
            </a:p>
          </p:txBody>
        </p:sp>
      </p:grp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1"/>
          <p:cNvGrpSpPr>
            <a:grpSpLocks/>
          </p:cNvGrpSpPr>
          <p:nvPr/>
        </p:nvGrpSpPr>
        <p:grpSpPr bwMode="auto">
          <a:xfrm>
            <a:off x="228600" y="228600"/>
            <a:ext cx="8610600" cy="6477000"/>
            <a:chOff x="228600" y="228600"/>
            <a:chExt cx="8610600" cy="6477000"/>
          </a:xfrm>
        </p:grpSpPr>
        <p:sp>
          <p:nvSpPr>
            <p:cNvPr id="8202" name="Rectangle 8"/>
            <p:cNvSpPr>
              <a:spLocks noChangeArrowheads="1"/>
            </p:cNvSpPr>
            <p:nvPr/>
          </p:nvSpPr>
          <p:spPr bwMode="auto">
            <a:xfrm>
              <a:off x="3276600" y="228600"/>
              <a:ext cx="1676400" cy="1219200"/>
            </a:xfrm>
            <a:prstGeom prst="rect">
              <a:avLst/>
            </a:prstGeom>
            <a:noFill/>
            <a:ln w="349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3" name="Rectangle 9"/>
            <p:cNvSpPr>
              <a:spLocks noChangeArrowheads="1"/>
            </p:cNvSpPr>
            <p:nvPr/>
          </p:nvSpPr>
          <p:spPr bwMode="auto">
            <a:xfrm>
              <a:off x="685800" y="3962400"/>
              <a:ext cx="1066800" cy="1219200"/>
            </a:xfrm>
            <a:prstGeom prst="rect">
              <a:avLst/>
            </a:prstGeom>
            <a:noFill/>
            <a:ln w="349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4" name="Rectangle 10"/>
            <p:cNvSpPr>
              <a:spLocks noChangeArrowheads="1"/>
            </p:cNvSpPr>
            <p:nvPr/>
          </p:nvSpPr>
          <p:spPr bwMode="auto">
            <a:xfrm>
              <a:off x="5791200" y="1828800"/>
              <a:ext cx="1676400" cy="1828800"/>
            </a:xfrm>
            <a:prstGeom prst="rect">
              <a:avLst/>
            </a:prstGeom>
            <a:noFill/>
            <a:ln w="349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5" name="Rectangle 13"/>
            <p:cNvSpPr>
              <a:spLocks noChangeArrowheads="1"/>
            </p:cNvSpPr>
            <p:nvPr/>
          </p:nvSpPr>
          <p:spPr bwMode="auto">
            <a:xfrm>
              <a:off x="2895600" y="4419600"/>
              <a:ext cx="2286000" cy="16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6" name="Line 14"/>
            <p:cNvSpPr>
              <a:spLocks noChangeShapeType="1"/>
            </p:cNvSpPr>
            <p:nvPr/>
          </p:nvSpPr>
          <p:spPr bwMode="auto">
            <a:xfrm>
              <a:off x="8153400" y="1752600"/>
              <a:ext cx="0" cy="3505200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7" name="Rectangle 15"/>
            <p:cNvSpPr>
              <a:spLocks noChangeArrowheads="1"/>
            </p:cNvSpPr>
            <p:nvPr/>
          </p:nvSpPr>
          <p:spPr bwMode="auto">
            <a:xfrm>
              <a:off x="7162800" y="5334000"/>
              <a:ext cx="1676400" cy="1371600"/>
            </a:xfrm>
            <a:prstGeom prst="rect">
              <a:avLst/>
            </a:prstGeom>
            <a:noFill/>
            <a:ln w="349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8" name="Text Box 16"/>
            <p:cNvSpPr txBox="1">
              <a:spLocks noChangeArrowheads="1"/>
            </p:cNvSpPr>
            <p:nvPr/>
          </p:nvSpPr>
          <p:spPr bwMode="auto">
            <a:xfrm>
              <a:off x="6858000" y="228600"/>
              <a:ext cx="19812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2400">
                <a:latin typeface="Times" pitchFamily="18" charset="0"/>
              </a:endParaRPr>
            </a:p>
          </p:txBody>
        </p:sp>
        <p:sp>
          <p:nvSpPr>
            <p:cNvPr id="8209" name="Text Box 19"/>
            <p:cNvSpPr txBox="1">
              <a:spLocks noChangeArrowheads="1"/>
            </p:cNvSpPr>
            <p:nvPr/>
          </p:nvSpPr>
          <p:spPr bwMode="auto">
            <a:xfrm>
              <a:off x="2971800" y="1905000"/>
              <a:ext cx="2057400" cy="1569660"/>
            </a:xfrm>
            <a:prstGeom prst="rect">
              <a:avLst/>
            </a:prstGeom>
            <a:noFill/>
            <a:ln w="349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 dirty="0">
                  <a:latin typeface="Footlight MT Light" pitchFamily="18" charset="0"/>
                </a:rPr>
                <a:t>College/</a:t>
              </a:r>
            </a:p>
            <a:p>
              <a:pPr algn="ctr">
                <a:spcBef>
                  <a:spcPct val="50000"/>
                </a:spcBef>
              </a:pPr>
              <a:r>
                <a:rPr lang="en-US" b="1" dirty="0">
                  <a:latin typeface="Footlight MT Light" pitchFamily="18" charset="0"/>
                </a:rPr>
                <a:t>University</a:t>
              </a:r>
            </a:p>
            <a:p>
              <a:pPr algn="ctr">
                <a:spcBef>
                  <a:spcPct val="50000"/>
                </a:spcBef>
              </a:pPr>
              <a:r>
                <a:rPr lang="en-US" dirty="0">
                  <a:latin typeface="Footlight MT Light" pitchFamily="18" charset="0"/>
                </a:rPr>
                <a:t>Bachelor’s Degree</a:t>
              </a:r>
            </a:p>
            <a:p>
              <a:pPr algn="ctr">
                <a:spcBef>
                  <a:spcPct val="50000"/>
                </a:spcBef>
              </a:pPr>
              <a:r>
                <a:rPr lang="en-US" sz="1600" dirty="0">
                  <a:latin typeface="Footlight MT Light" pitchFamily="18" charset="0"/>
                </a:rPr>
                <a:t>4 years</a:t>
              </a:r>
              <a:endParaRPr lang="en-US" sz="2400" dirty="0">
                <a:latin typeface="Footlight MT Light" pitchFamily="18" charset="0"/>
              </a:endParaRPr>
            </a:p>
          </p:txBody>
        </p:sp>
        <p:sp>
          <p:nvSpPr>
            <p:cNvPr id="8210" name="Line 21"/>
            <p:cNvSpPr>
              <a:spLocks noChangeShapeType="1"/>
            </p:cNvSpPr>
            <p:nvPr/>
          </p:nvSpPr>
          <p:spPr bwMode="auto">
            <a:xfrm>
              <a:off x="4953000" y="609600"/>
              <a:ext cx="1676400" cy="0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1" name="Line 23"/>
            <p:cNvSpPr>
              <a:spLocks noChangeShapeType="1"/>
            </p:cNvSpPr>
            <p:nvPr/>
          </p:nvSpPr>
          <p:spPr bwMode="auto">
            <a:xfrm>
              <a:off x="4038600" y="1447800"/>
              <a:ext cx="0" cy="457200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2" name="Line 24"/>
            <p:cNvSpPr>
              <a:spLocks noChangeShapeType="1"/>
            </p:cNvSpPr>
            <p:nvPr/>
          </p:nvSpPr>
          <p:spPr bwMode="auto">
            <a:xfrm flipH="1">
              <a:off x="1524000" y="1143000"/>
              <a:ext cx="1752600" cy="762000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3" name="Line 25"/>
            <p:cNvSpPr>
              <a:spLocks noChangeShapeType="1"/>
            </p:cNvSpPr>
            <p:nvPr/>
          </p:nvSpPr>
          <p:spPr bwMode="auto">
            <a:xfrm>
              <a:off x="4953000" y="1143000"/>
              <a:ext cx="1371600" cy="609600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4" name="Line 26"/>
            <p:cNvSpPr>
              <a:spLocks noChangeShapeType="1"/>
            </p:cNvSpPr>
            <p:nvPr/>
          </p:nvSpPr>
          <p:spPr bwMode="auto">
            <a:xfrm>
              <a:off x="7162800" y="3657600"/>
              <a:ext cx="304800" cy="1600200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5" name="Line 27"/>
            <p:cNvSpPr>
              <a:spLocks noChangeShapeType="1"/>
            </p:cNvSpPr>
            <p:nvPr/>
          </p:nvSpPr>
          <p:spPr bwMode="auto">
            <a:xfrm flipH="1">
              <a:off x="5105400" y="2590800"/>
              <a:ext cx="685800" cy="0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6" name="Line 28"/>
            <p:cNvSpPr>
              <a:spLocks noChangeShapeType="1"/>
            </p:cNvSpPr>
            <p:nvPr/>
          </p:nvSpPr>
          <p:spPr bwMode="auto">
            <a:xfrm>
              <a:off x="3962400" y="3733800"/>
              <a:ext cx="0" cy="685800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7" name="Line 29"/>
            <p:cNvSpPr>
              <a:spLocks noChangeShapeType="1"/>
            </p:cNvSpPr>
            <p:nvPr/>
          </p:nvSpPr>
          <p:spPr bwMode="auto">
            <a:xfrm flipV="1">
              <a:off x="1752600" y="2667000"/>
              <a:ext cx="1219200" cy="1295400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8" name="Line 30"/>
            <p:cNvSpPr>
              <a:spLocks noChangeShapeType="1"/>
            </p:cNvSpPr>
            <p:nvPr/>
          </p:nvSpPr>
          <p:spPr bwMode="auto">
            <a:xfrm>
              <a:off x="228600" y="6553200"/>
              <a:ext cx="6858000" cy="0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9" name="Line 31"/>
            <p:cNvSpPr>
              <a:spLocks noChangeShapeType="1"/>
            </p:cNvSpPr>
            <p:nvPr/>
          </p:nvSpPr>
          <p:spPr bwMode="auto">
            <a:xfrm flipV="1">
              <a:off x="1143000" y="5181600"/>
              <a:ext cx="0" cy="1371600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0" name="Line 32"/>
            <p:cNvSpPr>
              <a:spLocks noChangeShapeType="1"/>
            </p:cNvSpPr>
            <p:nvPr/>
          </p:nvSpPr>
          <p:spPr bwMode="auto">
            <a:xfrm>
              <a:off x="5181600" y="5105400"/>
              <a:ext cx="1981200" cy="838200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1" name="Line 34"/>
            <p:cNvSpPr>
              <a:spLocks noChangeShapeType="1"/>
            </p:cNvSpPr>
            <p:nvPr/>
          </p:nvSpPr>
          <p:spPr bwMode="auto">
            <a:xfrm flipH="1">
              <a:off x="1752600" y="2743200"/>
              <a:ext cx="1219200" cy="1752600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2" name="Text Box 35"/>
            <p:cNvSpPr txBox="1">
              <a:spLocks noChangeArrowheads="1"/>
            </p:cNvSpPr>
            <p:nvPr/>
          </p:nvSpPr>
          <p:spPr bwMode="auto">
            <a:xfrm>
              <a:off x="228600" y="304800"/>
              <a:ext cx="2209800" cy="138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b="1" dirty="0">
                  <a:solidFill>
                    <a:srgbClr val="FFFF00"/>
                  </a:solidFill>
                  <a:latin typeface="Footlight MT Light" pitchFamily="18" charset="0"/>
                </a:rPr>
                <a:t>Which path will you choose?</a:t>
              </a:r>
            </a:p>
          </p:txBody>
        </p:sp>
        <p:sp>
          <p:nvSpPr>
            <p:cNvPr id="8223" name="Line 32"/>
            <p:cNvSpPr>
              <a:spLocks noChangeShapeType="1"/>
            </p:cNvSpPr>
            <p:nvPr/>
          </p:nvSpPr>
          <p:spPr bwMode="auto">
            <a:xfrm>
              <a:off x="5029200" y="3505200"/>
              <a:ext cx="2057400" cy="1828800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4" name="Rectangle 30"/>
            <p:cNvSpPr>
              <a:spLocks noChangeArrowheads="1"/>
            </p:cNvSpPr>
            <p:nvPr/>
          </p:nvSpPr>
          <p:spPr bwMode="auto">
            <a:xfrm>
              <a:off x="228600" y="1905000"/>
              <a:ext cx="1371600" cy="1219200"/>
            </a:xfrm>
            <a:prstGeom prst="rect">
              <a:avLst/>
            </a:prstGeom>
            <a:noFill/>
            <a:ln w="349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dirty="0">
                  <a:latin typeface="Footlight MT Light" pitchFamily="18" charset="0"/>
                </a:rPr>
                <a:t>Work</a:t>
              </a:r>
            </a:p>
            <a:p>
              <a:pPr algn="ctr"/>
              <a:r>
                <a:rPr lang="en-US" dirty="0">
                  <a:latin typeface="Footlight MT Light" pitchFamily="18" charset="0"/>
                </a:rPr>
                <a:t>Or </a:t>
              </a:r>
            </a:p>
            <a:p>
              <a:pPr algn="ctr"/>
              <a:r>
                <a:rPr lang="en-US" dirty="0">
                  <a:latin typeface="Footlight MT Light" pitchFamily="18" charset="0"/>
                </a:rPr>
                <a:t>On the job training</a:t>
              </a:r>
            </a:p>
          </p:txBody>
        </p:sp>
        <p:sp>
          <p:nvSpPr>
            <p:cNvPr id="8225" name="Line 24"/>
            <p:cNvSpPr>
              <a:spLocks noChangeShapeType="1"/>
            </p:cNvSpPr>
            <p:nvPr/>
          </p:nvSpPr>
          <p:spPr bwMode="auto">
            <a:xfrm flipH="1">
              <a:off x="1447800" y="1143000"/>
              <a:ext cx="1828800" cy="2819400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195" name="Rectangle 27"/>
          <p:cNvSpPr>
            <a:spLocks noChangeArrowheads="1"/>
          </p:cNvSpPr>
          <p:nvPr/>
        </p:nvSpPr>
        <p:spPr bwMode="auto">
          <a:xfrm>
            <a:off x="3276600" y="228600"/>
            <a:ext cx="1752600" cy="115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latin typeface="Footlight MT Light" pitchFamily="18" charset="0"/>
              </a:rPr>
              <a:t>High School</a:t>
            </a:r>
          </a:p>
          <a:p>
            <a:pPr algn="ctr">
              <a:spcBef>
                <a:spcPct val="50000"/>
              </a:spcBef>
            </a:pPr>
            <a:r>
              <a:rPr lang="en-US" b="1" u="sng" dirty="0">
                <a:latin typeface="Footlight MT Light" pitchFamily="18" charset="0"/>
              </a:rPr>
              <a:t>You Are Here</a:t>
            </a:r>
          </a:p>
          <a:p>
            <a:pPr algn="ctr">
              <a:spcBef>
                <a:spcPct val="50000"/>
              </a:spcBef>
            </a:pPr>
            <a:r>
              <a:rPr lang="en-US" sz="1600" dirty="0">
                <a:latin typeface="Footlight MT Light" pitchFamily="18" charset="0"/>
              </a:rPr>
              <a:t>4 years</a:t>
            </a:r>
            <a:endParaRPr lang="en-US" sz="2400" dirty="0">
              <a:latin typeface="Footlight MT Light" pitchFamily="18" charset="0"/>
            </a:endParaRPr>
          </a:p>
        </p:txBody>
      </p:sp>
      <p:sp>
        <p:nvSpPr>
          <p:cNvPr id="8196" name="TextBox 28"/>
          <p:cNvSpPr txBox="1">
            <a:spLocks noChangeArrowheads="1"/>
          </p:cNvSpPr>
          <p:nvPr/>
        </p:nvSpPr>
        <p:spPr bwMode="auto">
          <a:xfrm>
            <a:off x="6705600" y="304800"/>
            <a:ext cx="2133600" cy="1154162"/>
          </a:xfrm>
          <a:prstGeom prst="rect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latin typeface="Footlight MT Light" pitchFamily="18" charset="0"/>
              </a:rPr>
              <a:t>Vocational School/</a:t>
            </a:r>
          </a:p>
          <a:p>
            <a:pPr algn="ctr">
              <a:spcBef>
                <a:spcPct val="50000"/>
              </a:spcBef>
            </a:pPr>
            <a:r>
              <a:rPr lang="en-US" b="1" dirty="0">
                <a:latin typeface="Footlight MT Light" pitchFamily="18" charset="0"/>
              </a:rPr>
              <a:t>Apprenticeship</a:t>
            </a:r>
          </a:p>
          <a:p>
            <a:pPr algn="ctr">
              <a:spcBef>
                <a:spcPct val="50000"/>
              </a:spcBef>
            </a:pPr>
            <a:r>
              <a:rPr lang="en-US" sz="1600" dirty="0">
                <a:latin typeface="Footlight MT Light" pitchFamily="18" charset="0"/>
              </a:rPr>
              <a:t>2-3 years</a:t>
            </a:r>
            <a:endParaRPr lang="en-US" sz="2400" dirty="0">
              <a:latin typeface="Footlight MT Light" pitchFamily="18" charset="0"/>
            </a:endParaRPr>
          </a:p>
        </p:txBody>
      </p:sp>
      <p:sp>
        <p:nvSpPr>
          <p:cNvPr id="8197" name="Line 31"/>
          <p:cNvSpPr>
            <a:spLocks noChangeShapeType="1"/>
          </p:cNvSpPr>
          <p:nvPr/>
        </p:nvSpPr>
        <p:spPr bwMode="auto">
          <a:xfrm flipV="1">
            <a:off x="304800" y="3124200"/>
            <a:ext cx="0" cy="342900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 type="stealth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8" name="Rectangle 30"/>
          <p:cNvSpPr>
            <a:spLocks noChangeArrowheads="1"/>
          </p:cNvSpPr>
          <p:nvPr/>
        </p:nvSpPr>
        <p:spPr bwMode="auto">
          <a:xfrm>
            <a:off x="609600" y="4343400"/>
            <a:ext cx="1295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latin typeface="Footlight MT Light" pitchFamily="18" charset="0"/>
              </a:rPr>
              <a:t>Military</a:t>
            </a:r>
            <a:endParaRPr lang="en-US" sz="2400" b="1" dirty="0">
              <a:latin typeface="Footlight MT Light" pitchFamily="18" charset="0"/>
            </a:endParaRPr>
          </a:p>
        </p:txBody>
      </p:sp>
      <p:sp>
        <p:nvSpPr>
          <p:cNvPr id="8199" name="Rectangle 31"/>
          <p:cNvSpPr>
            <a:spLocks noChangeArrowheads="1"/>
          </p:cNvSpPr>
          <p:nvPr/>
        </p:nvSpPr>
        <p:spPr bwMode="auto">
          <a:xfrm>
            <a:off x="2819400" y="4419600"/>
            <a:ext cx="2438400" cy="1616075"/>
          </a:xfrm>
          <a:prstGeom prst="rect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latin typeface="Footlight MT Light" pitchFamily="18" charset="0"/>
              </a:rPr>
              <a:t>University</a:t>
            </a:r>
          </a:p>
          <a:p>
            <a:pPr algn="ctr">
              <a:spcBef>
                <a:spcPct val="50000"/>
              </a:spcBef>
            </a:pPr>
            <a:r>
              <a:rPr lang="en-US" dirty="0">
                <a:latin typeface="Footlight MT Light" pitchFamily="18" charset="0"/>
              </a:rPr>
              <a:t>Graduate Degree (Master’s, PhD, MD)</a:t>
            </a:r>
          </a:p>
          <a:p>
            <a:pPr algn="ctr">
              <a:spcBef>
                <a:spcPct val="50000"/>
              </a:spcBef>
            </a:pPr>
            <a:r>
              <a:rPr lang="en-US" dirty="0">
                <a:latin typeface="Footlight MT Light" pitchFamily="18" charset="0"/>
              </a:rPr>
              <a:t>1-4 years</a:t>
            </a:r>
            <a:endParaRPr lang="en-US" sz="2400" dirty="0">
              <a:latin typeface="Footlight MT Light" pitchFamily="18" charset="0"/>
            </a:endParaRPr>
          </a:p>
        </p:txBody>
      </p:sp>
      <p:sp>
        <p:nvSpPr>
          <p:cNvPr id="8200" name="Rectangle 32"/>
          <p:cNvSpPr>
            <a:spLocks noChangeArrowheads="1"/>
          </p:cNvSpPr>
          <p:nvPr/>
        </p:nvSpPr>
        <p:spPr bwMode="auto">
          <a:xfrm>
            <a:off x="5791200" y="1905000"/>
            <a:ext cx="1676400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latin typeface="Footlight MT Light" pitchFamily="18" charset="0"/>
              </a:rPr>
              <a:t>Community College</a:t>
            </a:r>
          </a:p>
          <a:p>
            <a:pPr algn="ctr">
              <a:spcBef>
                <a:spcPct val="50000"/>
              </a:spcBef>
            </a:pPr>
            <a:r>
              <a:rPr lang="en-US" dirty="0">
                <a:latin typeface="Footlight MT Light" pitchFamily="18" charset="0"/>
              </a:rPr>
              <a:t>Associate’s Degree</a:t>
            </a:r>
          </a:p>
          <a:p>
            <a:pPr algn="ctr">
              <a:spcBef>
                <a:spcPct val="50000"/>
              </a:spcBef>
            </a:pPr>
            <a:r>
              <a:rPr lang="en-US" sz="1600" dirty="0">
                <a:latin typeface="Footlight MT Light" pitchFamily="18" charset="0"/>
              </a:rPr>
              <a:t>2 years</a:t>
            </a:r>
            <a:endParaRPr lang="en-US" dirty="0">
              <a:latin typeface="Footlight MT Light" pitchFamily="18" charset="0"/>
            </a:endParaRPr>
          </a:p>
        </p:txBody>
      </p:sp>
      <p:sp>
        <p:nvSpPr>
          <p:cNvPr id="8201" name="WordArt 33"/>
          <p:cNvSpPr>
            <a:spLocks noChangeArrowheads="1" noChangeShapeType="1" noTextEdit="1"/>
          </p:cNvSpPr>
          <p:nvPr/>
        </p:nvSpPr>
        <p:spPr bwMode="auto">
          <a:xfrm>
            <a:off x="7315200" y="5715000"/>
            <a:ext cx="136207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CAREER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81000"/>
            <a:ext cx="8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Footlight MT Light" pitchFamily="18" charset="0"/>
              </a:rPr>
              <a:t>What does it mean to be “College and Career Ready”?</a:t>
            </a:r>
            <a:endParaRPr lang="en-US" sz="3600" dirty="0">
              <a:latin typeface="Footlight MT Light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2057400"/>
            <a:ext cx="8382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ootlight MT Light" pitchFamily="18" charset="0"/>
              </a:rPr>
              <a:t>Career: Students work in an environment where there is opportunity for advancement. They have the flexibility of thinking and ability to adapt, to change jobs and learn new skills.</a:t>
            </a:r>
          </a:p>
          <a:p>
            <a:endParaRPr lang="en-US" sz="2800" dirty="0">
              <a:latin typeface="Footlight MT Light" pitchFamily="18" charset="0"/>
            </a:endParaRPr>
          </a:p>
          <a:p>
            <a:r>
              <a:rPr lang="en-US" sz="2800" dirty="0" smtClean="0">
                <a:latin typeface="Footlight MT Light" pitchFamily="18" charset="0"/>
              </a:rPr>
              <a:t>College: Students can enter a 2 or 4 year school and not just be admitted but be retained, be successful without remedial courses, and graduate on time.</a:t>
            </a:r>
            <a:endParaRPr lang="en-US" sz="2800" dirty="0">
              <a:latin typeface="Footlight MT Ligh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224298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92680" y="304800"/>
            <a:ext cx="4343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atin typeface="Footlight MT Light" pitchFamily="18" charset="0"/>
              </a:rPr>
              <a:t>Growth Mindset</a:t>
            </a:r>
            <a:endParaRPr lang="en-US" sz="4000" b="1" dirty="0"/>
          </a:p>
        </p:txBody>
      </p:sp>
      <p:pic>
        <p:nvPicPr>
          <p:cNvPr id="5" name="Picture 4" descr="▶ The Power of belief -- mindset and success | Eduardo Briceno | TEDxManhattanBeach - YouTube - Mozilla Firefox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" y="1213795"/>
            <a:ext cx="8686800" cy="4676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834629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ple">
  <a:themeElements>
    <a:clrScheme name="Maple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Mapl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aple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ple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Maple</Template>
  <TotalTime>2634</TotalTime>
  <Words>587</Words>
  <Application>Microsoft Office PowerPoint</Application>
  <PresentationFormat>On-screen Show (4:3)</PresentationFormat>
  <Paragraphs>111</Paragraphs>
  <Slides>20</Slides>
  <Notes>10</Notes>
  <HiddenSlides>0</HiddenSlides>
  <MMClips>0</MMClips>
  <ScaleCrop>false</ScaleCrop>
  <HeadingPairs>
    <vt:vector size="8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  <vt:variant>
        <vt:lpstr>Custom Shows</vt:lpstr>
      </vt:variant>
      <vt:variant>
        <vt:i4>2</vt:i4>
      </vt:variant>
    </vt:vector>
  </HeadingPairs>
  <TitlesOfParts>
    <vt:vector size="24" baseType="lpstr">
      <vt:lpstr>Maple</vt:lpstr>
      <vt:lpstr>Document</vt:lpstr>
      <vt:lpstr>Welcome to College &amp; Career Readiness Night </vt:lpstr>
      <vt:lpstr>Tonight’s Agenda</vt:lpstr>
      <vt:lpstr>Taking The Temperature</vt:lpstr>
      <vt:lpstr>Graduation Requirements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Next Steps</vt:lpstr>
      <vt:lpstr>DEADLINE:</vt:lpstr>
      <vt:lpstr>Questions and Responses</vt:lpstr>
      <vt:lpstr>How Did We Do?</vt:lpstr>
      <vt:lpstr>Additional Resources</vt:lpstr>
      <vt:lpstr>Custom Show 1</vt:lpstr>
      <vt:lpstr>Custom Show 2</vt:lpstr>
    </vt:vector>
  </TitlesOfParts>
  <Company>RHCSD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webbm</dc:creator>
  <cp:lastModifiedBy>%username%</cp:lastModifiedBy>
  <cp:revision>230</cp:revision>
  <cp:lastPrinted>2014-11-20T16:36:01Z</cp:lastPrinted>
  <dcterms:created xsi:type="dcterms:W3CDTF">2010-11-24T14:36:25Z</dcterms:created>
  <dcterms:modified xsi:type="dcterms:W3CDTF">2014-12-01T14:20:08Z</dcterms:modified>
</cp:coreProperties>
</file>