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7"/>
  </p:notesMasterIdLst>
  <p:sldIdLst>
    <p:sldId id="256" r:id="rId3"/>
    <p:sldId id="257" r:id="rId4"/>
    <p:sldId id="259" r:id="rId5"/>
    <p:sldId id="278" r:id="rId6"/>
    <p:sldId id="279" r:id="rId7"/>
    <p:sldId id="260" r:id="rId8"/>
    <p:sldId id="280" r:id="rId9"/>
    <p:sldId id="262" r:id="rId10"/>
    <p:sldId id="266" r:id="rId11"/>
    <p:sldId id="269" r:id="rId12"/>
    <p:sldId id="267" r:id="rId13"/>
    <p:sldId id="268" r:id="rId14"/>
    <p:sldId id="270"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p:cViewPr varScale="1">
        <p:scale>
          <a:sx n="82" d="100"/>
          <a:sy n="82" d="100"/>
        </p:scale>
        <p:origin x="-1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8DEA568-3D38-4EE2-9CEF-297FBA1C12F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2CCAA880-65A1-40C5-A461-60F9C5D2976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9296C-6358-495F-B00A-7787B16751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C8E814-353B-40C6-A28B-5F9240D5C41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5D5F6D0E-D6C2-4E36-8091-6116F4C29D9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06F263-6808-4358-8DE6-682E4FBE796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F56AE6-0AFA-4333-8A45-4A5CCCBF547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2CF19D-B0F5-43B2-8454-CF289A1561D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0052FFF-7B78-48A5-8D76-7AD832572F4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D64207F-8CE8-427B-ADB8-01C41AF616C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AD8CDD-E62C-4DD8-85B0-4CA7F4C5E5A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5B84B5-06E4-4C03-BD09-6ECE077828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87F21-B0EA-408E-ACA4-80726D89ABA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7571A0-94ED-43BE-A9BF-4B66E9C7400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3B68AD-4A7F-4787-9592-64DFB813900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63B371-9742-4756-9EBA-E2CB00CC7E3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B6478-F9E0-491A-B762-E1A97E98ED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5B73D3-6268-4A21-9CF0-4A3F3C6E7DC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13237B-57CA-4989-93A0-B9695B61445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4550B13-5A83-49B1-9C82-686DAF9CE1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A36D788-82FC-4801-9FDF-F8F47864C41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84842E-C74A-46EB-87DC-F4DE0AC656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A10BCC-4C20-42E7-9FA5-F55ECFE9320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0F217C-5108-44BF-9E25-CF23F44CD7F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3610FA-148C-4B46-899F-E8E93907B35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1524" y="5410200"/>
            <a:ext cx="7225056"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Argumentative </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Essay</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4338" name="Picture 2" descr="http://www.betterlivingthroughbeowulf.com/wp-content/uploads/2011/11/Bartleby-the-Scrivener.jpg"/>
          <p:cNvPicPr>
            <a:picLocks noChangeAspect="1" noChangeArrowheads="1"/>
          </p:cNvPicPr>
          <p:nvPr/>
        </p:nvPicPr>
        <p:blipFill>
          <a:blip r:embed="rId2" cstate="print"/>
          <a:srcRect/>
          <a:stretch>
            <a:fillRect/>
          </a:stretch>
        </p:blipFill>
        <p:spPr bwMode="auto">
          <a:xfrm>
            <a:off x="2819400" y="1524000"/>
            <a:ext cx="3152775" cy="37433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52400"/>
            <a:ext cx="6750439"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How To Synthesize </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429000" y="2257424"/>
            <a:ext cx="2119313" cy="3457576"/>
          </a:xfrm>
          <a:prstGeom prst="rect">
            <a:avLst/>
          </a:prstGeom>
          <a:noFill/>
          <a:ln w="9525">
            <a:noFill/>
            <a:miter lim="800000"/>
            <a:headEnd/>
            <a:tailEnd/>
          </a:ln>
        </p:spPr>
      </p:pic>
      <p:sp>
        <p:nvSpPr>
          <p:cNvPr id="6" name="Oval Callout 5"/>
          <p:cNvSpPr/>
          <p:nvPr/>
        </p:nvSpPr>
        <p:spPr>
          <a:xfrm>
            <a:off x="457200" y="3429000"/>
            <a:ext cx="3276600" cy="2057400"/>
          </a:xfrm>
          <a:prstGeom prst="wedgeEllipseCallout">
            <a:avLst>
              <a:gd name="adj1" fmla="val 54431"/>
              <a:gd name="adj2" fmla="val -28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 each paragraph, you need to quote from at least 2 sources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algn="ctr"/>
            <a:r>
              <a:rPr lang="en-US" dirty="0" smtClean="0"/>
              <a:t>Student Sample Syllogism</a:t>
            </a:r>
            <a:endParaRPr lang="en-US" dirty="0"/>
          </a:p>
        </p:txBody>
      </p:sp>
      <p:sp>
        <p:nvSpPr>
          <p:cNvPr id="3" name="Content Placeholder 2"/>
          <p:cNvSpPr>
            <a:spLocks noGrp="1"/>
          </p:cNvSpPr>
          <p:nvPr>
            <p:ph idx="1"/>
          </p:nvPr>
        </p:nvSpPr>
        <p:spPr>
          <a:xfrm>
            <a:off x="0" y="990600"/>
            <a:ext cx="8991600" cy="5410200"/>
          </a:xfrm>
        </p:spPr>
        <p:txBody>
          <a:bodyPr/>
          <a:lstStyle/>
          <a:p>
            <a:r>
              <a:rPr lang="en-US" dirty="0" smtClean="0"/>
              <a:t>Technology is the root cause of our problems.  Today with all the new advancements, kids are more focused on keeping up with the media and the lives of others instead of concentrating on finding jobs and looking at colleges to attend.  With the popular social media cites, our generation “has never engaged in a cause that required more effort than clicking something” (Straw).  Instead of going out and joining clubs, organizations, and recreational groups, our generation would rather sit at home and use their phones or X-Box all day.  Any effort that a person needs to exhibit in order to get involved and accepted into a good group is apparently too much for the </a:t>
            </a:r>
            <a:r>
              <a:rPr lang="en-US" dirty="0" err="1" smtClean="0"/>
              <a:t>millennials</a:t>
            </a:r>
            <a:r>
              <a:rPr lang="en-US" dirty="0" smtClean="0"/>
              <a:t> to handle.  They would rather stay inside and use their fingers to scroll and click on a screen as an alternative to being active and interacting with others.  More and more [KEEP GOING]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pPr algn="ctr"/>
            <a:r>
              <a:rPr lang="en-US" dirty="0" smtClean="0"/>
              <a:t>Syllogism Continued</a:t>
            </a:r>
            <a:endParaRPr lang="en-US" dirty="0"/>
          </a:p>
        </p:txBody>
      </p:sp>
      <p:sp>
        <p:nvSpPr>
          <p:cNvPr id="3" name="Content Placeholder 2"/>
          <p:cNvSpPr>
            <a:spLocks noGrp="1"/>
          </p:cNvSpPr>
          <p:nvPr>
            <p:ph idx="1"/>
          </p:nvPr>
        </p:nvSpPr>
        <p:spPr>
          <a:xfrm>
            <a:off x="152400" y="1066800"/>
            <a:ext cx="8839199" cy="4419600"/>
          </a:xfrm>
        </p:spPr>
        <p:txBody>
          <a:bodyPr/>
          <a:lstStyle/>
          <a:p>
            <a:r>
              <a:rPr lang="en-US" dirty="0" smtClean="0"/>
              <a:t>People in our generation would rather stay home and be on technology instead of going into the work force to make money. This greatly supports the idea that “</a:t>
            </a:r>
            <a:r>
              <a:rPr lang="en-US" dirty="0" err="1" smtClean="0"/>
              <a:t>millennials</a:t>
            </a:r>
            <a:r>
              <a:rPr lang="en-US" dirty="0" smtClean="0"/>
              <a:t> are the first generation not to cite work ethic as one of their top defining characteristics” (</a:t>
            </a:r>
            <a:r>
              <a:rPr lang="en-US" dirty="0" err="1" smtClean="0"/>
              <a:t>Smitherian</a:t>
            </a:r>
            <a:r>
              <a:rPr lang="en-US" dirty="0" smtClean="0"/>
              <a:t>).  This is a major setback in standards as seen from the view point of older generations.  These older generations were known for their initiative and work ethic.  For them to see our generation focused exclusively on pop culture and music is a “disgrace that has never been seen before” (Smith).  Since our generation is not developing and holding onto the old ideals, we will be at risk of not finding employment to social prestige.  Our lack of caring and overall stupidity will always brand us as the Dumbest Generation.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What the Syllogism Should Look Like</a:t>
            </a:r>
            <a:endParaRPr lang="en-US" dirty="0"/>
          </a:p>
        </p:txBody>
      </p:sp>
      <p:sp>
        <p:nvSpPr>
          <p:cNvPr id="5" name="Oval Callout 4"/>
          <p:cNvSpPr/>
          <p:nvPr/>
        </p:nvSpPr>
        <p:spPr>
          <a:xfrm>
            <a:off x="304800" y="2209800"/>
            <a:ext cx="2819400" cy="2136648"/>
          </a:xfrm>
          <a:prstGeom prst="wedgeEllipseCallout">
            <a:avLst>
              <a:gd name="adj1" fmla="val 119831"/>
              <a:gd name="adj2" fmla="val 59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a:t>
            </a:r>
            <a:r>
              <a:rPr lang="en-US" sz="2400" baseline="30000" dirty="0" smtClean="0"/>
              <a:t>st</a:t>
            </a:r>
            <a:r>
              <a:rPr lang="en-US" sz="2400" dirty="0" smtClean="0"/>
              <a:t> Premise = An Argument</a:t>
            </a:r>
          </a:p>
          <a:p>
            <a:pPr algn="ctr"/>
            <a:endParaRPr lang="en-US" dirty="0" smtClean="0"/>
          </a:p>
          <a:p>
            <a:pPr algn="ctr"/>
            <a:endParaRPr lang="en-US" dirty="0"/>
          </a:p>
        </p:txBody>
      </p:sp>
      <p:sp>
        <p:nvSpPr>
          <p:cNvPr id="6" name="Oval Callout 5"/>
          <p:cNvSpPr/>
          <p:nvPr/>
        </p:nvSpPr>
        <p:spPr>
          <a:xfrm>
            <a:off x="5486400" y="990600"/>
            <a:ext cx="3200400" cy="1908048"/>
          </a:xfrm>
          <a:prstGeom prst="wedgeEllipseCallout">
            <a:avLst>
              <a:gd name="adj1" fmla="val -57630"/>
              <a:gd name="adj2" fmla="val 145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a:t>
            </a:r>
            <a:r>
              <a:rPr lang="en-US" sz="2400" baseline="30000" dirty="0" smtClean="0"/>
              <a:t>nd</a:t>
            </a:r>
            <a:r>
              <a:rPr lang="en-US" sz="2400" dirty="0" smtClean="0"/>
              <a:t> Premise = Quote From At Least 2 Sources In the Paragraph</a:t>
            </a:r>
            <a:endParaRPr lang="en-US" sz="2400" dirty="0"/>
          </a:p>
        </p:txBody>
      </p:sp>
      <p:sp>
        <p:nvSpPr>
          <p:cNvPr id="7" name="Oval Callout 6"/>
          <p:cNvSpPr/>
          <p:nvPr/>
        </p:nvSpPr>
        <p:spPr>
          <a:xfrm>
            <a:off x="5486400" y="4876800"/>
            <a:ext cx="3124200" cy="1752600"/>
          </a:xfrm>
          <a:prstGeom prst="wedgeEllipseCallout">
            <a:avLst>
              <a:gd name="adj1" fmla="val -50545"/>
              <a:gd name="adj2" fmla="val -37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Conclusion = Analysis of Your Quotes</a:t>
            </a:r>
            <a:endParaRPr lang="en-US" sz="2400" dirty="0"/>
          </a:p>
        </p:txBody>
      </p:sp>
      <p:pic>
        <p:nvPicPr>
          <p:cNvPr id="9" name="Picture 2" descr="http://ecx.images-amazon.com/images/I/51SvoCcfxiL.jpg"/>
          <p:cNvPicPr>
            <a:picLocks noGrp="1" noChangeAspect="1" noChangeArrowheads="1"/>
          </p:cNvPicPr>
          <p:nvPr>
            <p:ph idx="1"/>
          </p:nvPr>
        </p:nvPicPr>
        <p:blipFill>
          <a:blip r:embed="rId2" cstate="print"/>
          <a:srcRect/>
          <a:stretch>
            <a:fillRect/>
          </a:stretch>
        </p:blipFill>
        <p:spPr bwMode="auto">
          <a:xfrm>
            <a:off x="4038600" y="2819400"/>
            <a:ext cx="1688053" cy="248243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Another Student Syllogism</a:t>
            </a:r>
            <a:endParaRPr lang="en-US" dirty="0"/>
          </a:p>
        </p:txBody>
      </p:sp>
      <p:sp>
        <p:nvSpPr>
          <p:cNvPr id="5" name="Oval Callout 4"/>
          <p:cNvSpPr/>
          <p:nvPr/>
        </p:nvSpPr>
        <p:spPr>
          <a:xfrm>
            <a:off x="304800" y="2590800"/>
            <a:ext cx="2971800" cy="1679448"/>
          </a:xfrm>
          <a:prstGeom prst="wedgeEllipseCallout">
            <a:avLst>
              <a:gd name="adj1" fmla="val 68024"/>
              <a:gd name="adj2" fmla="val -19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a:t>
            </a:r>
            <a:r>
              <a:rPr lang="en-US" sz="2400" baseline="30000" dirty="0" smtClean="0"/>
              <a:t>st</a:t>
            </a:r>
            <a:r>
              <a:rPr lang="en-US" sz="2400" dirty="0" smtClean="0"/>
              <a:t> Premise Must Argue a Point !!!</a:t>
            </a:r>
            <a:endParaRPr lang="en-US" sz="2400" dirty="0"/>
          </a:p>
        </p:txBody>
      </p:sp>
      <p:sp>
        <p:nvSpPr>
          <p:cNvPr id="6" name="Oval Callout 5"/>
          <p:cNvSpPr/>
          <p:nvPr/>
        </p:nvSpPr>
        <p:spPr>
          <a:xfrm>
            <a:off x="4953000" y="3352800"/>
            <a:ext cx="2971800" cy="1222248"/>
          </a:xfrm>
          <a:prstGeom prst="wedgeEllipseCallout">
            <a:avLst>
              <a:gd name="adj1" fmla="val -60940"/>
              <a:gd name="adj2" fmla="val -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Embed Your Quotes !!!</a:t>
            </a:r>
            <a:endParaRPr lang="en-US" sz="2400" dirty="0"/>
          </a:p>
        </p:txBody>
      </p:sp>
      <p:pic>
        <p:nvPicPr>
          <p:cNvPr id="8" name="Picture 2" descr="http://ecx.images-amazon.com/images/I/51SvoCcfxiL.jpg"/>
          <p:cNvPicPr>
            <a:picLocks noGrp="1" noChangeAspect="1" noChangeArrowheads="1"/>
          </p:cNvPicPr>
          <p:nvPr>
            <p:ph idx="1"/>
          </p:nvPr>
        </p:nvPicPr>
        <p:blipFill>
          <a:blip r:embed="rId2" cstate="print"/>
          <a:srcRect/>
          <a:stretch>
            <a:fillRect/>
          </a:stretch>
        </p:blipFill>
        <p:spPr bwMode="auto">
          <a:xfrm>
            <a:off x="3352801" y="1905000"/>
            <a:ext cx="1828799" cy="296499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448800" cy="1754326"/>
          </a:xfrm>
          <a:prstGeom prst="rect">
            <a:avLst/>
          </a:prstGeom>
          <a:noFill/>
        </p:spPr>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Constructing the Introduction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Oval Callout 7"/>
          <p:cNvSpPr/>
          <p:nvPr/>
        </p:nvSpPr>
        <p:spPr>
          <a:xfrm>
            <a:off x="0" y="2895600"/>
            <a:ext cx="2743200" cy="1981200"/>
          </a:xfrm>
          <a:prstGeom prst="wedgeEllipseCallout">
            <a:avLst>
              <a:gd name="adj1" fmla="val 111995"/>
              <a:gd name="adj2" fmla="val 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Declare Your Thesis !!!</a:t>
            </a:r>
            <a:endParaRPr lang="en-US" sz="2800" dirty="0"/>
          </a:p>
        </p:txBody>
      </p:sp>
      <p:pic>
        <p:nvPicPr>
          <p:cNvPr id="13314" name="Picture 2" descr="http://2.bp.blogspot.com/--40phbCMnWc/TsBhC7RAWwI/AAAAAAAAAAM/HibOgKiUxEA/s1600/bartleby.jpg"/>
          <p:cNvPicPr>
            <a:picLocks noChangeAspect="1" noChangeArrowheads="1"/>
          </p:cNvPicPr>
          <p:nvPr/>
        </p:nvPicPr>
        <p:blipFill>
          <a:blip r:embed="rId2" cstate="print"/>
          <a:srcRect/>
          <a:stretch>
            <a:fillRect/>
          </a:stretch>
        </p:blipFill>
        <p:spPr bwMode="auto">
          <a:xfrm>
            <a:off x="3048000" y="2057400"/>
            <a:ext cx="3486150" cy="37433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5613" y="274638"/>
            <a:ext cx="8226425" cy="715962"/>
          </a:xfrm>
        </p:spPr>
        <p:txBody>
          <a:bodyPr/>
          <a:lstStyle/>
          <a:p>
            <a:pPr algn="ctr"/>
            <a:r>
              <a:rPr lang="en-US" dirty="0" smtClean="0"/>
              <a:t>Student Sample Introduction</a:t>
            </a:r>
            <a:endParaRPr lang="en-US" dirty="0"/>
          </a:p>
        </p:txBody>
      </p:sp>
      <p:sp>
        <p:nvSpPr>
          <p:cNvPr id="56323" name="Rectangle 3"/>
          <p:cNvSpPr>
            <a:spLocks noGrp="1" noChangeArrowheads="1"/>
          </p:cNvSpPr>
          <p:nvPr>
            <p:ph type="body" idx="1"/>
          </p:nvPr>
        </p:nvSpPr>
        <p:spPr>
          <a:xfrm>
            <a:off x="455613" y="1600201"/>
            <a:ext cx="8226425" cy="2133600"/>
          </a:xfrm>
        </p:spPr>
        <p:txBody>
          <a:bodyPr/>
          <a:lstStyle/>
          <a:p>
            <a:r>
              <a:rPr lang="en-US" dirty="0" smtClean="0"/>
              <a:t>Bartleby’s views of the world are influenced by his existential nihilistic and stoic beliefs. When he can no longer endure the pain of living a purposeless life, Bartleby begins to exhibit stoicism as he attempts to rid himself of suffering.</a:t>
            </a:r>
            <a:endParaRPr lang="en-US" dirty="0"/>
          </a:p>
        </p:txBody>
      </p:sp>
      <p:pic>
        <p:nvPicPr>
          <p:cNvPr id="11266" name="Picture 2" descr="http://www.cairoscene.com/ArticleImages/e3de0b92-1f4d-44d3-b10a-aa4b0ac12526.jpg"/>
          <p:cNvPicPr>
            <a:picLocks noChangeAspect="1" noChangeArrowheads="1"/>
          </p:cNvPicPr>
          <p:nvPr/>
        </p:nvPicPr>
        <p:blipFill>
          <a:blip r:embed="rId2" cstate="print"/>
          <a:srcRect/>
          <a:stretch>
            <a:fillRect/>
          </a:stretch>
        </p:blipFill>
        <p:spPr bwMode="auto">
          <a:xfrm>
            <a:off x="2133600" y="4038600"/>
            <a:ext cx="4714875" cy="2381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9445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5613" y="1600201"/>
            <a:ext cx="8226425" cy="1828800"/>
          </a:xfrm>
        </p:spPr>
        <p:txBody>
          <a:bodyPr/>
          <a:lstStyle/>
          <a:p>
            <a:r>
              <a:rPr lang="en-US" dirty="0" err="1" smtClean="0"/>
              <a:t>Bartelby’s</a:t>
            </a:r>
            <a:r>
              <a:rPr lang="en-US" dirty="0" smtClean="0"/>
              <a:t> world view is influenced through his life experiences. As events and people continue to let him down, </a:t>
            </a:r>
            <a:r>
              <a:rPr lang="en-US" dirty="0" err="1" smtClean="0"/>
              <a:t>Bartelby’s</a:t>
            </a:r>
            <a:r>
              <a:rPr lang="en-US" dirty="0" smtClean="0"/>
              <a:t> outlook on life becomes increasingly forlorn- taking him from existentialism, to existential nihilism, to Stoicism in a matter of weeks.  </a:t>
            </a:r>
          </a:p>
          <a:p>
            <a:endParaRPr lang="en-US" dirty="0"/>
          </a:p>
        </p:txBody>
      </p:sp>
      <p:pic>
        <p:nvPicPr>
          <p:cNvPr id="10242" name="Picture 2" descr="http://michelarcens.unblog.fr/files/2009/09/bartlebyx3.gif"/>
          <p:cNvPicPr>
            <a:picLocks noChangeAspect="1" noChangeArrowheads="1"/>
          </p:cNvPicPr>
          <p:nvPr/>
        </p:nvPicPr>
        <p:blipFill>
          <a:blip r:embed="rId2" cstate="print"/>
          <a:srcRect/>
          <a:stretch>
            <a:fillRect/>
          </a:stretch>
        </p:blipFill>
        <p:spPr bwMode="auto">
          <a:xfrm>
            <a:off x="3200400" y="3733800"/>
            <a:ext cx="2133600" cy="255641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5613" y="1600201"/>
            <a:ext cx="8226425" cy="2209800"/>
          </a:xfrm>
        </p:spPr>
        <p:txBody>
          <a:bodyPr/>
          <a:lstStyle/>
          <a:p>
            <a:r>
              <a:rPr lang="en-US" dirty="0" smtClean="0"/>
              <a:t>Following his employment as a scrivener, Bartleby becomes a paragon of Stoicism. His close adherence to Stoic beliefs, and his reaction to those around him, clearly reveals his philosophical </a:t>
            </a:r>
            <a:r>
              <a:rPr lang="en-US" dirty="0" smtClean="0"/>
              <a:t>outlook.</a:t>
            </a:r>
            <a:endParaRPr lang="en-US" dirty="0"/>
          </a:p>
        </p:txBody>
      </p:sp>
      <p:pic>
        <p:nvPicPr>
          <p:cNvPr id="9218" name="Picture 2" descr="http://2.bp.blogspot.com/-6yULIpOYmzg/TsR2Koa2tXI/AAAAAAAAAEw/UySWn8JL0GU/s1600/i%2BWOULD%2BPREFER%2BNOT%2BTO.jpg"/>
          <p:cNvPicPr>
            <a:picLocks noChangeAspect="1" noChangeArrowheads="1"/>
          </p:cNvPicPr>
          <p:nvPr/>
        </p:nvPicPr>
        <p:blipFill>
          <a:blip r:embed="rId2" cstate="print"/>
          <a:srcRect/>
          <a:stretch>
            <a:fillRect/>
          </a:stretch>
        </p:blipFill>
        <p:spPr bwMode="auto">
          <a:xfrm>
            <a:off x="2667000" y="3276600"/>
            <a:ext cx="2952750" cy="33155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algn="ctr"/>
            <a:r>
              <a:rPr lang="en-US" dirty="0" smtClean="0"/>
              <a:t>Student Sample Introduction</a:t>
            </a:r>
            <a:endParaRPr lang="en-US" dirty="0"/>
          </a:p>
        </p:txBody>
      </p:sp>
      <p:sp>
        <p:nvSpPr>
          <p:cNvPr id="3" name="Content Placeholder 2"/>
          <p:cNvSpPr>
            <a:spLocks noGrp="1"/>
          </p:cNvSpPr>
          <p:nvPr>
            <p:ph idx="1"/>
          </p:nvPr>
        </p:nvSpPr>
        <p:spPr>
          <a:xfrm>
            <a:off x="455613" y="1600201"/>
            <a:ext cx="8226425" cy="1981200"/>
          </a:xfrm>
        </p:spPr>
        <p:txBody>
          <a:bodyPr/>
          <a:lstStyle/>
          <a:p>
            <a:r>
              <a:rPr lang="en-US" dirty="0" smtClean="0"/>
              <a:t>The actions of </a:t>
            </a:r>
            <a:r>
              <a:rPr lang="en-US" dirty="0" err="1" smtClean="0"/>
              <a:t>Bartelby</a:t>
            </a:r>
            <a:r>
              <a:rPr lang="en-US" dirty="0" smtClean="0"/>
              <a:t> throughout the novel are ones of an existential nihilist who also exhibits a </a:t>
            </a:r>
            <a:r>
              <a:rPr lang="en-US" dirty="0" err="1" smtClean="0"/>
              <a:t>stoicist</a:t>
            </a:r>
            <a:r>
              <a:rPr lang="en-US" dirty="0" smtClean="0"/>
              <a:t> persona. His thought of life not being worth living comes from the idea of an existential nihilist, as well as the fact that in order to be happy, one must completely remove the negativity which he did – by ending his life. </a:t>
            </a:r>
          </a:p>
          <a:p>
            <a:endParaRPr lang="en-US" dirty="0"/>
          </a:p>
        </p:txBody>
      </p:sp>
      <p:pic>
        <p:nvPicPr>
          <p:cNvPr id="8194" name="Picture 2" descr="http://aistanomai.files.wordpress.com/2012/10/bartleby.jpg"/>
          <p:cNvPicPr>
            <a:picLocks noChangeAspect="1" noChangeArrowheads="1"/>
          </p:cNvPicPr>
          <p:nvPr/>
        </p:nvPicPr>
        <p:blipFill>
          <a:blip r:embed="rId2" cstate="print"/>
          <a:srcRect/>
          <a:stretch>
            <a:fillRect/>
          </a:stretch>
        </p:blipFill>
        <p:spPr bwMode="auto">
          <a:xfrm>
            <a:off x="2819400" y="4114800"/>
            <a:ext cx="3086100" cy="25915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15238" cy="655638"/>
          </a:xfrm>
        </p:spPr>
        <p:txBody>
          <a:bodyPr/>
          <a:lstStyle/>
          <a:p>
            <a:pPr algn="ctr"/>
            <a:r>
              <a:rPr lang="en-US" dirty="0" smtClean="0"/>
              <a:t>Student Sample</a:t>
            </a:r>
            <a:endParaRPr lang="en-US" dirty="0"/>
          </a:p>
        </p:txBody>
      </p:sp>
      <p:sp>
        <p:nvSpPr>
          <p:cNvPr id="3" name="Content Placeholder 2"/>
          <p:cNvSpPr>
            <a:spLocks noGrp="1"/>
          </p:cNvSpPr>
          <p:nvPr>
            <p:ph idx="1"/>
          </p:nvPr>
        </p:nvSpPr>
        <p:spPr>
          <a:xfrm>
            <a:off x="455613" y="1600201"/>
            <a:ext cx="8226425" cy="2286000"/>
          </a:xfrm>
        </p:spPr>
        <p:txBody>
          <a:bodyPr/>
          <a:lstStyle/>
          <a:p>
            <a:r>
              <a:rPr lang="en-US" dirty="0" smtClean="0"/>
              <a:t>Bartleby’s actions and reactions suggest a nihilistic outlook with stoic undertones. The transformation experienced by Bartleby illustrates how his mind operates. </a:t>
            </a:r>
          </a:p>
          <a:p>
            <a:endParaRPr lang="en-US" dirty="0"/>
          </a:p>
        </p:txBody>
      </p:sp>
      <p:pic>
        <p:nvPicPr>
          <p:cNvPr id="40962" name="Picture 2" descr="http://paradox11.files.wordpress.com/2011/06/bartleby2.jpg"/>
          <p:cNvPicPr>
            <a:picLocks noChangeAspect="1" noChangeArrowheads="1"/>
          </p:cNvPicPr>
          <p:nvPr/>
        </p:nvPicPr>
        <p:blipFill>
          <a:blip r:embed="rId2" cstate="print"/>
          <a:srcRect/>
          <a:stretch>
            <a:fillRect/>
          </a:stretch>
        </p:blipFill>
        <p:spPr bwMode="auto">
          <a:xfrm>
            <a:off x="2209800" y="3200400"/>
            <a:ext cx="4714875" cy="33813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096962"/>
          </a:xfrm>
        </p:spPr>
        <p:txBody>
          <a:bodyPr/>
          <a:lstStyle/>
          <a:p>
            <a:pPr algn="ctr"/>
            <a:r>
              <a:rPr lang="en-US" dirty="0" smtClean="0">
                <a:solidFill>
                  <a:srgbClr val="92D050"/>
                </a:solidFill>
              </a:rPr>
              <a:t>1</a:t>
            </a:r>
            <a:r>
              <a:rPr lang="en-US" baseline="30000" dirty="0" smtClean="0">
                <a:solidFill>
                  <a:srgbClr val="92D050"/>
                </a:solidFill>
              </a:rPr>
              <a:t>st</a:t>
            </a:r>
            <a:r>
              <a:rPr lang="en-US" dirty="0" smtClean="0">
                <a:solidFill>
                  <a:srgbClr val="92D050"/>
                </a:solidFill>
              </a:rPr>
              <a:t> Premise Bank</a:t>
            </a:r>
            <a:br>
              <a:rPr lang="en-US" dirty="0" smtClean="0">
                <a:solidFill>
                  <a:srgbClr val="92D050"/>
                </a:solidFill>
              </a:rPr>
            </a:br>
            <a:r>
              <a:rPr lang="en-US" dirty="0" smtClean="0">
                <a:solidFill>
                  <a:srgbClr val="00B0F0"/>
                </a:solidFill>
              </a:rPr>
              <a:t>Argue … No Summary</a:t>
            </a:r>
            <a:endParaRPr lang="en-US" dirty="0">
              <a:solidFill>
                <a:srgbClr val="92D050"/>
              </a:solidFill>
            </a:endParaRPr>
          </a:p>
        </p:txBody>
      </p:sp>
      <p:sp>
        <p:nvSpPr>
          <p:cNvPr id="5" name="Rectangle 4"/>
          <p:cNvSpPr/>
          <p:nvPr/>
        </p:nvSpPr>
        <p:spPr>
          <a:xfrm>
            <a:off x="228600" y="1981200"/>
            <a:ext cx="8915400" cy="461665"/>
          </a:xfrm>
          <a:prstGeom prst="rect">
            <a:avLst/>
          </a:prstGeom>
        </p:spPr>
        <p:txBody>
          <a:bodyPr wrap="square">
            <a:spAutoFit/>
          </a:bodyPr>
          <a:lstStyle/>
          <a:p>
            <a:r>
              <a:rPr lang="en-US" sz="2400" dirty="0" smtClean="0"/>
              <a:t>* The </a:t>
            </a:r>
            <a:r>
              <a:rPr lang="en-US" sz="2400" dirty="0" err="1" smtClean="0"/>
              <a:t>Millennials</a:t>
            </a:r>
            <a:r>
              <a:rPr lang="en-US" sz="2400" dirty="0" smtClean="0"/>
              <a:t> are often looked at as the dumbest generation</a:t>
            </a:r>
            <a:endParaRPr lang="en-US" sz="2400" dirty="0"/>
          </a:p>
        </p:txBody>
      </p:sp>
      <p:sp>
        <p:nvSpPr>
          <p:cNvPr id="6" name="Rectangle 5"/>
          <p:cNvSpPr/>
          <p:nvPr/>
        </p:nvSpPr>
        <p:spPr>
          <a:xfrm>
            <a:off x="228600" y="2967334"/>
            <a:ext cx="8915400" cy="1569660"/>
          </a:xfrm>
          <a:prstGeom prst="rect">
            <a:avLst/>
          </a:prstGeom>
        </p:spPr>
        <p:txBody>
          <a:bodyPr wrap="square">
            <a:spAutoFit/>
          </a:bodyPr>
          <a:lstStyle/>
          <a:p>
            <a:r>
              <a:rPr lang="en-US" sz="2400" dirty="0" smtClean="0"/>
              <a:t>* Sometimes </a:t>
            </a:r>
            <a:r>
              <a:rPr lang="en-US" sz="2400" dirty="0" err="1" smtClean="0"/>
              <a:t>Millennials</a:t>
            </a:r>
            <a:r>
              <a:rPr lang="en-US" sz="2400" dirty="0" smtClean="0"/>
              <a:t> are stereotyped as being lazy and self-centered.</a:t>
            </a:r>
          </a:p>
          <a:p>
            <a:endParaRPr lang="en-US" sz="2400" dirty="0" smtClean="0"/>
          </a:p>
          <a:p>
            <a:r>
              <a:rPr lang="en-US" sz="2400" dirty="0" smtClean="0"/>
              <a:t>* The </a:t>
            </a:r>
            <a:r>
              <a:rPr lang="en-US" sz="2400" dirty="0" err="1" smtClean="0"/>
              <a:t>Millennials</a:t>
            </a:r>
            <a:r>
              <a:rPr lang="en-US" sz="2400" dirty="0" smtClean="0"/>
              <a:t> have been called many things.</a:t>
            </a:r>
            <a:endParaRPr lang="en-US" dirty="0"/>
          </a:p>
        </p:txBody>
      </p:sp>
      <p:sp>
        <p:nvSpPr>
          <p:cNvPr id="7" name="Rectangle 6"/>
          <p:cNvSpPr/>
          <p:nvPr/>
        </p:nvSpPr>
        <p:spPr>
          <a:xfrm>
            <a:off x="304800" y="5105400"/>
            <a:ext cx="8610600" cy="461665"/>
          </a:xfrm>
          <a:prstGeom prst="rect">
            <a:avLst/>
          </a:prstGeom>
        </p:spPr>
        <p:txBody>
          <a:bodyPr wrap="square">
            <a:spAutoFit/>
          </a:bodyPr>
          <a:lstStyle/>
          <a:p>
            <a:r>
              <a:rPr lang="en-US" sz="2400" dirty="0" smtClean="0"/>
              <a:t>* The </a:t>
            </a:r>
            <a:r>
              <a:rPr lang="en-US" sz="2400" dirty="0" err="1" smtClean="0"/>
              <a:t>Millenials</a:t>
            </a:r>
            <a:r>
              <a:rPr lang="en-US" sz="2400" dirty="0" smtClean="0"/>
              <a:t> are facing many problems</a:t>
            </a:r>
            <a:endParaRPr lang="en-US" sz="2400" dirty="0"/>
          </a:p>
        </p:txBody>
      </p:sp>
      <p:sp>
        <p:nvSpPr>
          <p:cNvPr id="11" name="Content Placeholder 10"/>
          <p:cNvSpPr>
            <a:spLocks noGrp="1"/>
          </p:cNvSpPr>
          <p:nvPr>
            <p:ph idx="1"/>
          </p:nvPr>
        </p:nvSpPr>
        <p:spPr/>
        <p:txBody>
          <a:bodyPr/>
          <a:lstStyle/>
          <a:p>
            <a:endParaRPr lang="en-US" dirty="0"/>
          </a:p>
        </p:txBody>
      </p:sp>
      <p:pic>
        <p:nvPicPr>
          <p:cNvPr id="12" name="Picture 2" descr="http://ecx.images-amazon.com/images/I/51SvoCcfxiL.jpg"/>
          <p:cNvPicPr>
            <a:picLocks noChangeAspect="1" noChangeArrowheads="1"/>
          </p:cNvPicPr>
          <p:nvPr/>
        </p:nvPicPr>
        <p:blipFill>
          <a:blip r:embed="rId2" cstate="print"/>
          <a:srcRect/>
          <a:stretch>
            <a:fillRect/>
          </a:stretch>
        </p:blipFill>
        <p:spPr bwMode="auto">
          <a:xfrm>
            <a:off x="7772400" y="152400"/>
            <a:ext cx="990091" cy="14573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algn="ctr"/>
            <a:r>
              <a:rPr lang="en-US" dirty="0" smtClean="0">
                <a:solidFill>
                  <a:srgbClr val="92D050"/>
                </a:solidFill>
              </a:rPr>
              <a:t>1st Premise Bank</a:t>
            </a:r>
            <a:endParaRPr lang="en-US" dirty="0">
              <a:solidFill>
                <a:srgbClr val="92D050"/>
              </a:solidFill>
            </a:endParaRPr>
          </a:p>
        </p:txBody>
      </p:sp>
      <p:sp>
        <p:nvSpPr>
          <p:cNvPr id="3" name="Content Placeholder 2"/>
          <p:cNvSpPr>
            <a:spLocks noGrp="1"/>
          </p:cNvSpPr>
          <p:nvPr>
            <p:ph idx="1"/>
          </p:nvPr>
        </p:nvSpPr>
        <p:spPr>
          <a:xfrm>
            <a:off x="455613" y="1143000"/>
            <a:ext cx="8226425" cy="5562600"/>
          </a:xfrm>
        </p:spPr>
        <p:txBody>
          <a:bodyPr/>
          <a:lstStyle/>
          <a:p>
            <a:r>
              <a:rPr lang="en-US" dirty="0" smtClean="0"/>
              <a:t>The </a:t>
            </a:r>
            <a:r>
              <a:rPr lang="en-US" dirty="0" err="1" smtClean="0"/>
              <a:t>Millennials</a:t>
            </a:r>
            <a:r>
              <a:rPr lang="en-US" dirty="0" smtClean="0"/>
              <a:t> inherited the wreck that their predecessors left for them.</a:t>
            </a:r>
          </a:p>
          <a:p>
            <a:endParaRPr lang="en-US" dirty="0" smtClean="0"/>
          </a:p>
          <a:p>
            <a:r>
              <a:rPr lang="en-US" dirty="0" smtClean="0"/>
              <a:t>Social media has become a superficial cornerstone in the shallow lives of </a:t>
            </a:r>
            <a:r>
              <a:rPr lang="en-US" dirty="0" err="1" smtClean="0"/>
              <a:t>Millennials</a:t>
            </a:r>
            <a:r>
              <a:rPr lang="en-US" dirty="0" smtClean="0"/>
              <a:t>.</a:t>
            </a:r>
          </a:p>
          <a:p>
            <a:endParaRPr lang="en-US" dirty="0" smtClean="0"/>
          </a:p>
          <a:p>
            <a:r>
              <a:rPr lang="en-US" dirty="0" smtClean="0"/>
              <a:t>Unemployment is at forty-two percent for the </a:t>
            </a:r>
            <a:r>
              <a:rPr lang="en-US" dirty="0" err="1" smtClean="0"/>
              <a:t>Millennials</a:t>
            </a:r>
            <a:r>
              <a:rPr lang="en-US" dirty="0" smtClean="0"/>
              <a:t> because they lack the work ethic to land decent jobs.</a:t>
            </a:r>
          </a:p>
          <a:p>
            <a:endParaRPr lang="en-US" dirty="0" smtClean="0"/>
          </a:p>
          <a:p>
            <a:r>
              <a:rPr lang="en-US" dirty="0" smtClean="0"/>
              <a:t>The poor economy is to blame, not technology.</a:t>
            </a:r>
          </a:p>
          <a:p>
            <a:endParaRPr lang="en-US" dirty="0" smtClean="0"/>
          </a:p>
          <a:p>
            <a:r>
              <a:rPr lang="en-US" dirty="0" smtClean="0"/>
              <a:t>These negative stereotypes are all true.</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freeppt_2281_slide">
  <a:themeElements>
    <a:clrScheme name="Office Theme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3333"/>
        </a:dk2>
        <a:lt2>
          <a:srgbClr val="FFFFFF"/>
        </a:lt2>
        <a:accent1>
          <a:srgbClr val="F28585"/>
        </a:accent1>
        <a:accent2>
          <a:srgbClr val="F7949E"/>
        </a:accent2>
        <a:accent3>
          <a:srgbClr val="CAADAD"/>
        </a:accent3>
        <a:accent4>
          <a:srgbClr val="DADADA"/>
        </a:accent4>
        <a:accent5>
          <a:srgbClr val="F7C2C2"/>
        </a:accent5>
        <a:accent6>
          <a:srgbClr val="E0868F"/>
        </a:accent6>
        <a:hlink>
          <a:srgbClr val="F7ADAD"/>
        </a:hlink>
        <a:folHlink>
          <a:srgbClr val="FFBFC6"/>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3333"/>
        </a:dk2>
        <a:lt2>
          <a:srgbClr val="FFFFFF"/>
        </a:lt2>
        <a:accent1>
          <a:srgbClr val="95D1E6"/>
        </a:accent1>
        <a:accent2>
          <a:srgbClr val="F29191"/>
        </a:accent2>
        <a:accent3>
          <a:srgbClr val="CAADAD"/>
        </a:accent3>
        <a:accent4>
          <a:srgbClr val="DADADA"/>
        </a:accent4>
        <a:accent5>
          <a:srgbClr val="C8E5F0"/>
        </a:accent5>
        <a:accent6>
          <a:srgbClr val="DB8383"/>
        </a:accent6>
        <a:hlink>
          <a:srgbClr val="BBD1F2"/>
        </a:hlink>
        <a:folHlink>
          <a:srgbClr val="CCDE9B"/>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3333"/>
        </a:dk2>
        <a:lt2>
          <a:srgbClr val="FFFFFF"/>
        </a:lt2>
        <a:accent1>
          <a:srgbClr val="85D685"/>
        </a:accent1>
        <a:accent2>
          <a:srgbClr val="C2B7F7"/>
        </a:accent2>
        <a:accent3>
          <a:srgbClr val="CAADAD"/>
        </a:accent3>
        <a:accent4>
          <a:srgbClr val="DADADA"/>
        </a:accent4>
        <a:accent5>
          <a:srgbClr val="C2E8C2"/>
        </a:accent5>
        <a:accent6>
          <a:srgbClr val="B0A6E0"/>
        </a:accent6>
        <a:hlink>
          <a:srgbClr val="F2DD8A"/>
        </a:hlink>
        <a:folHlink>
          <a:srgbClr val="F7ADAD"/>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28585"/>
        </a:accent1>
        <a:accent2>
          <a:srgbClr val="F7949E"/>
        </a:accent2>
        <a:accent3>
          <a:srgbClr val="FFFFFF"/>
        </a:accent3>
        <a:accent4>
          <a:srgbClr val="000000"/>
        </a:accent4>
        <a:accent5>
          <a:srgbClr val="F7C2C2"/>
        </a:accent5>
        <a:accent6>
          <a:srgbClr val="E0868F"/>
        </a:accent6>
        <a:hlink>
          <a:srgbClr val="F7ADAD"/>
        </a:hlink>
        <a:folHlink>
          <a:srgbClr val="FFBFC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2A26D"/>
        </a:accent1>
        <a:accent2>
          <a:srgbClr val="F291CA"/>
        </a:accent2>
        <a:accent3>
          <a:srgbClr val="FFFFFF"/>
        </a:accent3>
        <a:accent4>
          <a:srgbClr val="000000"/>
        </a:accent4>
        <a:accent5>
          <a:srgbClr val="F7CEBA"/>
        </a:accent5>
        <a:accent6>
          <a:srgbClr val="DB83B7"/>
        </a:accent6>
        <a:hlink>
          <a:srgbClr val="F7ADAD"/>
        </a:hlink>
        <a:folHlink>
          <a:srgbClr val="E7C6F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5D1E6"/>
        </a:accent1>
        <a:accent2>
          <a:srgbClr val="F29191"/>
        </a:accent2>
        <a:accent3>
          <a:srgbClr val="FFFFFF"/>
        </a:accent3>
        <a:accent4>
          <a:srgbClr val="000000"/>
        </a:accent4>
        <a:accent5>
          <a:srgbClr val="C8E5F0"/>
        </a:accent5>
        <a:accent6>
          <a:srgbClr val="DB8383"/>
        </a:accent6>
        <a:hlink>
          <a:srgbClr val="BBD1F2"/>
        </a:hlink>
        <a:folHlink>
          <a:srgbClr val="CCDE9B"/>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5D685"/>
        </a:accent1>
        <a:accent2>
          <a:srgbClr val="C2B7F7"/>
        </a:accent2>
        <a:accent3>
          <a:srgbClr val="FFFFFF"/>
        </a:accent3>
        <a:accent4>
          <a:srgbClr val="000000"/>
        </a:accent4>
        <a:accent5>
          <a:srgbClr val="C2E8C2"/>
        </a:accent5>
        <a:accent6>
          <a:srgbClr val="B0A6E0"/>
        </a:accent6>
        <a:hlink>
          <a:srgbClr val="F2DD8A"/>
        </a:hlink>
        <a:folHlink>
          <a:srgbClr val="F7ADA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3333"/>
        </a:dk2>
        <a:lt2>
          <a:srgbClr val="FFFFFF"/>
        </a:lt2>
        <a:accent1>
          <a:srgbClr val="F28585"/>
        </a:accent1>
        <a:accent2>
          <a:srgbClr val="F7949E"/>
        </a:accent2>
        <a:accent3>
          <a:srgbClr val="CAADAD"/>
        </a:accent3>
        <a:accent4>
          <a:srgbClr val="DADADA"/>
        </a:accent4>
        <a:accent5>
          <a:srgbClr val="F7C2C2"/>
        </a:accent5>
        <a:accent6>
          <a:srgbClr val="E0868F"/>
        </a:accent6>
        <a:hlink>
          <a:srgbClr val="F7ADAD"/>
        </a:hlink>
        <a:folHlink>
          <a:srgbClr val="FFBFC6"/>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3333"/>
        </a:dk2>
        <a:lt2>
          <a:srgbClr val="FFFFFF"/>
        </a:lt2>
        <a:accent1>
          <a:srgbClr val="F2A26D"/>
        </a:accent1>
        <a:accent2>
          <a:srgbClr val="F291CA"/>
        </a:accent2>
        <a:accent3>
          <a:srgbClr val="CAADAD"/>
        </a:accent3>
        <a:accent4>
          <a:srgbClr val="DADADA"/>
        </a:accent4>
        <a:accent5>
          <a:srgbClr val="F7CEBA"/>
        </a:accent5>
        <a:accent6>
          <a:srgbClr val="DB83B7"/>
        </a:accent6>
        <a:hlink>
          <a:srgbClr val="F7ADAD"/>
        </a:hlink>
        <a:folHlink>
          <a:srgbClr val="E7C6F7"/>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3333"/>
        </a:dk2>
        <a:lt2>
          <a:srgbClr val="FFFFFF"/>
        </a:lt2>
        <a:accent1>
          <a:srgbClr val="95D1E6"/>
        </a:accent1>
        <a:accent2>
          <a:srgbClr val="F29191"/>
        </a:accent2>
        <a:accent3>
          <a:srgbClr val="CAADAD"/>
        </a:accent3>
        <a:accent4>
          <a:srgbClr val="DADADA"/>
        </a:accent4>
        <a:accent5>
          <a:srgbClr val="C8E5F0"/>
        </a:accent5>
        <a:accent6>
          <a:srgbClr val="DB8383"/>
        </a:accent6>
        <a:hlink>
          <a:srgbClr val="BBD1F2"/>
        </a:hlink>
        <a:folHlink>
          <a:srgbClr val="CCDE9B"/>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3333"/>
        </a:dk2>
        <a:lt2>
          <a:srgbClr val="FFFFFF"/>
        </a:lt2>
        <a:accent1>
          <a:srgbClr val="85D685"/>
        </a:accent1>
        <a:accent2>
          <a:srgbClr val="C2B7F7"/>
        </a:accent2>
        <a:accent3>
          <a:srgbClr val="CAADAD"/>
        </a:accent3>
        <a:accent4>
          <a:srgbClr val="DADADA"/>
        </a:accent4>
        <a:accent5>
          <a:srgbClr val="C2E8C2"/>
        </a:accent5>
        <a:accent6>
          <a:srgbClr val="B0A6E0"/>
        </a:accent6>
        <a:hlink>
          <a:srgbClr val="F2DD8A"/>
        </a:hlink>
        <a:folHlink>
          <a:srgbClr val="F7ADA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28585"/>
        </a:accent1>
        <a:accent2>
          <a:srgbClr val="F7949E"/>
        </a:accent2>
        <a:accent3>
          <a:srgbClr val="FFFFFF"/>
        </a:accent3>
        <a:accent4>
          <a:srgbClr val="000000"/>
        </a:accent4>
        <a:accent5>
          <a:srgbClr val="F7C2C2"/>
        </a:accent5>
        <a:accent6>
          <a:srgbClr val="E0868F"/>
        </a:accent6>
        <a:hlink>
          <a:srgbClr val="F7ADAD"/>
        </a:hlink>
        <a:folHlink>
          <a:srgbClr val="FFBFC6"/>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2A26D"/>
        </a:accent1>
        <a:accent2>
          <a:srgbClr val="F291CA"/>
        </a:accent2>
        <a:accent3>
          <a:srgbClr val="FFFFFF"/>
        </a:accent3>
        <a:accent4>
          <a:srgbClr val="000000"/>
        </a:accent4>
        <a:accent5>
          <a:srgbClr val="F7CEBA"/>
        </a:accent5>
        <a:accent6>
          <a:srgbClr val="DB83B7"/>
        </a:accent6>
        <a:hlink>
          <a:srgbClr val="F7ADAD"/>
        </a:hlink>
        <a:folHlink>
          <a:srgbClr val="E7C6F7"/>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5D1E6"/>
        </a:accent1>
        <a:accent2>
          <a:srgbClr val="F29191"/>
        </a:accent2>
        <a:accent3>
          <a:srgbClr val="FFFFFF"/>
        </a:accent3>
        <a:accent4>
          <a:srgbClr val="000000"/>
        </a:accent4>
        <a:accent5>
          <a:srgbClr val="C8E5F0"/>
        </a:accent5>
        <a:accent6>
          <a:srgbClr val="DB8383"/>
        </a:accent6>
        <a:hlink>
          <a:srgbClr val="BBD1F2"/>
        </a:hlink>
        <a:folHlink>
          <a:srgbClr val="CCDE9B"/>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5D685"/>
        </a:accent1>
        <a:accent2>
          <a:srgbClr val="C2B7F7"/>
        </a:accent2>
        <a:accent3>
          <a:srgbClr val="FFFFFF"/>
        </a:accent3>
        <a:accent4>
          <a:srgbClr val="000000"/>
        </a:accent4>
        <a:accent5>
          <a:srgbClr val="C2E8C2"/>
        </a:accent5>
        <a:accent6>
          <a:srgbClr val="B0A6E0"/>
        </a:accent6>
        <a:hlink>
          <a:srgbClr val="F2DD8A"/>
        </a:hlink>
        <a:folHlink>
          <a:srgbClr val="F7ADA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freeppt_2281_slide</Template>
  <TotalTime>146</TotalTime>
  <Words>716</Words>
  <Application>Microsoft Office PowerPoint</Application>
  <PresentationFormat>On-screen Show (4:3)</PresentationFormat>
  <Paragraphs>42</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freeppt_2281_slide</vt:lpstr>
      <vt:lpstr>1_Default Design</vt:lpstr>
      <vt:lpstr>Slide 1</vt:lpstr>
      <vt:lpstr>Slide 2</vt:lpstr>
      <vt:lpstr>Student Sample Introduction</vt:lpstr>
      <vt:lpstr>Student Sample Introduction</vt:lpstr>
      <vt:lpstr>Student Sample Introduction</vt:lpstr>
      <vt:lpstr>Student Sample Introduction</vt:lpstr>
      <vt:lpstr>Student Sample</vt:lpstr>
      <vt:lpstr>1st Premise Bank Argue … No Summary</vt:lpstr>
      <vt:lpstr>1st Premise Bank</vt:lpstr>
      <vt:lpstr>Slide 10</vt:lpstr>
      <vt:lpstr>Student Sample Syllogism</vt:lpstr>
      <vt:lpstr>Syllogism Continued</vt:lpstr>
      <vt:lpstr>What the Syllogism Should Look Like</vt:lpstr>
      <vt:lpstr>Another Student Syllogism</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23</cp:revision>
  <dcterms:created xsi:type="dcterms:W3CDTF">2011-12-12T14:11:14Z</dcterms:created>
  <dcterms:modified xsi:type="dcterms:W3CDTF">2014-01-16T13:20:07Z</dcterms:modified>
</cp:coreProperties>
</file>