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62" r:id="rId5"/>
    <p:sldId id="261" r:id="rId6"/>
    <p:sldId id="260" r:id="rId7"/>
    <p:sldId id="259" r:id="rId8"/>
    <p:sldId id="258" r:id="rId9"/>
    <p:sldId id="263" r:id="rId10"/>
    <p:sldId id="265" r:id="rId11"/>
    <p:sldId id="264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4BEA-9C1F-40A7-AD98-EF7D65699803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B7B0-7A54-43CE-B8C5-B73434112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4BEA-9C1F-40A7-AD98-EF7D65699803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B7B0-7A54-43CE-B8C5-B73434112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4BEA-9C1F-40A7-AD98-EF7D65699803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B7B0-7A54-43CE-B8C5-B73434112C96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4BEA-9C1F-40A7-AD98-EF7D65699803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B7B0-7A54-43CE-B8C5-B73434112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5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4BEA-9C1F-40A7-AD98-EF7D65699803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B7B0-7A54-43CE-B8C5-B73434112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7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4BEA-9C1F-40A7-AD98-EF7D65699803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B7B0-7A54-43CE-B8C5-B73434112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84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4BEA-9C1F-40A7-AD98-EF7D65699803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B7B0-7A54-43CE-B8C5-B73434112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83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4BEA-9C1F-40A7-AD98-EF7D65699803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B7B0-7A54-43CE-B8C5-B73434112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54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4BEA-9C1F-40A7-AD98-EF7D65699803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B7B0-7A54-43CE-B8C5-B73434112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65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4BEA-9C1F-40A7-AD98-EF7D65699803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B7B0-7A54-43CE-B8C5-B73434112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42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4BEA-9C1F-40A7-AD98-EF7D65699803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B7B0-7A54-43CE-B8C5-B73434112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97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4BEA-9C1F-40A7-AD98-EF7D65699803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B7B0-7A54-43CE-B8C5-B73434112C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4BEA-9C1F-40A7-AD98-EF7D65699803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B7B0-7A54-43CE-B8C5-B73434112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97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4BEA-9C1F-40A7-AD98-EF7D65699803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B7B0-7A54-43CE-B8C5-B73434112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80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4BEA-9C1F-40A7-AD98-EF7D65699803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B7B0-7A54-43CE-B8C5-B73434112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12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4BEA-9C1F-40A7-AD98-EF7D65699803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B7B0-7A54-43CE-B8C5-B73434112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4BEA-9C1F-40A7-AD98-EF7D65699803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B7B0-7A54-43CE-B8C5-B73434112C9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4BEA-9C1F-40A7-AD98-EF7D65699803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B7B0-7A54-43CE-B8C5-B73434112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4BEA-9C1F-40A7-AD98-EF7D65699803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B7B0-7A54-43CE-B8C5-B73434112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4BEA-9C1F-40A7-AD98-EF7D65699803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B7B0-7A54-43CE-B8C5-B73434112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4BEA-9C1F-40A7-AD98-EF7D65699803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B7B0-7A54-43CE-B8C5-B73434112C9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4BEA-9C1F-40A7-AD98-EF7D65699803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B7B0-7A54-43CE-B8C5-B73434112C9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F064BEA-9C1F-40A7-AD98-EF7D65699803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6EBB7B0-7A54-43CE-B8C5-B73434112C9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64BEA-9C1F-40A7-AD98-EF7D65699803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BB7B0-7A54-43CE-B8C5-B73434112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6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etryfoundation.org/poem/178603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December 4</a:t>
            </a:r>
            <a:r>
              <a:rPr lang="en-US" baseline="30000" dirty="0" smtClean="0"/>
              <a:t>th</a:t>
            </a:r>
            <a:r>
              <a:rPr lang="en-US" dirty="0" smtClean="0"/>
              <a:t>, 2014</a:t>
            </a:r>
            <a:br>
              <a:rPr lang="en-US" dirty="0" smtClean="0"/>
            </a:br>
            <a:r>
              <a:rPr lang="en-US" dirty="0" smtClean="0"/>
              <a:t>A Day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3822192" cy="639762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lgerian" pitchFamily="82" charset="0"/>
              </a:rPr>
              <a:t>Learning Targets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77332" y="2514600"/>
            <a:ext cx="3820055" cy="3611563"/>
          </a:xfrm>
        </p:spPr>
        <p:txBody>
          <a:bodyPr/>
          <a:lstStyle/>
          <a:p>
            <a:pPr lvl="0"/>
            <a:endParaRPr lang="en-US" b="1" dirty="0" smtClean="0">
              <a:solidFill>
                <a:srgbClr val="FF0000"/>
              </a:solidFill>
            </a:endParaRP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Target </a:t>
            </a:r>
            <a:r>
              <a:rPr lang="en-US" b="1" dirty="0">
                <a:solidFill>
                  <a:srgbClr val="FF0000"/>
                </a:solidFill>
              </a:rPr>
              <a:t>1:</a:t>
            </a:r>
            <a:r>
              <a:rPr lang="en-US" dirty="0"/>
              <a:t> I can </a:t>
            </a:r>
            <a:r>
              <a:rPr lang="en-US" u="sng" dirty="0" smtClean="0"/>
              <a:t>use</a:t>
            </a:r>
            <a:r>
              <a:rPr lang="en-US" dirty="0" smtClean="0"/>
              <a:t> visualization as a strategy to </a:t>
            </a:r>
            <a:r>
              <a:rPr lang="en-US" u="sng" dirty="0" smtClean="0"/>
              <a:t>monitor</a:t>
            </a:r>
            <a:r>
              <a:rPr lang="en-US" dirty="0" smtClean="0"/>
              <a:t>  my understanding while reading.</a:t>
            </a:r>
          </a:p>
          <a:p>
            <a:pPr lvl="0"/>
            <a:endParaRPr lang="en-US" dirty="0"/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Target 2: </a:t>
            </a:r>
            <a:r>
              <a:rPr lang="en-US" dirty="0"/>
              <a:t>I can </a:t>
            </a:r>
            <a:r>
              <a:rPr lang="en-US" u="sng" dirty="0" smtClean="0"/>
              <a:t>identify</a:t>
            </a:r>
            <a:r>
              <a:rPr lang="en-US" dirty="0" smtClean="0"/>
              <a:t> words that the author uses to help me create a mental picture.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64608" y="1981200"/>
            <a:ext cx="3822192" cy="63976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Goudy Stout" pitchFamily="18" charset="0"/>
              </a:rPr>
              <a:t>Agenda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3822192" cy="3611563"/>
          </a:xfrm>
        </p:spPr>
        <p:txBody>
          <a:bodyPr>
            <a:normAutofit/>
          </a:bodyPr>
          <a:lstStyle/>
          <a:p>
            <a:r>
              <a:rPr lang="en-US" dirty="0"/>
              <a:t>Bell Work: </a:t>
            </a:r>
            <a:r>
              <a:rPr lang="en-US" dirty="0" smtClean="0"/>
              <a:t>Mental Images</a:t>
            </a:r>
            <a:endParaRPr lang="en-US" dirty="0"/>
          </a:p>
          <a:p>
            <a:r>
              <a:rPr lang="en-US" dirty="0"/>
              <a:t>Unpacking Learning Targets</a:t>
            </a:r>
          </a:p>
          <a:p>
            <a:r>
              <a:rPr lang="en-US" dirty="0"/>
              <a:t>Strategy: </a:t>
            </a:r>
            <a:r>
              <a:rPr lang="en-US" dirty="0" smtClean="0"/>
              <a:t>Visualization</a:t>
            </a:r>
            <a:endParaRPr lang="en-US" dirty="0"/>
          </a:p>
          <a:p>
            <a:r>
              <a:rPr lang="en-US" dirty="0" smtClean="0"/>
              <a:t>Poetry Practice: </a:t>
            </a:r>
            <a:r>
              <a:rPr lang="en-US" i="1" dirty="0" smtClean="0"/>
              <a:t>Photograph from September 11</a:t>
            </a:r>
            <a:r>
              <a:rPr lang="en-US" i="1" baseline="30000" dirty="0" smtClean="0"/>
              <a:t>th</a:t>
            </a:r>
            <a:r>
              <a:rPr lang="en-US" i="1" dirty="0" smtClean="0"/>
              <a:t> , Ode to My Socks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u="sng" dirty="0">
                <a:solidFill>
                  <a:srgbClr val="FF0000"/>
                </a:solidFill>
              </a:rPr>
              <a:t>Homework</a:t>
            </a:r>
            <a:r>
              <a:rPr lang="en-US" b="1" dirty="0">
                <a:solidFill>
                  <a:srgbClr val="FF0000"/>
                </a:solidFill>
              </a:rPr>
              <a:t>: Read for 20 </a:t>
            </a:r>
            <a:r>
              <a:rPr lang="en-US" b="1" dirty="0" smtClean="0">
                <a:solidFill>
                  <a:srgbClr val="FF0000"/>
                </a:solidFill>
              </a:rPr>
              <a:t>minutes. Practice previewing, predicting, and visualizing.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7200" y="1797627"/>
            <a:ext cx="4038600" cy="6858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48200" y="1797627"/>
            <a:ext cx="4038600" cy="685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705" y="2937156"/>
            <a:ext cx="465857" cy="465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706" y="4191000"/>
            <a:ext cx="465857" cy="465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 descr="C:\Documents and Settings\shermanj\Local Settings\Temporary Internet Files\Content.IE5\952PHBCW\MC90038360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6946" y="5086363"/>
            <a:ext cx="857707" cy="7671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492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Dog Taking Sun Bath Stock Photo - Image: 331607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018" y="228600"/>
            <a:ext cx="4318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48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4098" name="Picture 2" descr="Dog Taking A Bath Royalty Free Stock Photography - Image: 52758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021049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808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Couple Cooking Stock Photo - Image: 46271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9545"/>
            <a:ext cx="8333483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773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2050" name="Picture 2" descr="Autumn People Stock Photo - Image: 6968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" y="228600"/>
            <a:ext cx="8790112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850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06636" y="0"/>
            <a:ext cx="3812645" cy="1706034"/>
          </a:xfrm>
        </p:spPr>
        <p:txBody>
          <a:bodyPr/>
          <a:lstStyle/>
          <a:p>
            <a:pPr algn="ctr"/>
            <a:r>
              <a:rPr lang="en-US" dirty="0" smtClean="0"/>
              <a:t>What do you think the author of this quote is trying to say?</a:t>
            </a:r>
            <a:endParaRPr lang="en-US" dirty="0"/>
          </a:p>
        </p:txBody>
      </p:sp>
      <p:pic>
        <p:nvPicPr>
          <p:cNvPr id="1028" name="Picture 4" descr="es verdad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4" y="838200"/>
            <a:ext cx="3601673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0" y="1905000"/>
            <a:ext cx="426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u="sng" dirty="0" smtClean="0"/>
              <a:t>CONSIDER THIS: 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u="sng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Have you ever watched a  movie based on a book and the actor chosen to play a character did not fit the picture in your head?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Have you ever discussed a book or scene with a friend and their description of what they read sounded different from the picture you had in your mind?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4908" y="5715000"/>
            <a:ext cx="324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Who has the right interpretation?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67000" y="5853499"/>
            <a:ext cx="324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EVERYONE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81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 looked at the front cover</a:t>
            </a:r>
          </a:p>
          <a:p>
            <a:r>
              <a:rPr lang="en-US" dirty="0"/>
              <a:t>I read the back cover/inside flaps</a:t>
            </a:r>
          </a:p>
          <a:p>
            <a:r>
              <a:rPr lang="en-US" dirty="0"/>
              <a:t>I looked at the chapter titles</a:t>
            </a:r>
          </a:p>
          <a:p>
            <a:r>
              <a:rPr lang="en-US" dirty="0"/>
              <a:t>I skimmed through the book looking for words I did not know</a:t>
            </a:r>
          </a:p>
          <a:p>
            <a:r>
              <a:rPr lang="en-US" dirty="0"/>
              <a:t>I wrote down at least two of these words on a sticky note</a:t>
            </a:r>
          </a:p>
          <a:p>
            <a:r>
              <a:rPr lang="en-US" dirty="0"/>
              <a:t>I looked at pictures (ONLY if there were any)</a:t>
            </a:r>
          </a:p>
          <a:p>
            <a:r>
              <a:rPr lang="en-US" dirty="0"/>
              <a:t>I thought about what this book might be about and made at least one personal connection to it.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Previewing Checklist</a:t>
            </a:r>
            <a:endParaRPr lang="en-US" dirty="0"/>
          </a:p>
        </p:txBody>
      </p:sp>
      <p:pic>
        <p:nvPicPr>
          <p:cNvPr id="1026" name="Picture 2" descr="C:\Users\janakt\AppData\Local\Microsoft\Windows\Temporary Internet Files\Content.IE5\PMMR5K9K\MM900185588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756214"/>
            <a:ext cx="949036" cy="57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5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Photograph from September 11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800" dirty="0" smtClean="0"/>
              <a:t>by </a:t>
            </a:r>
            <a:r>
              <a:rPr lang="en-US" sz="2800" dirty="0" err="1" smtClean="0"/>
              <a:t>Wislawa</a:t>
            </a:r>
            <a:r>
              <a:rPr lang="en-US" sz="2800" dirty="0" smtClean="0"/>
              <a:t> </a:t>
            </a:r>
            <a:r>
              <a:rPr lang="en-US" sz="2800" dirty="0" err="1" smtClean="0"/>
              <a:t>Szymborska</a:t>
            </a:r>
            <a:r>
              <a:rPr lang="en-US" sz="2800" u="sng" dirty="0" smtClean="0">
                <a:solidFill>
                  <a:schemeClr val="bg1"/>
                </a:solidFill>
              </a:rPr>
              <a:t> </a:t>
            </a:r>
            <a:endParaRPr lang="en-US" sz="2800" u="sng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0" y="6451937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hlinkClick r:id="rId2"/>
              </a:rPr>
              <a:t>http://www.poetryfoundation.org/poem/178603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2570018"/>
            <a:ext cx="3733800" cy="369331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dirty="0"/>
              <a:t>They jumped from the burning floors—</a:t>
            </a:r>
          </a:p>
          <a:p>
            <a:r>
              <a:rPr lang="en-US" dirty="0"/>
              <a:t>one, two, a few more,</a:t>
            </a:r>
          </a:p>
          <a:p>
            <a:r>
              <a:rPr lang="en-US" dirty="0"/>
              <a:t>higher, lower.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The photograph halted them in life,</a:t>
            </a:r>
          </a:p>
          <a:p>
            <a:r>
              <a:rPr lang="en-US" dirty="0"/>
              <a:t>and now keeps them</a:t>
            </a:r>
          </a:p>
          <a:p>
            <a:r>
              <a:rPr lang="en-US" dirty="0"/>
              <a:t>above the earth toward the earth.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Each is still complete,</a:t>
            </a:r>
          </a:p>
          <a:p>
            <a:r>
              <a:rPr lang="en-US" dirty="0"/>
              <a:t>with a particular face</a:t>
            </a:r>
          </a:p>
          <a:p>
            <a:r>
              <a:rPr lang="en-US" dirty="0"/>
              <a:t>and blood well hidden.</a:t>
            </a:r>
          </a:p>
          <a:p>
            <a:r>
              <a:rPr lang="en-US" dirty="0"/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4419600" y="25908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There’s enough time</a:t>
            </a:r>
          </a:p>
          <a:p>
            <a:r>
              <a:rPr lang="en-US" dirty="0"/>
              <a:t>for hair to come loose,</a:t>
            </a:r>
          </a:p>
          <a:p>
            <a:r>
              <a:rPr lang="en-US" dirty="0"/>
              <a:t>for keys and coins</a:t>
            </a:r>
          </a:p>
          <a:p>
            <a:r>
              <a:rPr lang="en-US" dirty="0"/>
              <a:t>to fall from pockets.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They’re still within the air’s reach,</a:t>
            </a:r>
          </a:p>
          <a:p>
            <a:r>
              <a:rPr lang="en-US" dirty="0"/>
              <a:t>within the compass of places</a:t>
            </a:r>
          </a:p>
          <a:p>
            <a:r>
              <a:rPr lang="en-US" dirty="0"/>
              <a:t>that have just now opened.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I can do only two things for them—</a:t>
            </a:r>
          </a:p>
          <a:p>
            <a:r>
              <a:rPr lang="en-US" dirty="0"/>
              <a:t>describe this flight</a:t>
            </a:r>
          </a:p>
          <a:p>
            <a:r>
              <a:rPr lang="en-US" dirty="0"/>
              <a:t>and not add a last line.</a:t>
            </a:r>
          </a:p>
        </p:txBody>
      </p:sp>
    </p:spTree>
    <p:extLst>
      <p:ext uri="{BB962C8B-B14F-4D97-AF65-F5344CB8AC3E}">
        <p14:creationId xmlns:p14="http://schemas.microsoft.com/office/powerpoint/2010/main" val="35173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4" descr="Diapositivo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0"/>
            <a:ext cx="582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70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Picture 4" descr="Diapositiv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97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September 11</a:t>
            </a:r>
            <a:r>
              <a:rPr lang="en-US" baseline="30000" dirty="0" smtClean="0"/>
              <a:t>th</a:t>
            </a:r>
            <a:r>
              <a:rPr lang="en-US" dirty="0" smtClean="0"/>
              <a:t>, 2001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Picture 8" descr="Diapositiv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28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Kids Eating Ice Cream Royalty Free Stock Photo - Image: 97910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787685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48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American Football Player Royalty Free Stock Photo - Image: 115064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"/>
            <a:ext cx="4295648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1035</TotalTime>
  <Words>284</Words>
  <Application>Microsoft Office PowerPoint</Application>
  <PresentationFormat>On-screen Show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Waveform</vt:lpstr>
      <vt:lpstr>Office Theme</vt:lpstr>
      <vt:lpstr>December 4th, 2014 A Day</vt:lpstr>
      <vt:lpstr>What do you think the author of this quote is trying to say?</vt:lpstr>
      <vt:lpstr>Previewing Checklist</vt:lpstr>
      <vt:lpstr>Photograph from September 11th  by Wislawa Szymborska </vt:lpstr>
      <vt:lpstr>PowerPoint Presentation</vt:lpstr>
      <vt:lpstr>PowerPoint Presentation</vt:lpstr>
      <vt:lpstr>September 11th, 2001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Rush-Henrietta Central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September 11th,</dc:title>
  <dc:creator>%username%</dc:creator>
  <cp:lastModifiedBy>%username%</cp:lastModifiedBy>
  <cp:revision>26</cp:revision>
  <dcterms:created xsi:type="dcterms:W3CDTF">2013-09-08T15:21:42Z</dcterms:created>
  <dcterms:modified xsi:type="dcterms:W3CDTF">2014-12-04T13:09:26Z</dcterms:modified>
</cp:coreProperties>
</file>