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jpeg" ContentType="image/jpeg"/>
  <Override PartName="/ppt/tags/tag3.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6"/>
  </p:notesMasterIdLst>
  <p:sldIdLst>
    <p:sldId id="256" r:id="rId3"/>
    <p:sldId id="257" r:id="rId4"/>
    <p:sldId id="258" r:id="rId5"/>
    <p:sldId id="259" r:id="rId6"/>
    <p:sldId id="278" r:id="rId7"/>
    <p:sldId id="279" r:id="rId8"/>
    <p:sldId id="260" r:id="rId9"/>
    <p:sldId id="262" r:id="rId10"/>
    <p:sldId id="269" r:id="rId11"/>
    <p:sldId id="282" r:id="rId12"/>
    <p:sldId id="270" r:id="rId13"/>
    <p:sldId id="273" r:id="rId14"/>
    <p:sldId id="281"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94600"/>
  </p:normalViewPr>
  <p:slideViewPr>
    <p:cSldViewPr>
      <p:cViewPr varScale="1">
        <p:scale>
          <a:sx n="82" d="100"/>
          <a:sy n="82" d="100"/>
        </p:scale>
        <p:origin x="-162" y="13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8DEA568-3D38-4EE2-9CEF-297FBA1C12F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2701925" y="2130425"/>
            <a:ext cx="4800600" cy="1470025"/>
          </a:xfrm>
        </p:spPr>
        <p:txBody>
          <a:bodyPr/>
          <a:lstStyle>
            <a:lvl1pPr>
              <a:defRPr/>
            </a:lvl1pPr>
          </a:lstStyle>
          <a:p>
            <a:r>
              <a:rPr lang="en-US" smtClean="0"/>
              <a:t>Click to edit Master title style</a:t>
            </a:r>
            <a:endParaRPr lang="en-US"/>
          </a:p>
        </p:txBody>
      </p:sp>
      <p:sp>
        <p:nvSpPr>
          <p:cNvPr id="2253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22532" name="Rectangle 4"/>
          <p:cNvSpPr>
            <a:spLocks noGrp="1" noChangeArrowheads="1"/>
          </p:cNvSpPr>
          <p:nvPr>
            <p:ph type="dt" sz="half" idx="2"/>
          </p:nvPr>
        </p:nvSpPr>
        <p:spPr/>
        <p:txBody>
          <a:bodyPr/>
          <a:lstStyle>
            <a:lvl1pPr>
              <a:defRPr/>
            </a:lvl1pPr>
          </a:lstStyle>
          <a:p>
            <a:endParaRPr lang="en-US"/>
          </a:p>
        </p:txBody>
      </p:sp>
      <p:sp>
        <p:nvSpPr>
          <p:cNvPr id="22533" name="Rectangle 5"/>
          <p:cNvSpPr>
            <a:spLocks noGrp="1" noChangeArrowheads="1"/>
          </p:cNvSpPr>
          <p:nvPr>
            <p:ph type="ftr" sz="quarter" idx="3"/>
          </p:nvPr>
        </p:nvSpPr>
        <p:spPr/>
        <p:txBody>
          <a:bodyPr/>
          <a:lstStyle>
            <a:lvl1pPr>
              <a:defRPr/>
            </a:lvl1pPr>
          </a:lstStyle>
          <a:p>
            <a:endParaRPr lang="en-US"/>
          </a:p>
        </p:txBody>
      </p:sp>
      <p:sp>
        <p:nvSpPr>
          <p:cNvPr id="22534" name="Rectangle 6"/>
          <p:cNvSpPr>
            <a:spLocks noGrp="1" noChangeArrowheads="1"/>
          </p:cNvSpPr>
          <p:nvPr>
            <p:ph type="sldNum" sz="quarter" idx="4"/>
          </p:nvPr>
        </p:nvSpPr>
        <p:spPr/>
        <p:txBody>
          <a:bodyPr/>
          <a:lstStyle>
            <a:lvl1pPr>
              <a:defRPr/>
            </a:lvl1pPr>
          </a:lstStyle>
          <a:p>
            <a:fld id="{2CCAA880-65A1-40C5-A461-60F9C5D2976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E9296C-6358-495F-B00A-7787B16751B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EC8E814-353B-40C6-A28B-5F9240D5C41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9699"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29700"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29701" name="Rectangle 5"/>
          <p:cNvSpPr>
            <a:spLocks noGrp="1" noChangeArrowheads="1"/>
          </p:cNvSpPr>
          <p:nvPr>
            <p:ph type="dt" sz="half" idx="2"/>
          </p:nvPr>
        </p:nvSpPr>
        <p:spPr/>
        <p:txBody>
          <a:bodyPr/>
          <a:lstStyle>
            <a:lvl1pPr>
              <a:defRPr/>
            </a:lvl1pPr>
          </a:lstStyle>
          <a:p>
            <a:endParaRPr lang="en-US"/>
          </a:p>
        </p:txBody>
      </p:sp>
      <p:sp>
        <p:nvSpPr>
          <p:cNvPr id="29702" name="Rectangle 6"/>
          <p:cNvSpPr>
            <a:spLocks noGrp="1" noChangeArrowheads="1"/>
          </p:cNvSpPr>
          <p:nvPr>
            <p:ph type="ftr" sz="quarter" idx="3"/>
          </p:nvPr>
        </p:nvSpPr>
        <p:spPr/>
        <p:txBody>
          <a:bodyPr/>
          <a:lstStyle>
            <a:lvl1pPr>
              <a:defRPr/>
            </a:lvl1pPr>
          </a:lstStyle>
          <a:p>
            <a:endParaRPr lang="en-US"/>
          </a:p>
        </p:txBody>
      </p:sp>
      <p:sp>
        <p:nvSpPr>
          <p:cNvPr id="29703" name="Rectangle 7"/>
          <p:cNvSpPr>
            <a:spLocks noGrp="1" noChangeArrowheads="1"/>
          </p:cNvSpPr>
          <p:nvPr>
            <p:ph type="sldNum" sz="quarter" idx="4"/>
          </p:nvPr>
        </p:nvSpPr>
        <p:spPr/>
        <p:txBody>
          <a:bodyPr/>
          <a:lstStyle>
            <a:lvl1pPr>
              <a:defRPr/>
            </a:lvl1pPr>
          </a:lstStyle>
          <a:p>
            <a:fld id="{5D5F6D0E-D6C2-4E36-8091-6116F4C29D9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06F263-6808-4358-8DE6-682E4FBE796A}"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3F56AE6-0AFA-4333-8A45-4A5CCCBF5473}"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B2CF19D-B0F5-43B2-8454-CF289A1561D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0052FFF-7B78-48A5-8D76-7AD832572F48}"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D64207F-8CE8-427B-ADB8-01C41AF616CF}"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AD8CDD-E62C-4DD8-85B0-4CA7F4C5E5AE}"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B5B84B5-06E4-4C03-BD09-6ECE077828E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087F21-B0EA-408E-ACA4-80726D89ABAD}"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77571A0-94ED-43BE-A9BF-4B66E9C7400D}"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3B68AD-4A7F-4787-9592-64DFB8139007}"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B63B371-9742-4756-9EBA-E2CB00CC7E3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CB6478-F9E0-491A-B762-E1A97E98ED4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65B73D3-6268-4A21-9CF0-4A3F3C6E7DC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313237B-57CA-4989-93A0-B9695B61445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4550B13-5A83-49B1-9C82-686DAF9CE1C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A36D788-82FC-4801-9FDF-F8F47864C41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D84842E-C74A-46EB-87DC-F4DE0AC6564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5A10BCC-4C20-42E7-9FA5-F55ECFE9320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20F217C-5108-44BF-9E25-CF23F44CD7FF}"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8675"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8676"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B3610FA-148C-4B46-899F-E8E93907B35B}"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en.wikipedia.org/wiki/Asperger_syndrome"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81951" y="304800"/>
            <a:ext cx="2807180" cy="923330"/>
          </a:xfrm>
          <a:prstGeom prst="rect">
            <a:avLst/>
          </a:prstGeom>
          <a:noFill/>
        </p:spPr>
        <p:txBody>
          <a:bodyPr wrap="none" lIns="91440" tIns="45720" rIns="91440" bIns="45720">
            <a:spAutoFit/>
          </a:bodyPr>
          <a:lstStyle/>
          <a:p>
            <a:pPr algn="ctr"/>
            <a:r>
              <a:rPr lang="en-US" sz="5400" b="1" cap="none"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Bronies</a:t>
            </a:r>
            <a:endPar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Rectangle 7"/>
          <p:cNvSpPr/>
          <p:nvPr/>
        </p:nvSpPr>
        <p:spPr>
          <a:xfrm>
            <a:off x="1600200" y="5410200"/>
            <a:ext cx="5647700" cy="923330"/>
          </a:xfrm>
          <a:prstGeom prst="rect">
            <a:avLst/>
          </a:prstGeom>
          <a:noFill/>
        </p:spPr>
        <p:txBody>
          <a:bodyPr wrap="non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Synthesis Essay</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pic>
        <p:nvPicPr>
          <p:cNvPr id="15362" name="Picture 2" descr="http://multiplayerblog.mtv.com/wp-content/uploads/multi/2012/11/MyLittlePony_splash_2048x1536_EN.jpg"/>
          <p:cNvPicPr>
            <a:picLocks noChangeAspect="1" noChangeArrowheads="1"/>
          </p:cNvPicPr>
          <p:nvPr/>
        </p:nvPicPr>
        <p:blipFill>
          <a:blip r:embed="rId2" cstate="print"/>
          <a:srcRect/>
          <a:stretch>
            <a:fillRect/>
          </a:stretch>
        </p:blipFill>
        <p:spPr bwMode="auto">
          <a:xfrm>
            <a:off x="2438400" y="1295400"/>
            <a:ext cx="4714875" cy="353377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3999" cy="6705600"/>
          </a:xfrm>
        </p:spPr>
        <p:txBody>
          <a:bodyPr/>
          <a:lstStyle/>
          <a:p>
            <a:r>
              <a:rPr lang="en-US" sz="1800" dirty="0" err="1" smtClean="0"/>
              <a:t>Bronies</a:t>
            </a:r>
            <a:r>
              <a:rPr lang="en-US" sz="1800" dirty="0" smtClean="0"/>
              <a:t> live vicariously through My Little Pony. Not fully developed on a psychological level, they “are particularly inclined to enjoy the projection of themselves into another” (</a:t>
            </a:r>
            <a:r>
              <a:rPr lang="en-US" sz="1800" dirty="0" err="1" smtClean="0"/>
              <a:t>Rochat</a:t>
            </a:r>
            <a:r>
              <a:rPr lang="en-US" sz="1800" dirty="0" smtClean="0"/>
              <a:t>, 729). Instead of creating character within themselves, </a:t>
            </a:r>
            <a:r>
              <a:rPr lang="en-US" sz="1800" dirty="0" err="1" smtClean="0"/>
              <a:t>Bronies</a:t>
            </a:r>
            <a:r>
              <a:rPr lang="en-US" sz="1800" dirty="0" smtClean="0"/>
              <a:t> are going through the stage of moratorium. They are delaying their development further through their obsession. The various characters on the show each represent a different element of harmony, which attracts these confused men. Traits such as friendship being portrayed make them see themselves in the ponies. Daniel, a young man with </a:t>
            </a:r>
            <a:r>
              <a:rPr lang="en-US" sz="1800" dirty="0" err="1" smtClean="0">
                <a:hlinkClick r:id="rId2"/>
              </a:rPr>
              <a:t>Asperger</a:t>
            </a:r>
            <a:r>
              <a:rPr lang="en-US" sz="1800" dirty="0" err="1" smtClean="0"/>
              <a:t>s</a:t>
            </a:r>
            <a:r>
              <a:rPr lang="en-US" sz="1800" dirty="0" smtClean="0"/>
              <a:t>, noted that he could see his own personality in the pony Twilight Sparkle (</a:t>
            </a:r>
            <a:r>
              <a:rPr lang="en-US" sz="1800" dirty="0" err="1" smtClean="0"/>
              <a:t>Bronies</a:t>
            </a:r>
            <a:r>
              <a:rPr lang="en-US" sz="1800" dirty="0" smtClean="0"/>
              <a:t> Documentary). </a:t>
            </a:r>
            <a:r>
              <a:rPr lang="en-US" sz="1800" dirty="0" err="1" smtClean="0"/>
              <a:t>Aspergers</a:t>
            </a:r>
            <a:r>
              <a:rPr lang="en-US" sz="1800" dirty="0" smtClean="0"/>
              <a:t> syndrome prevented him from having social interactions and My Little Pony helped him further avoid this fear. Instead of helping Daniel, the show allowed him another escape from the real world. He saw no point in actually being social because he could use Twilight Sparkle as almost an alter ego for himself. Many other </a:t>
            </a:r>
            <a:r>
              <a:rPr lang="en-US" sz="1800" dirty="0" err="1" smtClean="0"/>
              <a:t>bronies</a:t>
            </a:r>
            <a:r>
              <a:rPr lang="en-US" sz="1800" dirty="0" smtClean="0"/>
              <a:t> also adopt “someone else’s value </a:t>
            </a:r>
            <a:r>
              <a:rPr lang="en-US" sz="1800" dirty="0" err="1" smtClean="0"/>
              <a:t>systen</a:t>
            </a:r>
            <a:r>
              <a:rPr lang="en-US" sz="1800" dirty="0" smtClean="0"/>
              <a:t>” (</a:t>
            </a:r>
            <a:r>
              <a:rPr lang="en-US" sz="1800" dirty="0" err="1" smtClean="0"/>
              <a:t>Flemming</a:t>
            </a:r>
            <a:r>
              <a:rPr lang="en-US" sz="1800" dirty="0" smtClean="0"/>
              <a:t>, 9-11) to avoid their inner lack of identity. In this case, they are fostering the value system of fictional ponies. This stalls their search for a societal role even further. Another </a:t>
            </a:r>
            <a:r>
              <a:rPr lang="en-US" sz="1800" dirty="0" err="1" smtClean="0"/>
              <a:t>brony</a:t>
            </a:r>
            <a:r>
              <a:rPr lang="en-US" sz="1800" dirty="0" smtClean="0"/>
              <a:t> named Lyle also used My Little Pony to find a position in society without continuing his psychological development. Prior to the show, Lyle claimed to be sad and lonely, but after embodying himself as one of the characters, he felt accepted. My Little Pony did not change the way he interacted with others. His feelings of acceptance came solely from the fact that the ponies all care for each other – and he saw himself in their role. According to Erikson’s model, Lyle, Daniel, and the thousands of others are stuck living a vicarious life to avoid developing on their own level. </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68362"/>
          </a:xfrm>
        </p:spPr>
        <p:txBody>
          <a:bodyPr/>
          <a:lstStyle/>
          <a:p>
            <a:pPr algn="ctr"/>
            <a:r>
              <a:rPr lang="en-US" dirty="0" smtClean="0"/>
              <a:t>What the Syllogism Should Look Like</a:t>
            </a:r>
            <a:endParaRPr lang="en-US" dirty="0"/>
          </a:p>
        </p:txBody>
      </p:sp>
      <p:sp>
        <p:nvSpPr>
          <p:cNvPr id="5" name="Oval Callout 4"/>
          <p:cNvSpPr/>
          <p:nvPr/>
        </p:nvSpPr>
        <p:spPr>
          <a:xfrm>
            <a:off x="304800" y="2209800"/>
            <a:ext cx="2819400" cy="2136648"/>
          </a:xfrm>
          <a:prstGeom prst="wedgeEllipseCallout">
            <a:avLst>
              <a:gd name="adj1" fmla="val 119831"/>
              <a:gd name="adj2" fmla="val 592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1</a:t>
            </a:r>
            <a:r>
              <a:rPr lang="en-US" sz="2400" baseline="30000" dirty="0" smtClean="0"/>
              <a:t>st</a:t>
            </a:r>
            <a:r>
              <a:rPr lang="en-US" sz="2400" dirty="0" smtClean="0"/>
              <a:t> Premise = An Argument</a:t>
            </a:r>
          </a:p>
          <a:p>
            <a:pPr algn="ctr"/>
            <a:endParaRPr lang="en-US" dirty="0" smtClean="0"/>
          </a:p>
          <a:p>
            <a:pPr algn="ctr"/>
            <a:endParaRPr lang="en-US" dirty="0"/>
          </a:p>
        </p:txBody>
      </p:sp>
      <p:sp>
        <p:nvSpPr>
          <p:cNvPr id="6" name="Oval Callout 5"/>
          <p:cNvSpPr/>
          <p:nvPr/>
        </p:nvSpPr>
        <p:spPr>
          <a:xfrm>
            <a:off x="5486400" y="990600"/>
            <a:ext cx="3200400" cy="1908048"/>
          </a:xfrm>
          <a:prstGeom prst="wedgeEllipseCallout">
            <a:avLst>
              <a:gd name="adj1" fmla="val -57630"/>
              <a:gd name="adj2" fmla="val 1450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2</a:t>
            </a:r>
            <a:r>
              <a:rPr lang="en-US" sz="2400" baseline="30000" dirty="0" smtClean="0"/>
              <a:t>nd</a:t>
            </a:r>
            <a:r>
              <a:rPr lang="en-US" sz="2400" dirty="0" smtClean="0"/>
              <a:t> Premise = Quote From At Least 2 Sources In the Paragraph</a:t>
            </a:r>
            <a:endParaRPr lang="en-US" sz="2400" dirty="0"/>
          </a:p>
        </p:txBody>
      </p:sp>
      <p:sp>
        <p:nvSpPr>
          <p:cNvPr id="7" name="Oval Callout 6"/>
          <p:cNvSpPr/>
          <p:nvPr/>
        </p:nvSpPr>
        <p:spPr>
          <a:xfrm>
            <a:off x="5486400" y="4876800"/>
            <a:ext cx="3124200" cy="1752600"/>
          </a:xfrm>
          <a:prstGeom prst="wedgeEllipseCallout">
            <a:avLst>
              <a:gd name="adj1" fmla="val -50545"/>
              <a:gd name="adj2" fmla="val -370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Conclusion = Analysis of Your Quotes</a:t>
            </a:r>
            <a:endParaRPr lang="en-US" sz="2400" dirty="0"/>
          </a:p>
        </p:txBody>
      </p:sp>
      <p:sp>
        <p:nvSpPr>
          <p:cNvPr id="8" name="Content Placeholder 7"/>
          <p:cNvSpPr>
            <a:spLocks noGrp="1"/>
          </p:cNvSpPr>
          <p:nvPr>
            <p:ph idx="1"/>
          </p:nvPr>
        </p:nvSpPr>
        <p:spPr/>
        <p:txBody>
          <a:bodyPr/>
          <a:lstStyle/>
          <a:p>
            <a:endParaRPr lang="en-US" dirty="0"/>
          </a:p>
        </p:txBody>
      </p:sp>
      <p:pic>
        <p:nvPicPr>
          <p:cNvPr id="5122" name="Picture 2" descr="http://images4.fanpop.com/image/photos/20500000/Fluttershy-my-little-pony-friendship-is-magic-20524085-570-402.jpg"/>
          <p:cNvPicPr>
            <a:picLocks noChangeAspect="1" noChangeArrowheads="1"/>
          </p:cNvPicPr>
          <p:nvPr/>
        </p:nvPicPr>
        <p:blipFill>
          <a:blip r:embed="rId2" cstate="print"/>
          <a:srcRect/>
          <a:stretch>
            <a:fillRect/>
          </a:stretch>
        </p:blipFill>
        <p:spPr bwMode="auto">
          <a:xfrm>
            <a:off x="3276600" y="3276600"/>
            <a:ext cx="2661406" cy="187642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68362"/>
          </a:xfrm>
        </p:spPr>
        <p:txBody>
          <a:bodyPr/>
          <a:lstStyle/>
          <a:p>
            <a:pPr algn="ctr"/>
            <a:r>
              <a:rPr lang="en-US" dirty="0" smtClean="0"/>
              <a:t>Another Student Syllogism</a:t>
            </a:r>
            <a:endParaRPr lang="en-US" dirty="0"/>
          </a:p>
        </p:txBody>
      </p:sp>
      <p:sp>
        <p:nvSpPr>
          <p:cNvPr id="5" name="Oval Callout 4"/>
          <p:cNvSpPr/>
          <p:nvPr/>
        </p:nvSpPr>
        <p:spPr>
          <a:xfrm>
            <a:off x="304800" y="3200400"/>
            <a:ext cx="2971800" cy="1679448"/>
          </a:xfrm>
          <a:prstGeom prst="wedgeEllipseCallout">
            <a:avLst>
              <a:gd name="adj1" fmla="val 68024"/>
              <a:gd name="adj2" fmla="val -194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1</a:t>
            </a:r>
            <a:r>
              <a:rPr lang="en-US" sz="2400" baseline="30000" dirty="0" smtClean="0"/>
              <a:t>st</a:t>
            </a:r>
            <a:r>
              <a:rPr lang="en-US" sz="2400" dirty="0" smtClean="0"/>
              <a:t> Premise Must Argue a Point !!!</a:t>
            </a:r>
            <a:endParaRPr lang="en-US" sz="2400" dirty="0"/>
          </a:p>
        </p:txBody>
      </p:sp>
      <p:sp>
        <p:nvSpPr>
          <p:cNvPr id="6" name="Oval Callout 5"/>
          <p:cNvSpPr/>
          <p:nvPr/>
        </p:nvSpPr>
        <p:spPr>
          <a:xfrm>
            <a:off x="5486400" y="3200400"/>
            <a:ext cx="2971800" cy="1222248"/>
          </a:xfrm>
          <a:prstGeom prst="wedgeEllipseCallout">
            <a:avLst>
              <a:gd name="adj1" fmla="val -60940"/>
              <a:gd name="adj2" fmla="val -9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Embed Your Quotes !!!</a:t>
            </a:r>
            <a:endParaRPr lang="en-US" sz="2400" dirty="0"/>
          </a:p>
        </p:txBody>
      </p:sp>
      <p:sp>
        <p:nvSpPr>
          <p:cNvPr id="7" name="Content Placeholder 6"/>
          <p:cNvSpPr>
            <a:spLocks noGrp="1"/>
          </p:cNvSpPr>
          <p:nvPr>
            <p:ph idx="1"/>
          </p:nvPr>
        </p:nvSpPr>
        <p:spPr/>
        <p:txBody>
          <a:bodyPr/>
          <a:lstStyle/>
          <a:p>
            <a:endParaRPr lang="en-US" dirty="0"/>
          </a:p>
        </p:txBody>
      </p:sp>
      <p:pic>
        <p:nvPicPr>
          <p:cNvPr id="4098" name="Picture 2" descr="http://fc00.deviantart.net/fs71/i/2012/199/e/2/diamond_tiara_vector__my_little_pony__fim__by_ponyengineer-d54a0mq.png"/>
          <p:cNvPicPr>
            <a:picLocks noChangeAspect="1" noChangeArrowheads="1"/>
          </p:cNvPicPr>
          <p:nvPr/>
        </p:nvPicPr>
        <p:blipFill>
          <a:blip r:embed="rId2" cstate="print"/>
          <a:srcRect/>
          <a:stretch>
            <a:fillRect/>
          </a:stretch>
        </p:blipFill>
        <p:spPr bwMode="auto">
          <a:xfrm>
            <a:off x="3048000" y="1600200"/>
            <a:ext cx="3067050" cy="374332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9753600" cy="6629400"/>
          </a:xfrm>
        </p:spPr>
        <p:txBody>
          <a:bodyPr/>
          <a:lstStyle/>
          <a:p>
            <a:r>
              <a:rPr lang="en-US" sz="2000" dirty="0" smtClean="0"/>
              <a:t>Pre-set expectations further cause </a:t>
            </a:r>
            <a:r>
              <a:rPr lang="en-US" sz="2000" dirty="0" err="1" smtClean="0"/>
              <a:t>bronies</a:t>
            </a:r>
            <a:r>
              <a:rPr lang="en-US" sz="2000" dirty="0" smtClean="0"/>
              <a:t> into this stage of role confusion. While learning how “to define and invent themselves” (</a:t>
            </a:r>
            <a:r>
              <a:rPr lang="en-US" sz="2000" dirty="0" err="1" smtClean="0"/>
              <a:t>Flemmings</a:t>
            </a:r>
            <a:r>
              <a:rPr lang="en-US" sz="2000" dirty="0" smtClean="0"/>
              <a:t>, 9-11) many </a:t>
            </a:r>
            <a:r>
              <a:rPr lang="en-US" sz="2000" dirty="0" err="1" smtClean="0"/>
              <a:t>bronies</a:t>
            </a:r>
            <a:r>
              <a:rPr lang="en-US" sz="2000" dirty="0" smtClean="0"/>
              <a:t> are deviating from their parents or society all together. Their confusion over their inner feelings and what others expect of them quickly becomes too much. This causes them to turn to My Little Pony for a sense of security and a temporary identity. Growing up in North Carolina, Alex was exposed to the redneck lifestyle early on. Instead of becoming a redneck himself, Alex found a sense of comfort in My Little Pony (</a:t>
            </a:r>
            <a:r>
              <a:rPr lang="en-US" sz="2000" dirty="0" err="1" smtClean="0"/>
              <a:t>Bronies</a:t>
            </a:r>
            <a:r>
              <a:rPr lang="en-US" sz="2000" dirty="0" smtClean="0"/>
              <a:t> Documentary). His torn feelings led him to become confused, but finding the show brought him back to a sense of happiness. The community he had lived in all his life was anything but accepting of his love for My Little Pony. Even after his car window displaying a decal of the ponies was smashed, Alex continued to be passionate for the show. Being stuck in Erikson’s fifth stage caused him to lack the understanding that his role as a </a:t>
            </a:r>
            <a:r>
              <a:rPr lang="en-US" sz="2000" dirty="0" err="1" smtClean="0"/>
              <a:t>brony</a:t>
            </a:r>
            <a:r>
              <a:rPr lang="en-US" sz="2000" dirty="0" smtClean="0"/>
              <a:t> was not socially acceptable.  It is much easier for </a:t>
            </a:r>
            <a:r>
              <a:rPr lang="en-US" sz="2000" dirty="0" err="1" smtClean="0"/>
              <a:t>bronies</a:t>
            </a:r>
            <a:r>
              <a:rPr lang="en-US" sz="2000" dirty="0" smtClean="0"/>
              <a:t> to become “the protagonists of the story they follow” (</a:t>
            </a:r>
            <a:r>
              <a:rPr lang="en-US" sz="2000" dirty="0" err="1" smtClean="0"/>
              <a:t>Rochat</a:t>
            </a:r>
            <a:r>
              <a:rPr lang="en-US" sz="2000" dirty="0" smtClean="0"/>
              <a:t>, 729) than continue their search for an identity that both suits their personality and will not force them into permanently becoming a social outcast. Although society tends to reject all </a:t>
            </a:r>
            <a:r>
              <a:rPr lang="en-US" sz="2000" dirty="0" err="1" smtClean="0"/>
              <a:t>bronies</a:t>
            </a:r>
            <a:r>
              <a:rPr lang="en-US" sz="2000" dirty="0" smtClean="0"/>
              <a:t>, they are aware that their love for My Little Pony will not continue forever and thus they will not have to feel like outsides forever. Their fear that finding a permanent identity could cause them indefinite rejection causes them to avoid further psychological development. </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28600"/>
            <a:ext cx="9448800" cy="1754326"/>
          </a:xfrm>
          <a:prstGeom prst="rect">
            <a:avLst/>
          </a:prstGeom>
          <a:noFill/>
        </p:spPr>
        <p:txBody>
          <a:bodyPr wrap="square" lIns="91440" tIns="45720" rIns="91440" bIns="45720">
            <a:spAutoFit/>
          </a:body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Constructing the Introduction</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8" name="Oval Callout 7"/>
          <p:cNvSpPr/>
          <p:nvPr/>
        </p:nvSpPr>
        <p:spPr>
          <a:xfrm>
            <a:off x="0" y="2895600"/>
            <a:ext cx="2743200" cy="1981200"/>
          </a:xfrm>
          <a:prstGeom prst="wedgeEllipseCallout">
            <a:avLst>
              <a:gd name="adj1" fmla="val 111995"/>
              <a:gd name="adj2" fmla="val 9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Declare Your Thesis !!!</a:t>
            </a:r>
            <a:endParaRPr lang="en-US" sz="2800" dirty="0"/>
          </a:p>
        </p:txBody>
      </p:sp>
      <p:pic>
        <p:nvPicPr>
          <p:cNvPr id="13314" name="Picture 2" descr="http://img0.etsystatic.com/015/0/6606431/il_570xN.430662716_7qd6.jpg"/>
          <p:cNvPicPr>
            <a:picLocks noChangeAspect="1" noChangeArrowheads="1"/>
          </p:cNvPicPr>
          <p:nvPr/>
        </p:nvPicPr>
        <p:blipFill>
          <a:blip r:embed="rId2" cstate="print"/>
          <a:srcRect/>
          <a:stretch>
            <a:fillRect/>
          </a:stretch>
        </p:blipFill>
        <p:spPr bwMode="auto">
          <a:xfrm>
            <a:off x="3581400" y="2209800"/>
            <a:ext cx="2790825" cy="37433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43000" y="228600"/>
            <a:ext cx="6898235" cy="923330"/>
          </a:xfrm>
          <a:prstGeom prst="rect">
            <a:avLst/>
          </a:prstGeom>
          <a:noFill/>
        </p:spPr>
        <p:txBody>
          <a:bodyPr wrap="none" lIns="91440" tIns="45720" rIns="91440" bIns="45720">
            <a:spAutoFit/>
          </a:bodyPr>
          <a:lstStyle/>
          <a:p>
            <a:pPr algn="ctr"/>
            <a:r>
              <a:rPr lang="en-US" sz="5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Declare Your Thesis</a:t>
            </a:r>
            <a:endPar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55303" name="Picture 7"/>
          <p:cNvPicPr>
            <a:picLocks noChangeAspect="1" noChangeArrowheads="1"/>
          </p:cNvPicPr>
          <p:nvPr/>
        </p:nvPicPr>
        <p:blipFill>
          <a:blip r:embed="rId2" cstate="print"/>
          <a:srcRect/>
          <a:stretch>
            <a:fillRect/>
          </a:stretch>
        </p:blipFill>
        <p:spPr bwMode="auto">
          <a:xfrm>
            <a:off x="8077200" y="152400"/>
            <a:ext cx="895350" cy="895350"/>
          </a:xfrm>
          <a:prstGeom prst="rect">
            <a:avLst/>
          </a:prstGeom>
          <a:noFill/>
          <a:ln w="9525">
            <a:noFill/>
            <a:miter lim="800000"/>
            <a:headEnd/>
            <a:tailEnd/>
          </a:ln>
        </p:spPr>
      </p:pic>
      <p:pic>
        <p:nvPicPr>
          <p:cNvPr id="55304" name="Picture 8"/>
          <p:cNvPicPr>
            <a:picLocks noChangeAspect="1" noChangeArrowheads="1"/>
          </p:cNvPicPr>
          <p:nvPr/>
        </p:nvPicPr>
        <p:blipFill>
          <a:blip r:embed="rId3" cstate="print"/>
          <a:srcRect/>
          <a:stretch>
            <a:fillRect/>
          </a:stretch>
        </p:blipFill>
        <p:spPr bwMode="auto">
          <a:xfrm>
            <a:off x="228600" y="152400"/>
            <a:ext cx="1009650" cy="967245"/>
          </a:xfrm>
          <a:prstGeom prst="rect">
            <a:avLst/>
          </a:prstGeom>
          <a:noFill/>
          <a:ln w="9525">
            <a:noFill/>
            <a:miter lim="800000"/>
            <a:headEnd/>
            <a:tailEnd/>
          </a:ln>
        </p:spPr>
      </p:pic>
      <p:pic>
        <p:nvPicPr>
          <p:cNvPr id="55305" name="Picture 9"/>
          <p:cNvPicPr>
            <a:picLocks noChangeAspect="1" noChangeArrowheads="1"/>
          </p:cNvPicPr>
          <p:nvPr/>
        </p:nvPicPr>
        <p:blipFill>
          <a:blip r:embed="rId4" cstate="print"/>
          <a:srcRect/>
          <a:stretch>
            <a:fillRect/>
          </a:stretch>
        </p:blipFill>
        <p:spPr bwMode="auto">
          <a:xfrm>
            <a:off x="3200400" y="2057400"/>
            <a:ext cx="2545566" cy="3124200"/>
          </a:xfrm>
          <a:prstGeom prst="rect">
            <a:avLst/>
          </a:prstGeom>
          <a:noFill/>
          <a:ln w="9525">
            <a:noFill/>
            <a:miter lim="800000"/>
            <a:headEnd/>
            <a:tailEnd/>
          </a:ln>
        </p:spPr>
      </p:pic>
      <p:sp>
        <p:nvSpPr>
          <p:cNvPr id="12" name="Oval Callout 11"/>
          <p:cNvSpPr/>
          <p:nvPr/>
        </p:nvSpPr>
        <p:spPr>
          <a:xfrm>
            <a:off x="4800600" y="2438400"/>
            <a:ext cx="2819400" cy="1298448"/>
          </a:xfrm>
          <a:prstGeom prst="wedgeEllipseCallout">
            <a:avLst>
              <a:gd name="adj1" fmla="val -50809"/>
              <a:gd name="adj2" fmla="val 272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You Have a Triangulated Head</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5613" y="274638"/>
            <a:ext cx="8226425" cy="715962"/>
          </a:xfrm>
        </p:spPr>
        <p:txBody>
          <a:bodyPr/>
          <a:lstStyle/>
          <a:p>
            <a:pPr algn="ctr"/>
            <a:r>
              <a:rPr lang="en-US" dirty="0" smtClean="0"/>
              <a:t>Student Sample Introduction</a:t>
            </a:r>
            <a:endParaRPr lang="en-US" dirty="0"/>
          </a:p>
        </p:txBody>
      </p:sp>
      <p:sp>
        <p:nvSpPr>
          <p:cNvPr id="56323" name="Rectangle 3"/>
          <p:cNvSpPr>
            <a:spLocks noGrp="1" noChangeArrowheads="1"/>
          </p:cNvSpPr>
          <p:nvPr>
            <p:ph type="body" idx="1"/>
          </p:nvPr>
        </p:nvSpPr>
        <p:spPr>
          <a:xfrm>
            <a:off x="455613" y="1600201"/>
            <a:ext cx="8226425" cy="2133600"/>
          </a:xfrm>
        </p:spPr>
        <p:txBody>
          <a:bodyPr/>
          <a:lstStyle/>
          <a:p>
            <a:r>
              <a:rPr lang="en-US" dirty="0" err="1" smtClean="0"/>
              <a:t>Bronies</a:t>
            </a:r>
            <a:r>
              <a:rPr lang="en-US" dirty="0" smtClean="0"/>
              <a:t> achieve a sense of camaraderie by rebelling against what is considered “normal” in our society. Since the intended demographic for the show is so different from them, </a:t>
            </a:r>
            <a:r>
              <a:rPr lang="en-US" dirty="0" err="1" smtClean="0"/>
              <a:t>Bronies</a:t>
            </a:r>
            <a:r>
              <a:rPr lang="en-US" dirty="0" smtClean="0"/>
              <a:t> ultimately create a bond with one another by pushing the boundaries of what society deems appropriate and by finding a place in society where they feel like they belong. </a:t>
            </a:r>
          </a:p>
          <a:p>
            <a:endParaRPr lang="en-US" dirty="0"/>
          </a:p>
        </p:txBody>
      </p:sp>
      <p:pic>
        <p:nvPicPr>
          <p:cNvPr id="12290" name="Picture 2" descr="http://feminspire.com/wp-content/uploads/2013/05/My-Little-Pony-Friendship-is-Magic-my-little-pony-friendship-is-magic-32310685-1600-1000.jpg"/>
          <p:cNvPicPr>
            <a:picLocks noChangeAspect="1" noChangeArrowheads="1"/>
          </p:cNvPicPr>
          <p:nvPr/>
        </p:nvPicPr>
        <p:blipFill>
          <a:blip r:embed="rId2" cstate="print"/>
          <a:srcRect/>
          <a:stretch>
            <a:fillRect/>
          </a:stretch>
        </p:blipFill>
        <p:spPr bwMode="auto">
          <a:xfrm>
            <a:off x="2514600" y="4343400"/>
            <a:ext cx="3419475" cy="213458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944562"/>
          </a:xfrm>
        </p:spPr>
        <p:txBody>
          <a:bodyPr/>
          <a:lstStyle/>
          <a:p>
            <a:pPr algn="ctr"/>
            <a:r>
              <a:rPr lang="en-US" dirty="0" smtClean="0"/>
              <a:t>Student Sample Introduction</a:t>
            </a:r>
            <a:endParaRPr lang="en-US" dirty="0"/>
          </a:p>
        </p:txBody>
      </p:sp>
      <p:sp>
        <p:nvSpPr>
          <p:cNvPr id="3" name="Content Placeholder 2"/>
          <p:cNvSpPr>
            <a:spLocks noGrp="1"/>
          </p:cNvSpPr>
          <p:nvPr>
            <p:ph idx="1"/>
          </p:nvPr>
        </p:nvSpPr>
        <p:spPr>
          <a:xfrm>
            <a:off x="455613" y="1600201"/>
            <a:ext cx="8226425" cy="1828800"/>
          </a:xfrm>
        </p:spPr>
        <p:txBody>
          <a:bodyPr/>
          <a:lstStyle/>
          <a:p>
            <a:r>
              <a:rPr lang="en-US" dirty="0" smtClean="0"/>
              <a:t>The children’s television show “My Little Pony” gives young adults a sense of belonging. </a:t>
            </a:r>
            <a:r>
              <a:rPr lang="en-US" dirty="0" err="1" smtClean="0"/>
              <a:t>Bronies</a:t>
            </a:r>
            <a:r>
              <a:rPr lang="en-US" dirty="0" smtClean="0"/>
              <a:t> are missing a sense of identity usually developed as a child, and in order to fill the void they associate themselves with others that share their social struggle. </a:t>
            </a:r>
            <a:endParaRPr lang="en-US" dirty="0"/>
          </a:p>
        </p:txBody>
      </p:sp>
      <p:pic>
        <p:nvPicPr>
          <p:cNvPr id="11266" name="Picture 2" descr="http://cdn.superbwallpapers.com/wallpapers/cartoons/my-little-pony-friendship-is-magic-7265-1920x1200.jpg"/>
          <p:cNvPicPr>
            <a:picLocks noChangeAspect="1" noChangeArrowheads="1"/>
          </p:cNvPicPr>
          <p:nvPr/>
        </p:nvPicPr>
        <p:blipFill>
          <a:blip r:embed="rId2" cstate="print"/>
          <a:srcRect/>
          <a:stretch>
            <a:fillRect/>
          </a:stretch>
        </p:blipFill>
        <p:spPr bwMode="auto">
          <a:xfrm>
            <a:off x="2133600" y="3733800"/>
            <a:ext cx="4714875" cy="29432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68362"/>
          </a:xfrm>
        </p:spPr>
        <p:txBody>
          <a:bodyPr/>
          <a:lstStyle/>
          <a:p>
            <a:pPr algn="ctr"/>
            <a:r>
              <a:rPr lang="en-US" dirty="0" smtClean="0"/>
              <a:t>Student Sample Introduction</a:t>
            </a:r>
            <a:endParaRPr lang="en-US" dirty="0"/>
          </a:p>
        </p:txBody>
      </p:sp>
      <p:sp>
        <p:nvSpPr>
          <p:cNvPr id="3" name="Content Placeholder 2"/>
          <p:cNvSpPr>
            <a:spLocks noGrp="1"/>
          </p:cNvSpPr>
          <p:nvPr>
            <p:ph idx="1"/>
          </p:nvPr>
        </p:nvSpPr>
        <p:spPr>
          <a:xfrm>
            <a:off x="455613" y="1600201"/>
            <a:ext cx="8226425" cy="2209800"/>
          </a:xfrm>
        </p:spPr>
        <p:txBody>
          <a:bodyPr/>
          <a:lstStyle/>
          <a:p>
            <a:r>
              <a:rPr lang="en-US" dirty="0" smtClean="0"/>
              <a:t>Those who join the </a:t>
            </a:r>
            <a:r>
              <a:rPr lang="en-US" dirty="0" err="1" smtClean="0"/>
              <a:t>Brony</a:t>
            </a:r>
            <a:r>
              <a:rPr lang="en-US" dirty="0" smtClean="0"/>
              <a:t> </a:t>
            </a:r>
            <a:r>
              <a:rPr lang="en-US" dirty="0" smtClean="0"/>
              <a:t>phenomenon lack individuality. The show </a:t>
            </a:r>
            <a:r>
              <a:rPr lang="en-US" i="1" dirty="0" smtClean="0"/>
              <a:t>My Little Pony: Friendship is Magic </a:t>
            </a:r>
            <a:r>
              <a:rPr lang="en-US" dirty="0" smtClean="0"/>
              <a:t>assists </a:t>
            </a:r>
            <a:r>
              <a:rPr lang="en-US" dirty="0" err="1" smtClean="0"/>
              <a:t>bronies</a:t>
            </a:r>
            <a:r>
              <a:rPr lang="en-US" dirty="0" smtClean="0"/>
              <a:t> in filling the void that is their identity while also providing them with a sense of belonging.</a:t>
            </a:r>
            <a:endParaRPr lang="en-US" dirty="0"/>
          </a:p>
        </p:txBody>
      </p:sp>
      <p:sp>
        <p:nvSpPr>
          <p:cNvPr id="9218" name="AutoShape 2" descr="data:image/jpeg;base64,/9j/4AAQSkZJRgABAQAAAQABAAD/2wCEAAkGBxQSEhUUEhQWFhUXGRwZGBgXGSAcHBwaHhgaGh4XHCAeHCggHR8lHB4YITEhJSkrLi4uGB8zODMtOCgtLisBCgoKDg0OGBAQGiwkHiQrLCwsLCwsLSwsLC8sLCwuLCwsLCwsLC0sLCwsLCwsNCwsLCwsLCwsLCwsLCwsLCwsLP/AABEIAPAA0gMBIgACEQEDEQH/xAAbAAACAgMBAAAAAAAAAAAAAAAABQQGAgMHAf/EAEMQAAIBAwIFAwIEAwQIBQUBAAECAwAEERIhBQYTMUEiUWEUMgdCcYEjUpEVM4KhFiRTYrHB0fA0Q3Lh8SVjc4OiF//EABoBAQACAwEAAAAAAAAAAAAAAAABAwIEBQb/xAArEQEAAgIBBAEDAwQDAAAAAAAAAQIDEQQSITFBE1FxsQUiMkJhocEUgZH/2gAMAwEAAhEDEQA/AO40UUUBRRRQFFFFAUUViWAoTOmVFamnArV9YKyisqrZsdfMpVFRxdig3Yp0yj58f1SKKhPfVqN9WUY7KrczFHsyopWb00C+NT8VmH/PxGlFQFv6yF8Kx+OyyOZin2m0VFS8BrcsoNRNZhbXNS3iWyiiisVoooooCiiigKKKKAooooCiiigKwkkA71quLjTS2e5JqymObNPkcuuPtHlJlvKivcmo7Gsc1tVxxDj5OTe/mW0zGsNdYE0VnEQom0yz1mgyGsM0VOkbZaq8zXlGKIe15mvTXlB7mvQaxqNPxCNG0FsvjOhQWfHvpUFsfOKTqPLKsTadQ3XV6sQBYndgoABYlmOAAAMnJrRa8xwM5j6oSQbGOTMb+d9L4YjbYgYNQjxKP6uHrssEcRZgZnWMtIV0IFRm1dmc5IHYYqy33DLW8UdWKGdfBZVcfsd65+bmRS+ojcOtx/0+bY+q0zEttpfZAIII96Yo+a51yxaotzdSWyCK1JWOJFyEZkyXmUdgCzadtjozVytLnFWzTqrFojTKnI+LJOO07j6mtFeK2a9qh04nYooooCiiigKKKKAqNc3OK3TPgUlmk1GrcdNtLmcj446a+ZeTS5rSaDWNbkRpwbWmZ3Ior2tN1cJGjSSEKiAsxPYADJJ/askRG5VwcwS3YP0Cr0+31MudJOcHpoN3xvuSoz70s4lYPadC5EtxNIJ0EzMzHVG2VYdNfSFBIICr4FL+Tr+S3gW2jgZ5ZJJHt4idJFuWyJZTg9Nck+CT4FNOLcNuZZYrae5OuZWYpagIkYUDBlJbqshb05Upn48eUnJ+pcjl9VZiMVbdvpaPzP4eyw8HjY8PTFe8x3+qwrx1fMM4X+Yx/wDLOofutMLS5WVFdDqVhkH3H71Un5CIBb/VmHfRIk79t9Jke5O238uPin3K/Flu7WKdV0Bxuo3AIJUgHAyMg4NejwTl7/JMf9RMf7l5/n8OuGImtZj7zE/g1or2vK2HMFFFFB465BwcfI8fNUfWv/hrVZryWM6ZGMhjhDgYJnZMK7eSMM3vV5qn8Vhm4fbymC4VIdTuq9DXMZJXJEasX0nLtgZQkec4qvJG48OhwJx9erzMfb2lcvcGaxIEiW5FxIxkMaMoRyiKiIMNlTpYksR6jnzio/PfDVgjjmswtvO1xCmpBpEgdtGmRVwJF3zg57VYuVbW4jtoxdymWcjU5IAwTvoGkDZe2f1/QULnHjFpeFugbhr+GQxwCFmIDq2A/mLQc+onfGR4rXmsTHd6i+q4+3bt7W3lqQpqgKaVjAKdsKpJHRyO+gjY+UKHvmnyNSuDh79SOVpSCExIigaHcqoLdtQxpHmma1s1jUal47Patr9Vff59mlnceDTAGkCNjemdnc+DWtlx+4dLh8n+i0ptFFFUOoKKKKAopL/pCvX6Wg6dXT15/P2xj2ztn/LG9OHO1ETOoLr+fxS4mttycmtVb9K6h5rPkm95mWQOf1rDGKKyzn9ay8K/P3Y1z78SOMepbfGqKMLNOo7yEtiG2Gxz1HGSPZa6BVUbk4PxBrqRgY9SSrFj/wA5UCB2PnSBlR7kmq81bXp019/j22OHemPJ139ePuh8kSTQXc8d5GXuZ9EokjAKiLSAUyT6VjfIx5zkZq+NboXDlV1gFQ2BqAOCQD3wcDb4qoc6xzW6tf2rASxRMrqw1K0eQxOMj1Luw99xSnmvjtzCeHwRJJdRSqryuq5aYbZXbYA5DEdsEDtmquiuP9sePT0vD5fy4eqe8x5PuEWqXQmebMw68qrqYtGUDYUKoOggDA7dwfNWBECgBQAB2A2A/Sqxylxyaee4gkt0gS3EYCo2rDMCdBIAXIXGQvb5q01s11rs81zLZJy26/8Aze9CiivayajyiiiiBSjmm1kktz0gTIjxyqAQCenIrlRnbJAI396b0l5w4m1tayPGMyNiOMe8jkKv+Zz+1RPhdgm0ZKzXztMfiiXNi88D4V4nKOfTggMN8/aQwwc9sUt5DgjWwtukAFMak4IOWI9RJHc6s5qu8G5Xt4iLR5ZpdCLKYHc9EkllL6Rs2XUnScgbe9MOCSm14i9rsILlWniHtKMdRAPAI9WPfNYxWa95dv8AUb/Njjp9d1yrMbf9KBtWOany4Pj7vc1sikwa05r0UmGMTMTs9s5cisOJX4hXUyOwzvoXUR8neothJvSrnS5zpi0KdupmUZjONXpHqALjAIB8lex3rSyV1L0fEy/JjhKfnC2UkMXVgcEFDkEdwfkV7WcPA1KggRYIH3Q5PbyS+Sf1ryq20wF0vX19BdHV6fU1+vq7pq6WnHjTrzq0740706umwtVbhbLJfmVG1gqcFo0AI9AzHIIFZtIyCutsasHG1WPiJ2rKkbtCnkW6cdpKZDWFBpVxTjscLCMJJNMRqEMCGR9P8xA2Ud92I7Vv+IecrS151WNyamg1X7Hmb6lilnbyzugzKpxF0jkgI/UIw5IPpGe2akRcd/htLJb3ESRkrK0iACNhjOfVllGQdahkxvnviOuv1WTxc2t9MnQ3/WsMVXrnjkywteLArWStgvrPVKBtLTqmnSUB3+7JAJG2Myv9J4Tv6+lqCfUaf4GvONBfxv6dWNOds5qOuv1ZTxsuo3Xuz5gtGuYmtE++dHXJ7ImMNIffGRgeSQNtyEEnHb7hyQ209mrbLFDOkuIWIGldZK5QnGcec4FWrkgtN17p1ZRI+iEOCGEUfpyQd11SdRsd8EZpjZ3MPEIZkeLVGJZYGWQAhjG5Qn9CRt5rmZuZMZZ14h3eDinBj/vPeXOeS+E3SNeBZQ12kizyIf7qYTLnRvujBkcBxtgjIPi48L4mk6krlWU4kjbZ428q48H/ACPcZFM+XeWILLqGHWTKRqaR2dsKCFXLEnSMnA+TXN7+9lsOMSNdyNLG8ar1NA9MTMxhyEGWYSLJGTjfUnvirONyurJNf6fX9lHN4kZKzeP5R/l0KikEPNkPUVJUnt9e0bXETRq/wpO2fg4PxT6ulExPhwr47U7WjT2io3EeIRwJrlYKuQB5JJ7KoG7MfCjJNL5eNS5Cx2F47EagDGqApvltTOAD40Nh9x6aibRHllTBkv8AxjZzVV5gmE15bWwyekfqZPYABljB+S5z/hp7wricdxGssZOls7EYYEHBVh3BBBBHxVX5dk617xCcfb1EgX/9S4Yj/ExrKO8w2OJin5JmfTHilwI+JwMzKi/TS6mY4BAdMDJ9jv8Auaj8w8ctFnspuqjyRyjCqdwko0GRiB9uCDpyM7HcDDNuceHxvaSu8UckkcbvFrUNpYLkNv8AoNvPnbvlzFFHJHaiRQBcK0TY29UkJb27+g1jkmd9PqXapii9Jn6QbcQ43FE+ltbPgMyxRvIVU5wzBFOkHB3PsamWtwsih42DKexU5Fc75B460FlcG5n6M5vkiaYhCzaFQsH1kDQEVhkYwDtud7nxrgk30v1dvLB9Wo6jyIGSGZBlipUMwPowAxydhuKp+fvqYc+/6Z+39tu5tXtabSfXGjEYLKGx7ZAOK3Zq9yJiYnTdbtg1p5wmPQXBAyWySdOAEJJB60WD85P6UgPOMKvHqWRYJHMaXLACFnUElQxbONjhsYODg034hxG3eBJpY3eMOoDEmL72Cq41sgZdRU9/AONhWrm1PeHY/T63pMxaPJ1Z2i9NMxuDpGxfJGw2JD4J+RtXle23GIiilRIFKgr/AAZBtjb8ntRWu6pPwq1CXrJGAqAOQEUYTdMqf4Q06vhj9vxTLmK/WJCzb9gFHdmJwqgeSTgCo9lwuWO7eXvG5b8/uc6iNOSRgKN9gAPAqY/D7aWfqlFM0BzqOQRlTgnwRgnGf+VZVnU7V5cfyV6ZQLPl13Gq6lfURvHCxRF+NQw7Ee+QD7CvOBcIks3utK9VHdZEZm/isNODEWPfSR6SxAwwHgmpXH+YltzHHGjTzzZ6USEZYD7nZjsiDyx/bNL7rnQWrovEIGtVkbSsxdXh1YJ0lxgqdj9ygfNJtafKaYqU/jGkuw5isCDNHLCvV0l2OEbJ9KiTOCrflAbB8Um5yvxPMbR5elbIFa4K/wB5MWyyWsSjLHUoJfSCSCAO5x5YXX+rPFacKd7Mhsh2SMyhs6mWN/UwbO2vTn+lKuS+Wbm4i601zc2+kvFABGiT9FHYJ1ndGZjjYDOMKDvk1isOuXFub+zfrJFb28oCRwImphFpZHDZwFLHsuMrpwc7gbuU7QXHCjaS90SWzk2xuhaIsB4yAGH6ik1y1/w2aO0tybmO6LdGWYD+BKWLydTQoDJpLOBtuCBsKn/6N31nG81rdvcTFjLJBKkYjmY41KmlQ0bEDY6iM4zQVPl3nviMdv67JHhjUJFKCURxGemQzEtoLEbEjGe+Ac10/gNuyW8YkAEpGqUL26jep8f4ia5V+HvBLjiVobefqW1lEzoVXaWV+qz6WLDKqmQDtkmrRZ8clsLr6CR5L8aNcbINU8Y/2c+NtxurnGfPvWtmw770ZzMel9qjfiXwzV0ZVIVmb6ck+C5DQv8AqlwkR/Rm96YHn206JkUuZA4j+n0ET9Vs6Y+mcEE4JydsAnO1QeOWvFL23ZBBbW+dLxiSVnkV0YOhOhdCsGVT3YVThpeLb0ROpL77gV5x2zV5LqO3ikCukMcQkIYeXkYhtWrOy4x2yfOx7XjMUAPRtppAdGFkIY49InOcLg7MUyCAf2EDkPmO8c3FnbWqpJFPIXMzHpwBjqZSV3kJl6mkLj04yasN/wA5ycPlEXEghDxloZbdGw7ggGDQSxD7gj1YOfFdGt5r4UZcNMn8o2rEMd9HxjpsqXzQQrIGCiNYdZOsBS+Os4XShZhsc9s0559/EA27C3tWRbnTI7CVSAvTTqBd8Kwk0tGCG7nY7VhDccTh+rvYrCPE7CQxSzETaUhVFGhVKA+knGrJzisbXmLhsFmb65njuZriPWwfSHfSTiGOIk6FVsqB75JJO9RMzM92VaxWNRHZ5f8ALtg3D5eJiN45JI/rRIrYkRynU0xk7AE7FexzXvKHDvp7SEPvIy9R8+Xf1sx/c7Cm3E+LSi0b+0LEpbuuG6Difpx4+6RCg2XbZQ42Odq55znfyxRN9DxGe7kVBI5jhjKJERq1yyBdmK7+/nAq7Dkikz1Mb034X26j1qynfUCDn5GKT3dyJOFW0+x6JgkbxgRsElP7Lr/pXLeT7fjXEmItp5tAPqkeQiMHHbO++/ZQT2PtXVOXeVOIW0cdgTF0SJHkugNf3HJi6b/mLN9xyCAds1Zk5Fba1CzBHR1Rb2WcNggn4iDZ4mW4Vo7p40Eixrp+8OwMalsKrLuSMYG1Wez/AAyhgkAgkkW0YfxrZncq5GSCDrGxJ9SkEEADyco+D8LveDD6C3AmF3MTBcNnRD6fWJI/cKuoYOGOe2KsdzytfRKZLbic7zgZ0XARoXIH26VQGMH3U7fNa97dU7YxGo0aXXJtk7M8kAYkYAJYhAP9kucRnzlcb1SeT+GzX0Iknu5YrOSR0t4iyieRMkBZJSMnYNgL6sDJJpzLxrjX05naxtlCgl4DKxlIUHJVgCgz3C77VXuVOMSDh9ukF5apHuY1a3kmnVQ5+9UfGVbbXjB2Pc1EWn6onHSfMQto5KjKfSNMXtEMTpExDPG0bAhAx/8AKKrjBGfu332Y84XAjSI6ghD5B0K3gjAZv7snIGoAn4xkipct8RdbqeOwljv5Zgs1xPIemsRwVCEoD7ALEFBXDZNN+NcZdoE+piNtIshVg2lkOBjUjMyBlO2D377bHGLNc4HyqkdiAf8AL53opbDaTMoPV7gHsw7j2LbUUQWW1s/9oOx6sSndQmOnJp2Jf+I27awf7tW9H3EZzjzHys13eRMzEWvTIuIw2OqVbVGjjymSxO++MdjWmwtQeIszJpILlS3RznK/b/B6hDLg51nGrHg4m8xcQurZeqrW7jIUQsrh3YnZUZS2piM7aP6AE0FZXgsXD+Iv/ZsJlupociFmCQW8RcZcnSWUM4yEXOTq7DtlzvDeC1Y8RW2uLPKmdLdJI5I1V1bqIWdtQGN/tOCcU/5Uty0tzfTNGHm0IY0YN0ViDeh3BI1+olgNgdt8ZOy8v4mmS3lGrrq3cZBGdJUNnA9JBAxuNVEtV5zK0j/TcNVZpAql5XJ6MKkAjWQcu5GCEG/uRXtxYcRiTqpeCeRd2gaFFjcAbqhUdRGO+CzsM4yK38C4bHYxC3hTQsYViFJIOt2B2O5O2c96ci8GdwR77jb5IByKIVbh/OE94DLw+0EsC7F5pDCzPj1JGvTbdTsS2BnYe9O+WeYY72IugZGVjHJG+zxyL9yMPce/kUy9KDYBRnsB5J9h3JNU675Cs5bqe5lWUGcLtqKhHA0mRSjZViNPf2PuaB/zFzFb2UZaeWOMkMUV2ALEDOAO5/8AeoHIFokVjDIcdW5VZ5XPd5ZVDsT74zgDwAKU8E5LMU121/MLwTRrEjOp6iwAMCjEbDOdyMZIzUCy/Dazj1R3U8k53FqC7A28WcoIxqJ1Kfz/AANhQWy55Qt3v4uIEETxoU2xpbIKgsMdwCQCMd984FP6pHInHpUia24i4E8MrRI7nBnQfY4/3iNsdzj3zTjjHMvSbpw209zL3KRqAFHu7OVUZ/c0Da14fFE0jxxqjStqkKjBZgMZb3OKzntEcqXRWKHUhZQSrYxqXPY4J3FIOD83daTpS2txbyeBIFKN32WRWKE7diQafR3SnO+NP3A+P1oN9c94/wADsuHh/p7OKa6vpdMccvqUvnWTvnRGm7nHwPbF6N0AMlWC/wAxG3647gftXPV400/E2vLa1ku4IoRDDIpWNBIznqFDKyhtQ0DWNtiM+4WLj3GhIrWluQ1w56LExO8UbGMOergjSpQ7HPcjvg1QBHLaWdvwiaP6brTtDNdKgEckOpvUHHaSQaU9W+9MP9JJ7e/upfo5EluRBDDDIw0tKqvqlZ0LIFVO+CSQP6TuK8lXV9Ew4hxCYa8EpDGqwLgggaTl2AIzqbBolf8AhnDoreJIYUCRoMKq9gP+Z+fNSq51ay8XB+iZgU2I4iqbmLH2iPBHWz2b7cb743bm3exEbQy3NwpdUlhlJldgxA6iFsFGUkEjOjTnYHBohbqKQXPMEkI1z2zRxfmYOHdB/O6qNOkedDuR3xgEiuwxNxiSSWR5hYI5SCOBynW0khp3cEMyls6VU9hmg6DXO+VuGNwRXEyRmCeZmeeMnMRcgIsgKjMfYax2J3GCSNttbycMu4VgeSWxuCVdJHLtBIOzqznVobsVJ2O9WnmQxyW08blMPG6HWdKZZSAGbBC9xv4olJteGQxyySxxqsk2kyMPzaRgE+M4PelXOjERoQxA1Ef3gj3KkA6i65wd9O+aqXLX4kR26/T8QeLMUarHPbv1opiqgMAVGRJn8hH/ACzZL2/juoRJNbXKIDlM4SQ7avt15AOB3we1EGltHhFBjuc4Gcyb5x5/inf9zRWuHmKEKB07hcADT9NKcbdshCDj4JFFBIFrolL9KDGWPUAw653P5TnPk6h+lROE2hndbubOoahCh+2NCcagPLsAMt7HAxvlRaW0Ut+6kHVGzSqSqZyW0vvqL7kKmoqMxoFGx3e8c4+lqMaHkYIZCka5Kxr3Y+w8AbkkHAODgFdpwQwSSR26iO3lLySqo1OXckF2Zie+2AOwX9KT8X4W78KRrd3kuIIopIH0sGLRAElifuLqNJHnNObXmiCW1jvCWSKUhFJJByXKqjhQcHVtkHzWuGee3YxJCrfcwZAFRFY+iOQasltR2I8Z7eSUngnHY7mzS9RyBIg1Zx6SCQU+Crah/wBiokU13MS8HRRQrBI2R9TE/mlcn0jzgAnzSO94CLXhQgklwFuElmdVOCTc5wqg5C5AG3arndXaxgNI6KCVSNiwz1GOFQHAO52waIVlecZjItnJbmC/0N01Y6om/KJkcfcuzbHB7+xrbYcpBEYi+u2nZD1ZOoMfJ6bAouPAxnY79684nxh7fiiRXyI1tMP9VuNGDDKcqYS/gt77dwPfF1Ntn7mZh7HGP8gM/vQU1LjiMaxxloZJHkANyfQvQXOSU3/iY3x2JNbrblC1iW4TSxeRHEkxJaU53VgxORgEYxjGKtsdsB87Y3x2HYbCtf0IznLdtPj7f5e3/vQVnlzlhbe3NvM7XOqTMjzDLEE5XOWbPYLnPjtUrlvgItFkj6jyhrlnBdiWCmMEISSSQvirC8AJzv4yPfByP6GjoDVnJ75x4zjGe2e1BWOa+XY7626EsjRJrLa0OCHV9s527ZG//SoHEuEi1+lltVIEUhV1BJ6kBBADdycP0yGNXZ4MnIJU+cef1BBFC243zvnYk75+P0/Sg5xxCXib4d0thG0wMkaFvqFhD5OSTggpjI8Crfw+4UxExANGzAKB/Jg7D9BnA+KmcWtHaCVULMxjYKpbGSVIALYyN/OaonIFzPYy2/C76NFcxF4HibUr6dRZHyMh1GTttigt91YqxieQKzJLrifGTnpkA/qRsf1reFDNlSVZiRvggkd1z3Hbz2qcbRT3zjOQPAO+48+fevPpd/uPsTgAke2QM0EVwAp05AMY2z81lMgUv4Hoz/6c7/t3z8VLktgfjbGB7e3aspYg2DuCOxHf/v4oK/zFxSO2t5pV+1QugJvqlJwqJ4LE6Rj5rSeMW8U0lu0TKIoBMpVRoC/yR4/PnfAG+RSXlhH4jxG5uJ2LQ2Uxgtoj2Eij1TMBsWwdj41H2rZwK7f+0eIhpdUf8NljVRhUw6fdjuzK23x4zRJldXEV3GUZJikyMGcAZQjAzlezDbBFV7iFqJb23HFHjSzijIjjlbSklzqxl8nSx05OD5z772Tid/FYw6hEVTVp0pjcvIAdz39TZPbzjNTY7mO5VtS+glQ6OuzZ0jsw9mXce4oIl/yHZTXNvdKgjkhYOpjChXx2DDTggdwe496kc6A9EYGV9WoaNX5Dgn+FJhffYfr4Kr8O5+hJd8NJJ+kkzDnf+BINSLn/AHTlf0xTzmq3ikiCzPpBJA9AkYkqdlUqxzjJyB4NEGtt9i9vtHbt28Z3orRb30OldMqYwMeodsbUUCThsUq38up5SjKxAO6/cuN+u2nAOFHTTIUnvqLM5uJ2sXUleWOPsJGdwuNOcA5O2Mn+tL7S0db0lUGj+IWcoQfWUOkMT68kbeAAR7YaXvA7aZw8sEUjjszorEfuRQck4s2YYWsUYcLsJkmaSVSfqGacaygIGY0V3bXjGe3YGuuTQekNq1KCreNwCDkkd8DtUTmnjdrZwE3ZURv6BHjUZM7aFQbtnOMf1qgcIl4yLaWC0syluwf6Z7qQJNHGy+lNOpjlCfTq8AA0Ssuhr2Rwyj6NRiM5B+ok6msMAD/drt37nPgUh5ptL+KzvY5yLiOKMXEd2QqOXWVZOmFUnZFU+ranP4fcetUtOiwFtNZRhLiOXAZNC+qTP5kO7ah71tPEL/iCn6aKO2tWBAkukLySqdsrCGGlCM/eckeBmgsN/BDd2jCUBopY8n9CuQwPgjuCOxANReReINccPtZXJLNEuSe5I21b++M/vXOoeC/Ss9lxS8nS26TSRGKXRA0SEB4SpBkUrqX0hiCGwPardYXl7NGiWFtHZ2yqFjkucl9AGBogUggYxjWwPxQXSiqhY8euba5jtOI9NuuSLe4iBVXYDJikQk6Hx2wSD+tNuNc1WdowW5uYomIzpZhqx76e+PmiDmil/CuOW9yD9PNHLjBIRgSM7jI7jbHemFAUUVRfxD5hnEsPDrBgLu5yS/8AsYhnMh9icHH6Hziguc93Gn3ui/8AqYD/AImq1zVy611Nb3lvcCKW1WTpnpiVTrXDAjUPAwMe5rXwv8N7CJR1oRcykeua4/iOx8n1ZA/QUv47+HjR5k4PILKVgUkXJ6TowwTp30uvdSB3GPkBr4Z+IFzcRxxW9n9RdhR9RpfRBC/lS5zlvOgZI7Z2NTbnmu8stL8Ttokt2IBnt5GcREnA6isobBO2pc4p7yhy5Fw+1jtotwoyzY3dz9zn9T48DA8U0vLRJUaOVQ6OMMrDIIPgigpHDOZOJ36mext7aO2yemboydSYAj1gJsinfBOe1bYeerjLRtwq7MsX96E0FAPeNyw6mRuABmrrBCqKERQqqAFUDAAGwAHgVnQUGx5bgv1NzaXdzDb3EnVmhQqA0gIDBsqWUkrhkzg4O1aufLKPhfCpmtMxadCAjBIDyBTgkE9mbHtnbFQ+WORrl5Ls3c1xDAbmZ4YIZennU5PVZk9RB2wufB2qTwvkGaS5ccTma7tIRi0SRs6gSSWmH5nUYXJznvRKLxMfTyvFeR3Nxw91jlhmRGkaN1IbTIyeoqCFIJG+2rV3pp/p3wtVBS5aRlyFiRGaQnUH0hNOe6jvgDFbeVG+iv5uG6iYTGLi0BydCFiskOT4V91HgNTnmXmiy4fpa7lSMtnSNJZz74Cgtj57UFX5ZuY7WW5v+Jyx2092RoikkAZIFGEUjP3eT/8ANWPi/F1Kwz22JxqOGjYsMFdx6EbY7Hx9o84rnv4aG0veKcQlmTrys+uB5I20iHJGAHHpYZUbjOBt5q5c0cJt4EOiONBKTqBVNGrSdwH9Kuc4AG7fG5oGS8n2j+uSAM7epyx9RY7knGBknOcDFFN7KJhGgLEkKoyVAPYdx4PxRRCuHizi7KmVcCQqYesOoFAJ1dPoZ06fX9/Y9/FQ7fhl5xAmeS8mtYST0orfSrFQcanYgnf2/erAnEonlaE6wcSDJIw2CA4A1atsjGVG3balywzS8KljjZkl6cqRMpKtkahGwxuCRpoFlrwa0tL2OW/vxPdaenbC4ZFZVLHBVRjU5zp1437Vfaq9ha2/FeGxddRIskQDFvvV8YfBO6urg/OVqL+G99NpubS4cyPZS9ESnu8ekMhb/e07H9qJMuZeTbS+aN54/XGQVdfS2Ac6GP5l+DVgooogs4vwGC6eB50DmB+pHnsGxjJHnwf1A9qZ0UUFf525b+vgWNZOlLHIssMoGrRIh2OPO2R+9bOW+V4bMMwzJPIcyzyYMkhPufA9lGwp5RQcx/EW6t7PifDJz04WaSUzS405iCAFXIGWyW2znerrYc1Wc8ckkFxFIsSl5NDAlVAJyR3A2Pf2pjcWMTsjvGjOmdDMoJXPfSSMjOB2qifiry/qEN1DCXMbFLkRbO9pIhWVdsF9u3kZJFBq5ZsZ+MIby8lmigkJ+ntoZDGAgOBJIyYZmJB84/5aeHcoX1hezXUJW/aSNYo2uJdEkagj7jpOoYA3GCcdt6Yclcwx2vALe6l1FIoQGCjJ2cpgDbzirBFxY3EiRfSyG2ng6nXJGn1Lnpsv3A4NEoD3/FYRrktrWdcZZYJWR1/TqjS39Vp3y7xqO9t47iHOiQbBu4IJBU/IIIrk45Tji4m1jfT3bW1wM2YE79NgN3gk3zkbAfGN8kV2DhvD47eJIYUCRoMKq9gP+/NEJVFFaLy7SJC8rqiDuzEAD9zQb6KqkX4h2JYhnkiXJUSyxPHGWXOVDsoGRg7GsuBc/Wd3IkcZkUyZ6TSxMiy6e/TZhhj8d/igtNFFeE0HJ+f+ZYbfj3DzJII1hikMrAFtpAVVMKCc5AOP97NYcjXEHEePX11qEyxRxrbkjZVIALKCMgg5H+Nvemv4S28Rtp+IzaNd1cSyCV8ZEYcoq5P2gFW2+RV3t+EW4mNzHFGJmXSZVABZSQcEjvuBv8CiTCqzz3PohVskAFsjWq/kO/qmiyR3GGO/jyLNSDm1mCoVd13YHQJCRlCNYEasWKgkhWGknB7gUQd2xyinc7Dc9+3n5ryqpBwq8ZVaO+kRCAVRoixVSNlLSDWxAwMv6jjfeig28Pc/XyKX1j1egDJBJBDHf0gLhdh/mTlmeFPFOHtiirI5a5D6iWGghenvhTqxn4qBG8312TE5AyASDpCMdyrqoXsqNhiT6sDGCacS3+hZ2cYWIFs+6hdWf+NAkveAXMMkkvDZYo+sdUsM6s0evGOsmkgo3uNw3wdzN5Q5cFjCymQyyyuZZ5W2LyN3OPA8AeBVf5A5lkHCPruIy7ZkfUwGRHq0quwGSTsPJyK1cKtrvjCi4uJJLSzY5it4jokkTw8sg9QB/lXG3+ZLoVVLnHnA2zpa2sf1F9L9kQOyr/tZD+VR/n8d61XvJbQqZOGXEsEqjIjeRpIHIH2ujk4z/MuCO+9Qfwo4NMv1V7fRlb24mYPqUjSiYVUXP5cg4IyCAu5xmiEqDl7igjMrcTJuSCen0kNvnv0wuA+PGvUD5xWfDufUFgtzdoY5tXSa3T1SGbO0aLnJLDDAHwwOcb1c6qXDfw/tYL+S+UuzuWYIxBRJGxqkQYyGIyO/Ymg8gvuLzAuttaW649KTyO8h9tXTGlM/4sfNQuEfifakSJef6tcwyNHJF6pN1OC6aVyU+SBj+hN7qFbcJgjlklSJFklwZHA9TYGBk0GfDOIxXEaywSLJG3ZlOQf+/apVck47Ff8AA7i7u7SOOXh8jLLJETgo5wjFQPt9R1EgYxj2pxwblFr60W4vri4NzOnUUpK8aQFhlBGisF9II+7OSKCLyLw8/wBo8TgkVltWCSR20mCmmVnJfQchclScfO4yNulooAwMADbA8fFcm4Jx+SC9SS9yskSfR3z/AJRv1Le7OBgRuNYLHZS3irN+H/KstpJczyzO7TyOca9SsvUYxy/DFDjA2xiiUD8V40urOVraRTdWDrOCp9SFd2//AJDbeSmPFXHlviy3drDcL2lRW/Q43H7HI/aqh+InQ4fw+9VGPVvWbTHnUzSyhUIQd8YGf/mpclseHcvuhYI8Nm4yTjEpjOwz5MhwB7kUEPh/ELzi000lrdG0somMUTJGrtM4+6Q6wQEB2AHelF/w2+vOI2lnxSMPbRF5OrGp6VyyjKax2Rsd0Jx92NiKuP4Z24h4TZjTpHRDkY8t6yf3JJpzwnjdvdAm3njlA76GBI+CAcj96DZxHhUM8JgmiR4iAChHpwO2PbG2MdqR86cq/VWQgttEUkJR7ZuyxvGRpxgHAxkbDzVooohRLX8PWmxJxO8nupSN0RzDCvnCrHpO3v5x2rTfcm3izRw2t7cR2EgJmBkDyxkDZYncF1V8+5wR810Gig5zwP8ADAI6JeTC5tbcMtrAVwo1MWLyjs7747Y87dqg3sV7w29Flw5R9PeHXE0gLJasM9UKO2nSAwUkDJ2811SigqvB+L3ENwtnflHd1Jt7hF0LNpGWRlydEijfAOCNx2IrdztamSNAses5Y4bGkAKSTgxSevGdPp7jGRndjx7gkd3GEkLKUYPG8baXRxnDKfBwSPkEikfErUdNYb5mmVGJVkRi7ALkMRGjH0+SNI7A5zgha7f7V79h93ft5+a8rRBYQ6V0xxkYGMKvbG3YYooNL8FjMomLTF1bUB15NAOkr9mvRjBIxjG9LueLCae2e3txhp/Q7/yodmP9Ksdaby2WVSjfae49x7H4NBzjiPAvr5rOxhB/s2zAaZ8eiZ0wqwA/m/NqI23PkCumKoAwNgO1YxqFAVRgAbADAAHgeB+lZ0BRRRQFFFFAUUUUEDjvEobaCSW4IESj1ZGc52CAfmLHYDzml/L3M0c8cpcdE27BJg+FVG0hsZJ7AEDJx2NJX/8AqPESW/8ABcPY/djTJdgd9/yxKe/8x+KVctWMfEp+MggvZXEkSrIpK62jQB9J8gMBuNqDbzjxG3tOJ29yXRkmj+nu0yCBDIf4U7j+TVlSTtg4/Vx//nkC/wDh7i8t/wCQRXDhUHsqsSun4ximcPJtkoUfTRnTD9OCw1ExYxoOe/6nelf4f3fSM/D5WIktpH6KuSWa1JzE4J+4AHR5xpxRLZw7k2ysdV3LqllQF2ubluo4ABJIJ2XAz2ApInDLjjnTnuQILJR1LeBvWZXx6JpxnBQbER+fPfeXzsrX99b8LDEQ6Dc3enYtGraUiz7M/cd8YNWe85hs7aWK2knijkfCxxk4Psox4z2GcZ8UEax4pKkc0UqM89tEGMnT6cUxKlhoOWxuMH29u1LOF2dpxi1ivOkIpXXIkibEsbgkEB1wTgjsdvcVZeOcSjtreWaZtMcaFmPnt49yTgAe5rnf4Wcr9Tg9uwkntpm1sJIpCCQZGKko2Y2BXHde2DQWvlLjMrTXFlckPPa6P4qjAljkXKuV/K2xDDtkZGxqz1XeVeUksnnl6ss89wVMssxBY6RhVGAAAN9v0HYDFiogUUVhK2ATkDAO57D5PxQZ0VQuI/iBLJM0HDLOS6dCVeU+iJWGRjLY1YI9x8ZrRDHzGw1luHIfEZDn9iRn/Img6JVb5vhIj1bsMuWwjMQDGVz6I3OAM5GMMDgnwaxac68TkuVsmsBFOMmSXJaIqMetCRjBz5J9sZ7XbjXA0u41jmPbc4SN8nBB/vY3A7ncAH5oGNucopznYb4xnbvjxRWSLgAewxvvRQZUUUUBRRRQFFFFAUUUUBRRRQVDjXIUdxJIRPPFDOwa5gjYBJSABnONSagAG0n1YHnetXCbieC4v4ERBDDFG1nCqgLgRnI2Gd3wDvV0rAwrqDYGoDGfOPag51+HHFeJtKDxDBinVumdsh1Oo7KowpU4AO/o+adc5wabnh9yEB0T9N2BIYLKpUbg7rqwSp+P3taRAbAAeaxnt1fAYAgEMM+47GgrHS6HF2cj03duqo5/LJCzZj/xK4Yf/jNVniH4VK17a3by5KuZryRmI1spDoEUghVz6T6hhVHmumXVqkq6ZFDDvg+/uPY/NQrrgsci6ZGd0/kZjg/r5P70HMvxG5gXickFhCWWzedFnu9J6ZbciJCRg7jOrtkDxmuuW0CxoqIAqqAqgdgAMAD9qjXXCYZIeg0amLGAmMAY7Yx2NbLG16S6dbOPGs5IHtnG/wC9Br4rxWK2TXK2AThQAWZm/lRRlmb4ApTwrnCOZ7hGhnh+mUPKZVXABBbGUdsNpGdJwceKnXnBFkm6ut1bTo2xkDJ+0kZTPnTjOBUWLlWJFkjjd44ZSTJGuMMSAG9RBb1Ab70EWy5luJbqKIWgWNwXYtL/ABY0wSryIE0rqOAF1ltztscLOZuONcxyxIkYgLPDmXW7zSI2GjjhiZWZdQKli6g77adzZLLgAhUpHLKqE5IBXOfliuo/ua8g5cjjdnhLRu33MCGLb5yS4JzmpEROPJbRxRywlJBAskqRY6cK407sxUAagyj/ANPtvTyK9jbs65A1EE4IBGcsDuP3pRe8owTMHlaR3GPUX32OQMYwACSRgeTUiTlq2YKDGNu5/Mw7FXbuynbIJ8CoDCzvY5l1xOrr/MjAj+orfWmK0RTqVFUnYkDH/Ct1AUUUUBRRRQFFFLF4pp65kXAhALad9imo/wBBQM6KQvzZAOwdjqK4AA3BfyzAYYIzDfcYPkV7JzMuMpFI3YrsqhvVGDjLZBHUU7gdjQPaKU3PGdE5h6TsdMZQqV9TP1iVGWGMLExySP8AhnXf8e0LE0cbOsqawdhgZjABBIOTr/qN6B1RSVOZoi6x6XDE6SML6T1GjwcNv6lbdcjG5wKkXPFgrMoRyFZUL4GnU2j0/cDnDjfGPnbFAyopTwvjizCMFGSR1DaDgkKV1a8g/bn05968fj6AgCOQliQmAvrw4RiuX2AYj7sd8jNA3opKeZY9HU0SaML6sLjUwUiM5bIb1KMn05Pep1pxFZYeqgOPVsfdSQRtkdwdwSD3FBMopNa8woy5dHRhEZSrAfaFQkjDEb6xj9DnFbF4sTGH6ZXM/RwxHYSmPXsT7ZxQNaKW3PGVRmGiRgrBNSgYLtp0xjLA5OpdyAu/esP7dTSxCsCuAVI7MXePScEjZkbcZGMEZoGtFIRzKNS/wnKsrHUMepxJFFpX1eHkwS2Pt2yKlR8WLNFiNtMrMmSQChVXLahn3XG2f+oNKKTXPMkUZIZXA3CthQGKyLGQpLbYZgPVjsT2rO146jiV9LCONA+o43BDEgAHuNJHsfFA2opXc8diSTptqzq052ABCo3ckZ2ddhk96hvzXEYneNHcqrPpGnOkLq1n1Yx2GPu3G1BYKK8U5Fe0BRRRQFFFFAVqFuuWOkZf7vnAxv8AttW2iggLwaALpESqPT9vpPpQIuCMEYQaf02rY/DIiMaBjcbbd9OcY7favb+UVLooIlzw2KQ6nXLYAzkg+nVjBByCNT7+zMPJrJ+HxkICgwn2DsANtsDxsNvge1SaKCJ/ZkWoNoAYHO2Rkli+SAcH1Etv2JJok4ZEzlygLEg+cZGMNjONWwGrGcADtUuigr9tPaxTOdRVkxDgqcKoCynScZ0fxEyxOkekbec7ie1hmKlDryrZCswGsuQV/VkJIUbkg4NSLrgSO7trcdTIcAjBVljRl3XsRGm/cb4IzUmXhytKJMtkBRgYx6deD2z+dvPmggQwWcjBUCklRpwTp+wEFfy6wmk5HqAx4rZFd2yEoH/+3pJY5OXJxnOo516m3+057Vjw7luGGQSJnIAAyFJyEEedWnV9oG2cfFb4+DqCMu5VWZlQkaV1BwRsMkes9ycbUC9I7DRj0BVBO7MPThF7k5KY0AD7SAuO1b7jiVpGQjMu8jMd/SrqHkZiScLjQ5x8E47mvX5aiYASM7407sR9qBgqHAAKjUx33J3J2FC8txgKA8gVR2yp1N02i1sSpJbSxz4JAOKDa9nBN/E0F9Rwcahgj068EjSwx92NQxW3+xYNj0xt8nf1Fstv6jqZjk5OWPuaz4Xw4QJoViRucHAAyfAUAKPgbVNoICcHhDaxGM+NzgepX2GcDLIhOO5UE1vFknpwuNDF1wSMM2rJ+c6m2+akUUCheXouq8jFmLZwM6dOXDkrpwQdSg5G+3k71MTh0YDALsyhGBJOVGdjk79zv3Oal0UC8cEg29BODq3Zjk7YLZb140r92e1YvwOAroKEr7a27EadOdWdONtH2/FMqKAAooooCiiig//Z"/>
          <p:cNvSpPr>
            <a:spLocks noChangeAspect="1" noChangeArrowheads="1"/>
          </p:cNvSpPr>
          <p:nvPr/>
        </p:nvSpPr>
        <p:spPr bwMode="auto">
          <a:xfrm>
            <a:off x="155575" y="-1790700"/>
            <a:ext cx="3267075"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0" name="AutoShape 4" descr="data:image/jpeg;base64,/9j/4AAQSkZJRgABAQAAAQABAAD/2wCEAAkGBxQSEhUUEhQWFhUXGRwZGBgXGSAcHBwaHhgaGh4XHCAeHCggHR8lHB4YITEhJSkrLi4uGB8zODMtOCgtLisBCgoKDg0OGBAQGiwkHiQrLCwsLCwsLSwsLC8sLCwuLCwsLCwsLC0sLCwsLCwsNCwsLCwsLCwsLCwsLCwsLCwsLP/AABEIAPAA0gMBIgACEQEDEQH/xAAbAAACAgMBAAAAAAAAAAAAAAAABQQGAgMHAf/EAEMQAAIBAwIFAwIEAwQIBQUBAAECAwAEERIhBQYTMUEiUWEUMgdCcYEjUpEVM4KhFiRTYrHB0fA0Q3Lh8SVjc4OiF//EABoBAQACAwEAAAAAAAAAAAAAAAABAwIEBQb/xAArEQEAAgIBBAEDAwQDAAAAAAAAAQIDEQQSITFBE1FxsQUiMkJhocEUgZH/2gAMAwEAAhEDEQA/AO40UUUBRRRQFFFFAUUViWAoTOmVFamnArV9YKyisqrZsdfMpVFRxdig3Yp0yj58f1SKKhPfVqN9WUY7KrczFHsyopWb00C+NT8VmH/PxGlFQFv6yF8Kx+OyyOZin2m0VFS8BrcsoNRNZhbXNS3iWyiiisVoooooCiiigKKKKAooooCiiigKwkkA71quLjTS2e5JqymObNPkcuuPtHlJlvKivcmo7Gsc1tVxxDj5OTe/mW0zGsNdYE0VnEQom0yz1mgyGsM0VOkbZaq8zXlGKIe15mvTXlB7mvQaxqNPxCNG0FsvjOhQWfHvpUFsfOKTqPLKsTadQ3XV6sQBYndgoABYlmOAAAMnJrRa8xwM5j6oSQbGOTMb+d9L4YjbYgYNQjxKP6uHrssEcRZgZnWMtIV0IFRm1dmc5IHYYqy33DLW8UdWKGdfBZVcfsd65+bmRS+ojcOtx/0+bY+q0zEttpfZAIII96Yo+a51yxaotzdSWyCK1JWOJFyEZkyXmUdgCzadtjozVytLnFWzTqrFojTKnI+LJOO07j6mtFeK2a9qh04nYooooCiiigKKKKAqNc3OK3TPgUlmk1GrcdNtLmcj446a+ZeTS5rSaDWNbkRpwbWmZ3Ior2tN1cJGjSSEKiAsxPYADJJ/askRG5VwcwS3YP0Cr0+31MudJOcHpoN3xvuSoz70s4lYPadC5EtxNIJ0EzMzHVG2VYdNfSFBIICr4FL+Tr+S3gW2jgZ5ZJJHt4idJFuWyJZTg9Nck+CT4FNOLcNuZZYrae5OuZWYpagIkYUDBlJbqshb05Upn48eUnJ+pcjl9VZiMVbdvpaPzP4eyw8HjY8PTFe8x3+qwrx1fMM4X+Yx/wDLOofutMLS5WVFdDqVhkH3H71Un5CIBb/VmHfRIk79t9Jke5O238uPin3K/Flu7WKdV0Bxuo3AIJUgHAyMg4NejwTl7/JMf9RMf7l5/n8OuGImtZj7zE/g1or2vK2HMFFFFB465BwcfI8fNUfWv/hrVZryWM6ZGMhjhDgYJnZMK7eSMM3vV5qn8Vhm4fbymC4VIdTuq9DXMZJXJEasX0nLtgZQkec4qvJG48OhwJx9erzMfb2lcvcGaxIEiW5FxIxkMaMoRyiKiIMNlTpYksR6jnzio/PfDVgjjmswtvO1xCmpBpEgdtGmRVwJF3zg57VYuVbW4jtoxdymWcjU5IAwTvoGkDZe2f1/QULnHjFpeFugbhr+GQxwCFmIDq2A/mLQc+onfGR4rXmsTHd6i+q4+3bt7W3lqQpqgKaVjAKdsKpJHRyO+gjY+UKHvmnyNSuDh79SOVpSCExIigaHcqoLdtQxpHmma1s1jUal47Patr9Vff59mlnceDTAGkCNjemdnc+DWtlx+4dLh8n+i0ptFFFUOoKKKKAopL/pCvX6Wg6dXT15/P2xj2ztn/LG9OHO1ETOoLr+fxS4mttycmtVb9K6h5rPkm95mWQOf1rDGKKyzn9ay8K/P3Y1z78SOMepbfGqKMLNOo7yEtiG2Gxz1HGSPZa6BVUbk4PxBrqRgY9SSrFj/wA5UCB2PnSBlR7kmq81bXp019/j22OHemPJ139ePuh8kSTQXc8d5GXuZ9EokjAKiLSAUyT6VjfIx5zkZq+NboXDlV1gFQ2BqAOCQD3wcDb4qoc6xzW6tf2rASxRMrqw1K0eQxOMj1Luw99xSnmvjtzCeHwRJJdRSqryuq5aYbZXbYA5DEdsEDtmquiuP9sePT0vD5fy4eqe8x5PuEWqXQmebMw68qrqYtGUDYUKoOggDA7dwfNWBECgBQAB2A2A/Sqxylxyaee4gkt0gS3EYCo2rDMCdBIAXIXGQvb5q01s11rs81zLZJy26/8Aze9CiivayajyiiiiBSjmm1kktz0gTIjxyqAQCenIrlRnbJAI396b0l5w4m1tayPGMyNiOMe8jkKv+Zz+1RPhdgm0ZKzXztMfiiXNi88D4V4nKOfTggMN8/aQwwc9sUt5DgjWwtukAFMak4IOWI9RJHc6s5qu8G5Xt4iLR5ZpdCLKYHc9EkllL6Rs2XUnScgbe9MOCSm14i9rsILlWniHtKMdRAPAI9WPfNYxWa95dv8AUb/Njjp9d1yrMbf9KBtWOany4Pj7vc1sikwa05r0UmGMTMTs9s5cisOJX4hXUyOwzvoXUR8neothJvSrnS5zpi0KdupmUZjONXpHqALjAIB8lex3rSyV1L0fEy/JjhKfnC2UkMXVgcEFDkEdwfkV7WcPA1KggRYIH3Q5PbyS+Sf1ryq20wF0vX19BdHV6fU1+vq7pq6WnHjTrzq0740706umwtVbhbLJfmVG1gqcFo0AI9AzHIIFZtIyCutsasHG1WPiJ2rKkbtCnkW6cdpKZDWFBpVxTjscLCMJJNMRqEMCGR9P8xA2Ud92I7Vv+IecrS151WNyamg1X7Hmb6lilnbyzugzKpxF0jkgI/UIw5IPpGe2akRcd/htLJb3ESRkrK0iACNhjOfVllGQdahkxvnviOuv1WTxc2t9MnQ3/WsMVXrnjkywteLArWStgvrPVKBtLTqmnSUB3+7JAJG2Myv9J4Tv6+lqCfUaf4GvONBfxv6dWNOds5qOuv1ZTxsuo3Xuz5gtGuYmtE++dHXJ7ImMNIffGRgeSQNtyEEnHb7hyQ209mrbLFDOkuIWIGldZK5QnGcec4FWrkgtN17p1ZRI+iEOCGEUfpyQd11SdRsd8EZpjZ3MPEIZkeLVGJZYGWQAhjG5Qn9CRt5rmZuZMZZ14h3eDinBj/vPeXOeS+E3SNeBZQ12kizyIf7qYTLnRvujBkcBxtgjIPi48L4mk6krlWU4kjbZ428q48H/ACPcZFM+XeWILLqGHWTKRqaR2dsKCFXLEnSMnA+TXN7+9lsOMSNdyNLG8ar1NA9MTMxhyEGWYSLJGTjfUnvirONyurJNf6fX9lHN4kZKzeP5R/l0KikEPNkPUVJUnt9e0bXETRq/wpO2fg4PxT6ulExPhwr47U7WjT2io3EeIRwJrlYKuQB5JJ7KoG7MfCjJNL5eNS5Cx2F47EagDGqApvltTOAD40Nh9x6aibRHllTBkv8AxjZzVV5gmE15bWwyekfqZPYABljB+S5z/hp7wricdxGssZOls7EYYEHBVh3BBBBHxVX5dk617xCcfb1EgX/9S4Yj/ExrKO8w2OJin5JmfTHilwI+JwMzKi/TS6mY4BAdMDJ9jv8Auaj8w8ctFnspuqjyRyjCqdwko0GRiB9uCDpyM7HcDDNuceHxvaSu8UckkcbvFrUNpYLkNv8AoNvPnbvlzFFHJHaiRQBcK0TY29UkJb27+g1jkmd9PqXapii9Jn6QbcQ43FE+ltbPgMyxRvIVU5wzBFOkHB3PsamWtwsih42DKexU5Fc75B460FlcG5n6M5vkiaYhCzaFQsH1kDQEVhkYwDtud7nxrgk30v1dvLB9Wo6jyIGSGZBlipUMwPowAxydhuKp+fvqYc+/6Z+39tu5tXtabSfXGjEYLKGx7ZAOK3Zq9yJiYnTdbtg1p5wmPQXBAyWySdOAEJJB60WD85P6UgPOMKvHqWRYJHMaXLACFnUElQxbONjhsYODg034hxG3eBJpY3eMOoDEmL72Cq41sgZdRU9/AONhWrm1PeHY/T63pMxaPJ1Z2i9NMxuDpGxfJGw2JD4J+RtXle23GIiilRIFKgr/AAZBtjb8ntRWu6pPwq1CXrJGAqAOQEUYTdMqf4Q06vhj9vxTLmK/WJCzb9gFHdmJwqgeSTgCo9lwuWO7eXvG5b8/uc6iNOSRgKN9gAPAqY/D7aWfqlFM0BzqOQRlTgnwRgnGf+VZVnU7V5cfyV6ZQLPl13Gq6lfURvHCxRF+NQw7Ee+QD7CvOBcIks3utK9VHdZEZm/isNODEWPfSR6SxAwwHgmpXH+YltzHHGjTzzZ6USEZYD7nZjsiDyx/bNL7rnQWrovEIGtVkbSsxdXh1YJ0lxgqdj9ygfNJtafKaYqU/jGkuw5isCDNHLCvV0l2OEbJ9KiTOCrflAbB8Um5yvxPMbR5elbIFa4K/wB5MWyyWsSjLHUoJfSCSCAO5x5YXX+rPFacKd7Mhsh2SMyhs6mWN/UwbO2vTn+lKuS+Wbm4i601zc2+kvFABGiT9FHYJ1ndGZjjYDOMKDvk1isOuXFub+zfrJFb28oCRwImphFpZHDZwFLHsuMrpwc7gbuU7QXHCjaS90SWzk2xuhaIsB4yAGH6ik1y1/w2aO0tybmO6LdGWYD+BKWLydTQoDJpLOBtuCBsKn/6N31nG81rdvcTFjLJBKkYjmY41KmlQ0bEDY6iM4zQVPl3nviMdv67JHhjUJFKCURxGemQzEtoLEbEjGe+Ac10/gNuyW8YkAEpGqUL26jep8f4ia5V+HvBLjiVobefqW1lEzoVXaWV+qz6WLDKqmQDtkmrRZ8clsLr6CR5L8aNcbINU8Y/2c+NtxurnGfPvWtmw770ZzMel9qjfiXwzV0ZVIVmb6ck+C5DQv8AqlwkR/Rm96YHn206JkUuZA4j+n0ET9Vs6Y+mcEE4JydsAnO1QeOWvFL23ZBBbW+dLxiSVnkV0YOhOhdCsGVT3YVThpeLb0ROpL77gV5x2zV5LqO3ikCukMcQkIYeXkYhtWrOy4x2yfOx7XjMUAPRtppAdGFkIY49InOcLg7MUyCAf2EDkPmO8c3FnbWqpJFPIXMzHpwBjqZSV3kJl6mkLj04yasN/wA5ycPlEXEghDxloZbdGw7ggGDQSxD7gj1YOfFdGt5r4UZcNMn8o2rEMd9HxjpsqXzQQrIGCiNYdZOsBS+Os4XShZhsc9s0559/EA27C3tWRbnTI7CVSAvTTqBd8Kwk0tGCG7nY7VhDccTh+rvYrCPE7CQxSzETaUhVFGhVKA+knGrJzisbXmLhsFmb65njuZriPWwfSHfSTiGOIk6FVsqB75JJO9RMzM92VaxWNRHZ5f8ALtg3D5eJiN45JI/rRIrYkRynU0xk7AE7FexzXvKHDvp7SEPvIy9R8+Xf1sx/c7Cm3E+LSi0b+0LEpbuuG6Difpx4+6RCg2XbZQ42Odq55znfyxRN9DxGe7kVBI5jhjKJERq1yyBdmK7+/nAq7Dkikz1Mb034X26j1qynfUCDn5GKT3dyJOFW0+x6JgkbxgRsElP7Lr/pXLeT7fjXEmItp5tAPqkeQiMHHbO++/ZQT2PtXVOXeVOIW0cdgTF0SJHkugNf3HJi6b/mLN9xyCAds1Zk5Fba1CzBHR1Rb2WcNggn4iDZ4mW4Vo7p40Eixrp+8OwMalsKrLuSMYG1Wez/AAyhgkAgkkW0YfxrZncq5GSCDrGxJ9SkEEADyco+D8LveDD6C3AmF3MTBcNnRD6fWJI/cKuoYOGOe2KsdzytfRKZLbic7zgZ0XARoXIH26VQGMH3U7fNa97dU7YxGo0aXXJtk7M8kAYkYAJYhAP9kucRnzlcb1SeT+GzX0Iknu5YrOSR0t4iyieRMkBZJSMnYNgL6sDJJpzLxrjX05naxtlCgl4DKxlIUHJVgCgz3C77VXuVOMSDh9ukF5apHuY1a3kmnVQ5+9UfGVbbXjB2Pc1EWn6onHSfMQto5KjKfSNMXtEMTpExDPG0bAhAx/8AKKrjBGfu332Y84XAjSI6ghD5B0K3gjAZv7snIGoAn4xkipct8RdbqeOwljv5Zgs1xPIemsRwVCEoD7ALEFBXDZNN+NcZdoE+piNtIshVg2lkOBjUjMyBlO2D377bHGLNc4HyqkdiAf8AL53opbDaTMoPV7gHsw7j2LbUUQWW1s/9oOx6sSndQmOnJp2Jf+I27awf7tW9H3EZzjzHys13eRMzEWvTIuIw2OqVbVGjjymSxO++MdjWmwtQeIszJpILlS3RznK/b/B6hDLg51nGrHg4m8xcQurZeqrW7jIUQsrh3YnZUZS2piM7aP6AE0FZXgsXD+Iv/ZsJlupociFmCQW8RcZcnSWUM4yEXOTq7DtlzvDeC1Y8RW2uLPKmdLdJI5I1V1bqIWdtQGN/tOCcU/5Uty0tzfTNGHm0IY0YN0ViDeh3BI1+olgNgdt8ZOy8v4mmS3lGrrq3cZBGdJUNnA9JBAxuNVEtV5zK0j/TcNVZpAql5XJ6MKkAjWQcu5GCEG/uRXtxYcRiTqpeCeRd2gaFFjcAbqhUdRGO+CzsM4yK38C4bHYxC3hTQsYViFJIOt2B2O5O2c96ci8GdwR77jb5IByKIVbh/OE94DLw+0EsC7F5pDCzPj1JGvTbdTsS2BnYe9O+WeYY72IugZGVjHJG+zxyL9yMPce/kUy9KDYBRnsB5J9h3JNU675Cs5bqe5lWUGcLtqKhHA0mRSjZViNPf2PuaB/zFzFb2UZaeWOMkMUV2ALEDOAO5/8AeoHIFokVjDIcdW5VZ5XPd5ZVDsT74zgDwAKU8E5LMU121/MLwTRrEjOp6iwAMCjEbDOdyMZIzUCy/Dazj1R3U8k53FqC7A28WcoIxqJ1Kfz/AANhQWy55Qt3v4uIEETxoU2xpbIKgsMdwCQCMd984FP6pHInHpUia24i4E8MrRI7nBnQfY4/3iNsdzj3zTjjHMvSbpw209zL3KRqAFHu7OVUZ/c0Da14fFE0jxxqjStqkKjBZgMZb3OKzntEcqXRWKHUhZQSrYxqXPY4J3FIOD83daTpS2txbyeBIFKN32WRWKE7diQafR3SnO+NP3A+P1oN9c94/wADsuHh/p7OKa6vpdMccvqUvnWTvnRGm7nHwPbF6N0AMlWC/wAxG3647gftXPV400/E2vLa1ku4IoRDDIpWNBIznqFDKyhtQ0DWNtiM+4WLj3GhIrWluQ1w56LExO8UbGMOergjSpQ7HPcjvg1QBHLaWdvwiaP6brTtDNdKgEckOpvUHHaSQaU9W+9MP9JJ7e/upfo5EluRBDDDIw0tKqvqlZ0LIFVO+CSQP6TuK8lXV9Ew4hxCYa8EpDGqwLgggaTl2AIzqbBolf8AhnDoreJIYUCRoMKq9gP+Z+fNSq51ay8XB+iZgU2I4iqbmLH2iPBHWz2b7cb743bm3exEbQy3NwpdUlhlJldgxA6iFsFGUkEjOjTnYHBohbqKQXPMEkI1z2zRxfmYOHdB/O6qNOkedDuR3xgEiuwxNxiSSWR5hYI5SCOBynW0khp3cEMyls6VU9hmg6DXO+VuGNwRXEyRmCeZmeeMnMRcgIsgKjMfYax2J3GCSNttbycMu4VgeSWxuCVdJHLtBIOzqznVobsVJ2O9WnmQxyW08blMPG6HWdKZZSAGbBC9xv4olJteGQxyySxxqsk2kyMPzaRgE+M4PelXOjERoQxA1Ef3gj3KkA6i65wd9O+aqXLX4kR26/T8QeLMUarHPbv1opiqgMAVGRJn8hH/ACzZL2/juoRJNbXKIDlM4SQ7avt15AOB3we1EGltHhFBjuc4Gcyb5x5/inf9zRWuHmKEKB07hcADT9NKcbdshCDj4JFFBIFrolL9KDGWPUAw653P5TnPk6h+lROE2hndbubOoahCh+2NCcagPLsAMt7HAxvlRaW0Ut+6kHVGzSqSqZyW0vvqL7kKmoqMxoFGx3e8c4+lqMaHkYIZCka5Kxr3Y+w8AbkkHAODgFdpwQwSSR26iO3lLySqo1OXckF2Zie+2AOwX9KT8X4W78KRrd3kuIIopIH0sGLRAElifuLqNJHnNObXmiCW1jvCWSKUhFJJByXKqjhQcHVtkHzWuGee3YxJCrfcwZAFRFY+iOQasltR2I8Z7eSUngnHY7mzS9RyBIg1Zx6SCQU+Crah/wBiokU13MS8HRRQrBI2R9TE/mlcn0jzgAnzSO94CLXhQgklwFuElmdVOCTc5wqg5C5AG3arndXaxgNI6KCVSNiwz1GOFQHAO52waIVlecZjItnJbmC/0N01Y6om/KJkcfcuzbHB7+xrbYcpBEYi+u2nZD1ZOoMfJ6bAouPAxnY79684nxh7fiiRXyI1tMP9VuNGDDKcqYS/gt77dwPfF1Ntn7mZh7HGP8gM/vQU1LjiMaxxloZJHkANyfQvQXOSU3/iY3x2JNbrblC1iW4TSxeRHEkxJaU53VgxORgEYxjGKtsdsB87Y3x2HYbCtf0IznLdtPj7f5e3/vQVnlzlhbe3NvM7XOqTMjzDLEE5XOWbPYLnPjtUrlvgItFkj6jyhrlnBdiWCmMEISSSQvirC8AJzv4yPfByP6GjoDVnJ75x4zjGe2e1BWOa+XY7626EsjRJrLa0OCHV9s527ZG//SoHEuEi1+lltVIEUhV1BJ6kBBADdycP0yGNXZ4MnIJU+cef1BBFC243zvnYk75+P0/Sg5xxCXib4d0thG0wMkaFvqFhD5OSTggpjI8Crfw+4UxExANGzAKB/Jg7D9BnA+KmcWtHaCVULMxjYKpbGSVIALYyN/OaonIFzPYy2/C76NFcxF4HibUr6dRZHyMh1GTttigt91YqxieQKzJLrifGTnpkA/qRsf1reFDNlSVZiRvggkd1z3Hbz2qcbRT3zjOQPAO+48+fevPpd/uPsTgAke2QM0EVwAp05AMY2z81lMgUv4Hoz/6c7/t3z8VLktgfjbGB7e3aspYg2DuCOxHf/v4oK/zFxSO2t5pV+1QugJvqlJwqJ4LE6Rj5rSeMW8U0lu0TKIoBMpVRoC/yR4/PnfAG+RSXlhH4jxG5uJ2LQ2Uxgtoj2Eij1TMBsWwdj41H2rZwK7f+0eIhpdUf8NljVRhUw6fdjuzK23x4zRJldXEV3GUZJikyMGcAZQjAzlezDbBFV7iFqJb23HFHjSzijIjjlbSklzqxl8nSx05OD5z772Tid/FYw6hEVTVp0pjcvIAdz39TZPbzjNTY7mO5VtS+glQ6OuzZ0jsw9mXce4oIl/yHZTXNvdKgjkhYOpjChXx2DDTggdwe496kc6A9EYGV9WoaNX5Dgn+FJhffYfr4Kr8O5+hJd8NJJ+kkzDnf+BINSLn/AHTlf0xTzmq3ikiCzPpBJA9AkYkqdlUqxzjJyB4NEGtt9i9vtHbt28Z3orRb30OldMqYwMeodsbUUCThsUq38up5SjKxAO6/cuN+u2nAOFHTTIUnvqLM5uJ2sXUleWOPsJGdwuNOcA5O2Mn+tL7S0db0lUGj+IWcoQfWUOkMT68kbeAAR7YaXvA7aZw8sEUjjszorEfuRQck4s2YYWsUYcLsJkmaSVSfqGacaygIGY0V3bXjGe3YGuuTQekNq1KCreNwCDkkd8DtUTmnjdrZwE3ZURv6BHjUZM7aFQbtnOMf1qgcIl4yLaWC0syluwf6Z7qQJNHGy+lNOpjlCfTq8AA0Ssuhr2Rwyj6NRiM5B+ok6msMAD/drt37nPgUh5ptL+KzvY5yLiOKMXEd2QqOXWVZOmFUnZFU+ranP4fcetUtOiwFtNZRhLiOXAZNC+qTP5kO7ah71tPEL/iCn6aKO2tWBAkukLySqdsrCGGlCM/eckeBmgsN/BDd2jCUBopY8n9CuQwPgjuCOxANReReINccPtZXJLNEuSe5I21b++M/vXOoeC/Ss9lxS8nS26TSRGKXRA0SEB4SpBkUrqX0hiCGwPardYXl7NGiWFtHZ2yqFjkucl9AGBogUggYxjWwPxQXSiqhY8euba5jtOI9NuuSLe4iBVXYDJikQk6Hx2wSD+tNuNc1WdowW5uYomIzpZhqx76e+PmiDmil/CuOW9yD9PNHLjBIRgSM7jI7jbHemFAUUVRfxD5hnEsPDrBgLu5yS/8AsYhnMh9icHH6Hziguc93Gn3ui/8AqYD/AImq1zVy611Nb3lvcCKW1WTpnpiVTrXDAjUPAwMe5rXwv8N7CJR1oRcykeua4/iOx8n1ZA/QUv47+HjR5k4PILKVgUkXJ6TowwTp30uvdSB3GPkBr4Z+IFzcRxxW9n9RdhR9RpfRBC/lS5zlvOgZI7Z2NTbnmu8stL8Ttokt2IBnt5GcREnA6isobBO2pc4p7yhy5Fw+1jtotwoyzY3dz9zn9T48DA8U0vLRJUaOVQ6OMMrDIIPgigpHDOZOJ36mext7aO2yemboydSYAj1gJsinfBOe1bYeerjLRtwq7MsX96E0FAPeNyw6mRuABmrrBCqKERQqqAFUDAAGwAHgVnQUGx5bgv1NzaXdzDb3EnVmhQqA0gIDBsqWUkrhkzg4O1aufLKPhfCpmtMxadCAjBIDyBTgkE9mbHtnbFQ+WORrl5Ls3c1xDAbmZ4YIZennU5PVZk9RB2wufB2qTwvkGaS5ccTma7tIRi0SRs6gSSWmH5nUYXJznvRKLxMfTyvFeR3Nxw91jlhmRGkaN1IbTIyeoqCFIJG+2rV3pp/p3wtVBS5aRlyFiRGaQnUH0hNOe6jvgDFbeVG+iv5uG6iYTGLi0BydCFiskOT4V91HgNTnmXmiy4fpa7lSMtnSNJZz74Cgtj57UFX5ZuY7WW5v+Jyx2092RoikkAZIFGEUjP3eT/8ANWPi/F1Kwz22JxqOGjYsMFdx6EbY7Hx9o84rnv4aG0veKcQlmTrys+uB5I20iHJGAHHpYZUbjOBt5q5c0cJt4EOiONBKTqBVNGrSdwH9Kuc4AG7fG5oGS8n2j+uSAM7epyx9RY7knGBknOcDFFN7KJhGgLEkKoyVAPYdx4PxRRCuHizi7KmVcCQqYesOoFAJ1dPoZ06fX9/Y9/FQ7fhl5xAmeS8mtYST0orfSrFQcanYgnf2/erAnEonlaE6wcSDJIw2CA4A1atsjGVG3balywzS8KljjZkl6cqRMpKtkahGwxuCRpoFlrwa0tL2OW/vxPdaenbC4ZFZVLHBVRjU5zp1437Vfaq9ha2/FeGxddRIskQDFvvV8YfBO6urg/OVqL+G99NpubS4cyPZS9ESnu8ekMhb/e07H9qJMuZeTbS+aN54/XGQVdfS2Ac6GP5l+DVgooogs4vwGC6eB50DmB+pHnsGxjJHnwf1A9qZ0UUFf525b+vgWNZOlLHIssMoGrRIh2OPO2R+9bOW+V4bMMwzJPIcyzyYMkhPufA9lGwp5RQcx/EW6t7PifDJz04WaSUzS405iCAFXIGWyW2znerrYc1Wc8ckkFxFIsSl5NDAlVAJyR3A2Pf2pjcWMTsjvGjOmdDMoJXPfSSMjOB2qifiry/qEN1DCXMbFLkRbO9pIhWVdsF9u3kZJFBq5ZsZ+MIby8lmigkJ+ntoZDGAgOBJIyYZmJB84/5aeHcoX1hezXUJW/aSNYo2uJdEkagj7jpOoYA3GCcdt6Yclcwx2vALe6l1FIoQGCjJ2cpgDbzirBFxY3EiRfSyG2ng6nXJGn1Lnpsv3A4NEoD3/FYRrktrWdcZZYJWR1/TqjS39Vp3y7xqO9t47iHOiQbBu4IJBU/IIIrk45Tji4m1jfT3bW1wM2YE79NgN3gk3zkbAfGN8kV2DhvD47eJIYUCRoMKq9gP+/NEJVFFaLy7SJC8rqiDuzEAD9zQb6KqkX4h2JYhnkiXJUSyxPHGWXOVDsoGRg7GsuBc/Wd3IkcZkUyZ6TSxMiy6e/TZhhj8d/igtNFFeE0HJ+f+ZYbfj3DzJII1hikMrAFtpAVVMKCc5AOP97NYcjXEHEePX11qEyxRxrbkjZVIALKCMgg5H+Nvemv4S28Rtp+IzaNd1cSyCV8ZEYcoq5P2gFW2+RV3t+EW4mNzHFGJmXSZVABZSQcEjvuBv8CiTCqzz3PohVskAFsjWq/kO/qmiyR3GGO/jyLNSDm1mCoVd13YHQJCRlCNYEasWKgkhWGknB7gUQd2xyinc7Dc9+3n5ryqpBwq8ZVaO+kRCAVRoixVSNlLSDWxAwMv6jjfeig28Pc/XyKX1j1egDJBJBDHf0gLhdh/mTlmeFPFOHtiirI5a5D6iWGghenvhTqxn4qBG8312TE5AyASDpCMdyrqoXsqNhiT6sDGCacS3+hZ2cYWIFs+6hdWf+NAkveAXMMkkvDZYo+sdUsM6s0evGOsmkgo3uNw3wdzN5Q5cFjCymQyyyuZZ5W2LyN3OPA8AeBVf5A5lkHCPruIy7ZkfUwGRHq0quwGSTsPJyK1cKtrvjCi4uJJLSzY5it4jokkTw8sg9QB/lXG3+ZLoVVLnHnA2zpa2sf1F9L9kQOyr/tZD+VR/n8d61XvJbQqZOGXEsEqjIjeRpIHIH2ujk4z/MuCO+9Qfwo4NMv1V7fRlb24mYPqUjSiYVUXP5cg4IyCAu5xmiEqDl7igjMrcTJuSCen0kNvnv0wuA+PGvUD5xWfDufUFgtzdoY5tXSa3T1SGbO0aLnJLDDAHwwOcb1c6qXDfw/tYL+S+UuzuWYIxBRJGxqkQYyGIyO/Ymg8gvuLzAuttaW649KTyO8h9tXTGlM/4sfNQuEfifakSJef6tcwyNHJF6pN1OC6aVyU+SBj+hN7qFbcJgjlklSJFklwZHA9TYGBk0GfDOIxXEaywSLJG3ZlOQf+/apVck47Ff8AA7i7u7SOOXh8jLLJETgo5wjFQPt9R1EgYxj2pxwblFr60W4vri4NzOnUUpK8aQFhlBGisF9II+7OSKCLyLw8/wBo8TgkVltWCSR20mCmmVnJfQchclScfO4yNulooAwMADbA8fFcm4Jx+SC9SS9yskSfR3z/AJRv1Le7OBgRuNYLHZS3irN+H/KstpJczyzO7TyOca9SsvUYxy/DFDjA2xiiUD8V40urOVraRTdWDrOCp9SFd2//AJDbeSmPFXHlviy3drDcL2lRW/Q43H7HI/aqh+InQ4fw+9VGPVvWbTHnUzSyhUIQd8YGf/mpclseHcvuhYI8Nm4yTjEpjOwz5MhwB7kUEPh/ELzi000lrdG0somMUTJGrtM4+6Q6wQEB2AHelF/w2+vOI2lnxSMPbRF5OrGp6VyyjKax2Rsd0Jx92NiKuP4Z24h4TZjTpHRDkY8t6yf3JJpzwnjdvdAm3njlA76GBI+CAcj96DZxHhUM8JgmiR4iAChHpwO2PbG2MdqR86cq/VWQgttEUkJR7ZuyxvGRpxgHAxkbDzVooohRLX8PWmxJxO8nupSN0RzDCvnCrHpO3v5x2rTfcm3izRw2t7cR2EgJmBkDyxkDZYncF1V8+5wR810Gig5zwP8ADAI6JeTC5tbcMtrAVwo1MWLyjs7747Y87dqg3sV7w29Flw5R9PeHXE0gLJasM9UKO2nSAwUkDJ2811SigqvB+L3ENwtnflHd1Jt7hF0LNpGWRlydEijfAOCNx2IrdztamSNAses5Y4bGkAKSTgxSevGdPp7jGRndjx7gkd3GEkLKUYPG8baXRxnDKfBwSPkEikfErUdNYb5mmVGJVkRi7ALkMRGjH0+SNI7A5zgha7f7V79h93ft5+a8rRBYQ6V0xxkYGMKvbG3YYooNL8FjMomLTF1bUB15NAOkr9mvRjBIxjG9LueLCae2e3txhp/Q7/yodmP9Ksdaby2WVSjfae49x7H4NBzjiPAvr5rOxhB/s2zAaZ8eiZ0wqwA/m/NqI23PkCumKoAwNgO1YxqFAVRgAbADAAHgeB+lZ0BRRRQFFFFAUUUUEDjvEobaCSW4IESj1ZGc52CAfmLHYDzml/L3M0c8cpcdE27BJg+FVG0hsZJ7AEDJx2NJX/8AqPESW/8ABcPY/djTJdgd9/yxKe/8x+KVctWMfEp+MggvZXEkSrIpK62jQB9J8gMBuNqDbzjxG3tOJ29yXRkmj+nu0yCBDIf4U7j+TVlSTtg4/Vx//nkC/wDh7i8t/wCQRXDhUHsqsSun4ximcPJtkoUfTRnTD9OCw1ExYxoOe/6nelf4f3fSM/D5WIktpH6KuSWa1JzE4J+4AHR5xpxRLZw7k2ysdV3LqllQF2ubluo4ABJIJ2XAz2ApInDLjjnTnuQILJR1LeBvWZXx6JpxnBQbER+fPfeXzsrX99b8LDEQ6Dc3enYtGraUiz7M/cd8YNWe85hs7aWK2knijkfCxxk4Psox4z2GcZ8UEax4pKkc0UqM89tEGMnT6cUxKlhoOWxuMH29u1LOF2dpxi1ivOkIpXXIkibEsbgkEB1wTgjsdvcVZeOcSjtreWaZtMcaFmPnt49yTgAe5rnf4Wcr9Tg9uwkntpm1sJIpCCQZGKko2Y2BXHde2DQWvlLjMrTXFlckPPa6P4qjAljkXKuV/K2xDDtkZGxqz1XeVeUksnnl6ss89wVMssxBY6RhVGAAAN9v0HYDFiogUUVhK2ATkDAO57D5PxQZ0VQuI/iBLJM0HDLOS6dCVeU+iJWGRjLY1YI9x8ZrRDHzGw1luHIfEZDn9iRn/Img6JVb5vhIj1bsMuWwjMQDGVz6I3OAM5GMMDgnwaxac68TkuVsmsBFOMmSXJaIqMetCRjBz5J9sZ7XbjXA0u41jmPbc4SN8nBB/vY3A7ncAH5oGNucopznYb4xnbvjxRWSLgAewxvvRQZUUUUBRRRQFFFFAUUUUBRRRQVDjXIUdxJIRPPFDOwa5gjYBJSABnONSagAG0n1YHnetXCbieC4v4ERBDDFG1nCqgLgRnI2Gd3wDvV0rAwrqDYGoDGfOPag51+HHFeJtKDxDBinVumdsh1Oo7KowpU4AO/o+adc5wabnh9yEB0T9N2BIYLKpUbg7rqwSp+P3taRAbAAeaxnt1fAYAgEMM+47GgrHS6HF2cj03duqo5/LJCzZj/xK4Yf/jNVniH4VK17a3by5KuZryRmI1spDoEUghVz6T6hhVHmumXVqkq6ZFDDvg+/uPY/NQrrgsci6ZGd0/kZjg/r5P70HMvxG5gXickFhCWWzedFnu9J6ZbciJCRg7jOrtkDxmuuW0CxoqIAqqAqgdgAMAD9qjXXCYZIeg0amLGAmMAY7Yx2NbLG16S6dbOPGs5IHtnG/wC9Br4rxWK2TXK2AThQAWZm/lRRlmb4ApTwrnCOZ7hGhnh+mUPKZVXABBbGUdsNpGdJwceKnXnBFkm6ut1bTo2xkDJ+0kZTPnTjOBUWLlWJFkjjd44ZSTJGuMMSAG9RBb1Ab70EWy5luJbqKIWgWNwXYtL/ABY0wSryIE0rqOAF1ltztscLOZuONcxyxIkYgLPDmXW7zSI2GjjhiZWZdQKli6g77adzZLLgAhUpHLKqE5IBXOfliuo/ua8g5cjjdnhLRu33MCGLb5yS4JzmpEROPJbRxRywlJBAskqRY6cK407sxUAagyj/ANPtvTyK9jbs65A1EE4IBGcsDuP3pRe8owTMHlaR3GPUX32OQMYwACSRgeTUiTlq2YKDGNu5/Mw7FXbuynbIJ8CoDCzvY5l1xOrr/MjAj+orfWmK0RTqVFUnYkDH/Ct1AUUUUBRRRQFFFLF4pp65kXAhALad9imo/wBBQM6KQvzZAOwdjqK4AA3BfyzAYYIzDfcYPkV7JzMuMpFI3YrsqhvVGDjLZBHUU7gdjQPaKU3PGdE5h6TsdMZQqV9TP1iVGWGMLExySP8AhnXf8e0LE0cbOsqawdhgZjABBIOTr/qN6B1RSVOZoi6x6XDE6SML6T1GjwcNv6lbdcjG5wKkXPFgrMoRyFZUL4GnU2j0/cDnDjfGPnbFAyopTwvjizCMFGSR1DaDgkKV1a8g/bn05968fj6AgCOQliQmAvrw4RiuX2AYj7sd8jNA3opKeZY9HU0SaML6sLjUwUiM5bIb1KMn05Pep1pxFZYeqgOPVsfdSQRtkdwdwSD3FBMopNa8woy5dHRhEZSrAfaFQkjDEb6xj9DnFbF4sTGH6ZXM/RwxHYSmPXsT7ZxQNaKW3PGVRmGiRgrBNSgYLtp0xjLA5OpdyAu/esP7dTSxCsCuAVI7MXePScEjZkbcZGMEZoGtFIRzKNS/wnKsrHUMepxJFFpX1eHkwS2Pt2yKlR8WLNFiNtMrMmSQChVXLahn3XG2f+oNKKTXPMkUZIZXA3CthQGKyLGQpLbYZgPVjsT2rO146jiV9LCONA+o43BDEgAHuNJHsfFA2opXc8diSTptqzq052ABCo3ckZ2ddhk96hvzXEYneNHcqrPpGnOkLq1n1Yx2GPu3G1BYKK8U5Fe0BRRRQFFFFAVqFuuWOkZf7vnAxv8AttW2iggLwaALpESqPT9vpPpQIuCMEYQaf02rY/DIiMaBjcbbd9OcY7favb+UVLooIlzw2KQ6nXLYAzkg+nVjBByCNT7+zMPJrJ+HxkICgwn2DsANtsDxsNvge1SaKCJ/ZkWoNoAYHO2Rkli+SAcH1Etv2JJok4ZEzlygLEg+cZGMNjONWwGrGcADtUuigr9tPaxTOdRVkxDgqcKoCynScZ0fxEyxOkekbec7ie1hmKlDryrZCswGsuQV/VkJIUbkg4NSLrgSO7trcdTIcAjBVljRl3XsRGm/cb4IzUmXhytKJMtkBRgYx6deD2z+dvPmggQwWcjBUCklRpwTp+wEFfy6wmk5HqAx4rZFd2yEoH/+3pJY5OXJxnOo516m3+057Vjw7luGGQSJnIAAyFJyEEedWnV9oG2cfFb4+DqCMu5VWZlQkaV1BwRsMkes9ycbUC9I7DRj0BVBO7MPThF7k5KY0AD7SAuO1b7jiVpGQjMu8jMd/SrqHkZiScLjQ5x8E47mvX5aiYASM7407sR9qBgqHAAKjUx33J3J2FC8txgKA8gVR2yp1N02i1sSpJbSxz4JAOKDa9nBN/E0F9Rwcahgj068EjSwx92NQxW3+xYNj0xt8nf1Fstv6jqZjk5OWPuaz4Xw4QJoViRucHAAyfAUAKPgbVNoICcHhDaxGM+NzgepX2GcDLIhOO5UE1vFknpwuNDF1wSMM2rJ+c6m2+akUUCheXouq8jFmLZwM6dOXDkrpwQdSg5G+3k71MTh0YDALsyhGBJOVGdjk79zv3Oal0UC8cEg29BODq3Zjk7YLZb140r92e1YvwOAroKEr7a27EadOdWdONtH2/FMqKAAooooCiiig//Z"/>
          <p:cNvSpPr>
            <a:spLocks noChangeAspect="1" noChangeArrowheads="1"/>
          </p:cNvSpPr>
          <p:nvPr/>
        </p:nvSpPr>
        <p:spPr bwMode="auto">
          <a:xfrm>
            <a:off x="155575" y="-1790700"/>
            <a:ext cx="3267075"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42" name="Picture 2" descr="https://encrypted-tbn3.gstatic.com/images?q=tbn:ANd9GcSWx-KUNmhoM_Cr1geW0Aii18D7_1wEmi5SZ_575JjQoUZoG99d"/>
          <p:cNvPicPr>
            <a:picLocks noChangeAspect="1" noChangeArrowheads="1"/>
          </p:cNvPicPr>
          <p:nvPr/>
        </p:nvPicPr>
        <p:blipFill>
          <a:blip r:embed="rId2" cstate="print"/>
          <a:srcRect/>
          <a:stretch>
            <a:fillRect/>
          </a:stretch>
        </p:blipFill>
        <p:spPr bwMode="auto">
          <a:xfrm>
            <a:off x="2133600" y="3733800"/>
            <a:ext cx="4714875" cy="264795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15962"/>
          </a:xfrm>
        </p:spPr>
        <p:txBody>
          <a:bodyPr/>
          <a:lstStyle/>
          <a:p>
            <a:pPr algn="ctr"/>
            <a:r>
              <a:rPr lang="en-US" dirty="0" smtClean="0"/>
              <a:t>Student Sample Introduction</a:t>
            </a:r>
            <a:endParaRPr lang="en-US" dirty="0"/>
          </a:p>
        </p:txBody>
      </p:sp>
      <p:sp>
        <p:nvSpPr>
          <p:cNvPr id="3" name="Content Placeholder 2"/>
          <p:cNvSpPr>
            <a:spLocks noGrp="1"/>
          </p:cNvSpPr>
          <p:nvPr>
            <p:ph idx="1"/>
          </p:nvPr>
        </p:nvSpPr>
        <p:spPr>
          <a:xfrm>
            <a:off x="457200" y="1143000"/>
            <a:ext cx="8226425" cy="1981200"/>
          </a:xfrm>
        </p:spPr>
        <p:txBody>
          <a:bodyPr/>
          <a:lstStyle/>
          <a:p>
            <a:r>
              <a:rPr lang="en-US" dirty="0" smtClean="0"/>
              <a:t>The </a:t>
            </a:r>
            <a:r>
              <a:rPr lang="en-US" dirty="0" err="1" smtClean="0"/>
              <a:t>Brony</a:t>
            </a:r>
            <a:r>
              <a:rPr lang="en-US" dirty="0" smtClean="0"/>
              <a:t> </a:t>
            </a:r>
            <a:r>
              <a:rPr lang="en-US" dirty="0" smtClean="0"/>
              <a:t>phenomenon provides a temporary identity for many men. Stuck on Erikson’s fifth stage of development, they are avoiding finding their own role in society. </a:t>
            </a:r>
            <a:endParaRPr lang="en-US" dirty="0"/>
          </a:p>
        </p:txBody>
      </p:sp>
      <p:pic>
        <p:nvPicPr>
          <p:cNvPr id="9218" name="Picture 2" descr="http://img4.wikia.nocookie.net/__cb20130421025953/theponyplace/images/c/c2/My_little_pony_by_jaynea7x-d5fcrhi.jpeg"/>
          <p:cNvPicPr>
            <a:picLocks noChangeAspect="1" noChangeArrowheads="1"/>
          </p:cNvPicPr>
          <p:nvPr/>
        </p:nvPicPr>
        <p:blipFill>
          <a:blip r:embed="rId2" cstate="print"/>
          <a:srcRect/>
          <a:stretch>
            <a:fillRect/>
          </a:stretch>
        </p:blipFill>
        <p:spPr bwMode="auto">
          <a:xfrm>
            <a:off x="2133600" y="3048000"/>
            <a:ext cx="4714875" cy="348615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1096962"/>
          </a:xfrm>
        </p:spPr>
        <p:txBody>
          <a:bodyPr/>
          <a:lstStyle/>
          <a:p>
            <a:pPr algn="ctr"/>
            <a:r>
              <a:rPr lang="en-US" dirty="0" smtClean="0">
                <a:solidFill>
                  <a:srgbClr val="92D050"/>
                </a:solidFill>
              </a:rPr>
              <a:t>1</a:t>
            </a:r>
            <a:r>
              <a:rPr lang="en-US" baseline="30000" dirty="0" smtClean="0">
                <a:solidFill>
                  <a:srgbClr val="92D050"/>
                </a:solidFill>
              </a:rPr>
              <a:t>st</a:t>
            </a:r>
            <a:r>
              <a:rPr lang="en-US" dirty="0" smtClean="0">
                <a:solidFill>
                  <a:srgbClr val="92D050"/>
                </a:solidFill>
              </a:rPr>
              <a:t> Premise Bank</a:t>
            </a:r>
            <a:br>
              <a:rPr lang="en-US" dirty="0" smtClean="0">
                <a:solidFill>
                  <a:srgbClr val="92D050"/>
                </a:solidFill>
              </a:rPr>
            </a:br>
            <a:r>
              <a:rPr lang="en-US" dirty="0" smtClean="0">
                <a:solidFill>
                  <a:srgbClr val="00B0F0"/>
                </a:solidFill>
              </a:rPr>
              <a:t>Argue … No Summary</a:t>
            </a:r>
            <a:endParaRPr lang="en-US" dirty="0">
              <a:solidFill>
                <a:srgbClr val="92D050"/>
              </a:solidFill>
            </a:endParaRPr>
          </a:p>
        </p:txBody>
      </p:sp>
      <p:sp>
        <p:nvSpPr>
          <p:cNvPr id="4" name="Rectangle 3"/>
          <p:cNvSpPr/>
          <p:nvPr/>
        </p:nvSpPr>
        <p:spPr>
          <a:xfrm>
            <a:off x="152400" y="1600200"/>
            <a:ext cx="8229600" cy="2308324"/>
          </a:xfrm>
          <a:prstGeom prst="rect">
            <a:avLst/>
          </a:prstGeom>
        </p:spPr>
        <p:txBody>
          <a:bodyPr wrap="square">
            <a:spAutoFit/>
          </a:bodyPr>
          <a:lstStyle/>
          <a:p>
            <a:pPr>
              <a:buFont typeface="Arial" charset="0"/>
              <a:buChar char="•"/>
            </a:pPr>
            <a:r>
              <a:rPr lang="en-US" dirty="0" err="1" smtClean="0"/>
              <a:t>Bronies</a:t>
            </a:r>
            <a:r>
              <a:rPr lang="en-US" dirty="0" smtClean="0"/>
              <a:t> </a:t>
            </a:r>
            <a:r>
              <a:rPr lang="en-US" dirty="0" smtClean="0"/>
              <a:t>live vicariously through My Little Pony</a:t>
            </a:r>
            <a:r>
              <a:rPr lang="en-US" dirty="0" smtClean="0"/>
              <a:t>.</a:t>
            </a:r>
          </a:p>
          <a:p>
            <a:pPr>
              <a:buFont typeface="Arial" charset="0"/>
              <a:buChar char="•"/>
            </a:pPr>
            <a:endParaRPr lang="en-US" dirty="0" smtClean="0"/>
          </a:p>
          <a:p>
            <a:pPr>
              <a:buFont typeface="Arial" charset="0"/>
              <a:buChar char="•"/>
            </a:pPr>
            <a:r>
              <a:rPr lang="en-US" dirty="0" smtClean="0"/>
              <a:t>The </a:t>
            </a:r>
            <a:r>
              <a:rPr lang="en-US" dirty="0" err="1" smtClean="0"/>
              <a:t>brony</a:t>
            </a:r>
            <a:r>
              <a:rPr lang="en-US" dirty="0" smtClean="0"/>
              <a:t> phenomenon began as a way to rebel against the norms of society</a:t>
            </a:r>
            <a:r>
              <a:rPr lang="en-US" dirty="0" smtClean="0"/>
              <a:t>.</a:t>
            </a:r>
          </a:p>
          <a:p>
            <a:pPr>
              <a:buFont typeface="Arial" charset="0"/>
              <a:buChar char="•"/>
            </a:pPr>
            <a:endParaRPr lang="en-US" dirty="0" smtClean="0"/>
          </a:p>
          <a:p>
            <a:r>
              <a:rPr lang="en-US" dirty="0" smtClean="0"/>
              <a:t> </a:t>
            </a:r>
          </a:p>
          <a:p>
            <a:r>
              <a:rPr lang="en-US" dirty="0" smtClean="0"/>
              <a:t>* The </a:t>
            </a:r>
            <a:r>
              <a:rPr lang="en-US" dirty="0" err="1" smtClean="0"/>
              <a:t>Bronie</a:t>
            </a:r>
            <a:r>
              <a:rPr lang="en-US" dirty="0" smtClean="0"/>
              <a:t> phenomenon provides outcasts with a feeling of acceptance. </a:t>
            </a:r>
            <a:endParaRPr lang="en-US" dirty="0" smtClean="0"/>
          </a:p>
          <a:p>
            <a:endParaRPr lang="en-US" dirty="0" smtClean="0"/>
          </a:p>
          <a:p>
            <a:endParaRPr lang="en-US" dirty="0"/>
          </a:p>
        </p:txBody>
      </p:sp>
      <p:sp>
        <p:nvSpPr>
          <p:cNvPr id="5" name="Rectangle 4"/>
          <p:cNvSpPr/>
          <p:nvPr/>
        </p:nvSpPr>
        <p:spPr>
          <a:xfrm>
            <a:off x="228600" y="3505200"/>
            <a:ext cx="3399329" cy="923330"/>
          </a:xfrm>
          <a:prstGeom prst="rect">
            <a:avLst/>
          </a:prstGeom>
        </p:spPr>
        <p:txBody>
          <a:bodyPr wrap="none">
            <a:spAutoFit/>
          </a:bodyPr>
          <a:lstStyle/>
          <a:p>
            <a:r>
              <a:rPr lang="en-US" dirty="0" smtClean="0"/>
              <a:t>* There </a:t>
            </a:r>
            <a:r>
              <a:rPr lang="en-US" dirty="0" smtClean="0"/>
              <a:t>is strength in numbers. </a:t>
            </a:r>
            <a:endParaRPr lang="en-US" dirty="0" smtClean="0"/>
          </a:p>
          <a:p>
            <a:endParaRPr lang="en-US" dirty="0" smtClean="0"/>
          </a:p>
          <a:p>
            <a:endParaRPr lang="en-US" dirty="0"/>
          </a:p>
        </p:txBody>
      </p:sp>
      <p:sp>
        <p:nvSpPr>
          <p:cNvPr id="6" name="Rectangle 5"/>
          <p:cNvSpPr/>
          <p:nvPr/>
        </p:nvSpPr>
        <p:spPr>
          <a:xfrm>
            <a:off x="228600" y="4038600"/>
            <a:ext cx="7772400" cy="369332"/>
          </a:xfrm>
          <a:prstGeom prst="rect">
            <a:avLst/>
          </a:prstGeom>
        </p:spPr>
        <p:txBody>
          <a:bodyPr wrap="square">
            <a:spAutoFit/>
          </a:bodyPr>
          <a:lstStyle/>
          <a:p>
            <a:r>
              <a:rPr lang="en-US" dirty="0" smtClean="0"/>
              <a:t>* The </a:t>
            </a:r>
            <a:r>
              <a:rPr lang="en-US" dirty="0" err="1" smtClean="0"/>
              <a:t>Brony</a:t>
            </a:r>
            <a:r>
              <a:rPr lang="en-US" dirty="0" smtClean="0"/>
              <a:t> phenomenon is a form of escapism from today’s harsh world.</a:t>
            </a:r>
            <a:endParaRPr lang="en-US" dirty="0"/>
          </a:p>
        </p:txBody>
      </p:sp>
      <p:sp>
        <p:nvSpPr>
          <p:cNvPr id="7" name="Rectangle 6"/>
          <p:cNvSpPr/>
          <p:nvPr/>
        </p:nvSpPr>
        <p:spPr>
          <a:xfrm>
            <a:off x="304800" y="4572000"/>
            <a:ext cx="7620000" cy="369332"/>
          </a:xfrm>
          <a:prstGeom prst="rect">
            <a:avLst/>
          </a:prstGeom>
        </p:spPr>
        <p:txBody>
          <a:bodyPr wrap="square">
            <a:spAutoFit/>
          </a:bodyPr>
          <a:lstStyle/>
          <a:p>
            <a:r>
              <a:rPr lang="en-US" dirty="0" smtClean="0"/>
              <a:t>* “</a:t>
            </a:r>
            <a:r>
              <a:rPr lang="en-US" dirty="0" smtClean="0"/>
              <a:t>My Little Pony” is used as an escape from reality.</a:t>
            </a:r>
            <a:endParaRPr lang="en-US" dirty="0"/>
          </a:p>
        </p:txBody>
      </p:sp>
      <p:sp>
        <p:nvSpPr>
          <p:cNvPr id="9" name="Rectangle 8"/>
          <p:cNvSpPr/>
          <p:nvPr/>
        </p:nvSpPr>
        <p:spPr>
          <a:xfrm>
            <a:off x="381000" y="5105400"/>
            <a:ext cx="8305800" cy="646331"/>
          </a:xfrm>
          <a:prstGeom prst="rect">
            <a:avLst/>
          </a:prstGeom>
        </p:spPr>
        <p:txBody>
          <a:bodyPr wrap="square">
            <a:spAutoFit/>
          </a:bodyPr>
          <a:lstStyle/>
          <a:p>
            <a:r>
              <a:rPr lang="en-US" dirty="0" smtClean="0"/>
              <a:t>* The </a:t>
            </a:r>
            <a:r>
              <a:rPr lang="en-US" dirty="0" smtClean="0"/>
              <a:t>show </a:t>
            </a:r>
            <a:r>
              <a:rPr lang="en-US" i="1" dirty="0" smtClean="0"/>
              <a:t>My Little Pony: Friendship is Magic </a:t>
            </a:r>
            <a:r>
              <a:rPr lang="en-US" dirty="0" smtClean="0"/>
              <a:t>provides </a:t>
            </a:r>
            <a:r>
              <a:rPr lang="en-US" dirty="0" err="1" smtClean="0"/>
              <a:t>bronies</a:t>
            </a:r>
            <a:r>
              <a:rPr lang="en-US" dirty="0" smtClean="0"/>
              <a:t> with a sense of belonging they lacked as children. </a:t>
            </a:r>
            <a:endParaRPr lang="en-US" dirty="0"/>
          </a:p>
        </p:txBody>
      </p:sp>
      <p:sp>
        <p:nvSpPr>
          <p:cNvPr id="10" name="Rectangle 9"/>
          <p:cNvSpPr/>
          <p:nvPr/>
        </p:nvSpPr>
        <p:spPr>
          <a:xfrm>
            <a:off x="381000" y="5867400"/>
            <a:ext cx="8229600" cy="369332"/>
          </a:xfrm>
          <a:prstGeom prst="rect">
            <a:avLst/>
          </a:prstGeom>
        </p:spPr>
        <p:txBody>
          <a:bodyPr wrap="square">
            <a:spAutoFit/>
          </a:bodyPr>
          <a:lstStyle/>
          <a:p>
            <a:r>
              <a:rPr lang="en-US" dirty="0" smtClean="0"/>
              <a:t>* Pre-set </a:t>
            </a:r>
            <a:r>
              <a:rPr lang="en-US" dirty="0" smtClean="0"/>
              <a:t>expectations further cause </a:t>
            </a:r>
            <a:r>
              <a:rPr lang="en-US" dirty="0" err="1" smtClean="0"/>
              <a:t>bronies</a:t>
            </a:r>
            <a:r>
              <a:rPr lang="en-US" dirty="0" smtClean="0"/>
              <a:t> into this stage of role confusion.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152400"/>
            <a:ext cx="6750439" cy="923330"/>
          </a:xfrm>
          <a:prstGeom prst="rect">
            <a:avLst/>
          </a:prstGeom>
          <a:noFill/>
        </p:spPr>
        <p:txBody>
          <a:bodyPr wrap="none" lIns="91440" tIns="45720" rIns="91440" bIns="45720">
            <a:spAutoFit/>
          </a:bodyPr>
          <a:lstStyle/>
          <a:p>
            <a:pPr algn="ctr"/>
            <a:r>
              <a:rPr lang="en-US" sz="5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How To Synthesize </a:t>
            </a:r>
            <a:endPar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3429000" y="2257424"/>
            <a:ext cx="2119313" cy="3457576"/>
          </a:xfrm>
          <a:prstGeom prst="rect">
            <a:avLst/>
          </a:prstGeom>
          <a:noFill/>
          <a:ln w="9525">
            <a:noFill/>
            <a:miter lim="800000"/>
            <a:headEnd/>
            <a:tailEnd/>
          </a:ln>
        </p:spPr>
      </p:pic>
      <p:sp>
        <p:nvSpPr>
          <p:cNvPr id="6" name="Oval Callout 5"/>
          <p:cNvSpPr/>
          <p:nvPr/>
        </p:nvSpPr>
        <p:spPr>
          <a:xfrm>
            <a:off x="457200" y="3429000"/>
            <a:ext cx="3276600" cy="2057400"/>
          </a:xfrm>
          <a:prstGeom prst="wedgeEllipseCallout">
            <a:avLst>
              <a:gd name="adj1" fmla="val 54431"/>
              <a:gd name="adj2" fmla="val -284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In each paragraph, you need to quote from at least 2 sources !!!</a:t>
            </a:r>
            <a:endParaRPr lang="en-US" sz="24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freeppt_2281_slide">
  <a:themeElements>
    <a:clrScheme name="Office Theme 2">
      <a:dk1>
        <a:srgbClr val="333333"/>
      </a:dk1>
      <a:lt1>
        <a:srgbClr val="FFFFFF"/>
      </a:lt1>
      <a:dk2>
        <a:srgbClr val="993333"/>
      </a:dk2>
      <a:lt2>
        <a:srgbClr val="FFFFFF"/>
      </a:lt2>
      <a:accent1>
        <a:srgbClr val="F2A26D"/>
      </a:accent1>
      <a:accent2>
        <a:srgbClr val="F291CA"/>
      </a:accent2>
      <a:accent3>
        <a:srgbClr val="CAADAD"/>
      </a:accent3>
      <a:accent4>
        <a:srgbClr val="DADADA"/>
      </a:accent4>
      <a:accent5>
        <a:srgbClr val="F7CEBA"/>
      </a:accent5>
      <a:accent6>
        <a:srgbClr val="DB83B7"/>
      </a:accent6>
      <a:hlink>
        <a:srgbClr val="F7ADAD"/>
      </a:hlink>
      <a:folHlink>
        <a:srgbClr val="E7C6F7"/>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333333"/>
        </a:dk1>
        <a:lt1>
          <a:srgbClr val="FFFFFF"/>
        </a:lt1>
        <a:dk2>
          <a:srgbClr val="993333"/>
        </a:dk2>
        <a:lt2>
          <a:srgbClr val="FFFFFF"/>
        </a:lt2>
        <a:accent1>
          <a:srgbClr val="F28585"/>
        </a:accent1>
        <a:accent2>
          <a:srgbClr val="F7949E"/>
        </a:accent2>
        <a:accent3>
          <a:srgbClr val="CAADAD"/>
        </a:accent3>
        <a:accent4>
          <a:srgbClr val="DADADA"/>
        </a:accent4>
        <a:accent5>
          <a:srgbClr val="F7C2C2"/>
        </a:accent5>
        <a:accent6>
          <a:srgbClr val="E0868F"/>
        </a:accent6>
        <a:hlink>
          <a:srgbClr val="F7ADAD"/>
        </a:hlink>
        <a:folHlink>
          <a:srgbClr val="FFBFC6"/>
        </a:folHlink>
      </a:clrScheme>
      <a:clrMap bg1="dk2" tx1="lt1" bg2="dk1" tx2="lt2" accent1="accent1" accent2="accent2" accent3="accent3" accent4="accent4" accent5="accent5" accent6="accent6" hlink="hlink" folHlink="folHlink"/>
    </a:extraClrScheme>
    <a:extraClrScheme>
      <a:clrScheme name="Office Theme 2">
        <a:dk1>
          <a:srgbClr val="333333"/>
        </a:dk1>
        <a:lt1>
          <a:srgbClr val="FFFFFF"/>
        </a:lt1>
        <a:dk2>
          <a:srgbClr val="993333"/>
        </a:dk2>
        <a:lt2>
          <a:srgbClr val="FFFFFF"/>
        </a:lt2>
        <a:accent1>
          <a:srgbClr val="F2A26D"/>
        </a:accent1>
        <a:accent2>
          <a:srgbClr val="F291CA"/>
        </a:accent2>
        <a:accent3>
          <a:srgbClr val="CAADAD"/>
        </a:accent3>
        <a:accent4>
          <a:srgbClr val="DADADA"/>
        </a:accent4>
        <a:accent5>
          <a:srgbClr val="F7CEBA"/>
        </a:accent5>
        <a:accent6>
          <a:srgbClr val="DB83B7"/>
        </a:accent6>
        <a:hlink>
          <a:srgbClr val="F7ADAD"/>
        </a:hlink>
        <a:folHlink>
          <a:srgbClr val="E7C6F7"/>
        </a:folHlink>
      </a:clrScheme>
      <a:clrMap bg1="dk2" tx1="lt1" bg2="dk1" tx2="lt2" accent1="accent1" accent2="accent2" accent3="accent3" accent4="accent4" accent5="accent5" accent6="accent6" hlink="hlink" folHlink="folHlink"/>
    </a:extraClrScheme>
    <a:extraClrScheme>
      <a:clrScheme name="Office Theme 3">
        <a:dk1>
          <a:srgbClr val="333333"/>
        </a:dk1>
        <a:lt1>
          <a:srgbClr val="FFFFFF"/>
        </a:lt1>
        <a:dk2>
          <a:srgbClr val="993333"/>
        </a:dk2>
        <a:lt2>
          <a:srgbClr val="FFFFFF"/>
        </a:lt2>
        <a:accent1>
          <a:srgbClr val="95D1E6"/>
        </a:accent1>
        <a:accent2>
          <a:srgbClr val="F29191"/>
        </a:accent2>
        <a:accent3>
          <a:srgbClr val="CAADAD"/>
        </a:accent3>
        <a:accent4>
          <a:srgbClr val="DADADA"/>
        </a:accent4>
        <a:accent5>
          <a:srgbClr val="C8E5F0"/>
        </a:accent5>
        <a:accent6>
          <a:srgbClr val="DB8383"/>
        </a:accent6>
        <a:hlink>
          <a:srgbClr val="BBD1F2"/>
        </a:hlink>
        <a:folHlink>
          <a:srgbClr val="CCDE9B"/>
        </a:folHlink>
      </a:clrScheme>
      <a:clrMap bg1="dk2" tx1="lt1" bg2="dk1" tx2="lt2" accent1="accent1" accent2="accent2" accent3="accent3" accent4="accent4" accent5="accent5" accent6="accent6" hlink="hlink" folHlink="folHlink"/>
    </a:extraClrScheme>
    <a:extraClrScheme>
      <a:clrScheme name="Office Theme 4">
        <a:dk1>
          <a:srgbClr val="333333"/>
        </a:dk1>
        <a:lt1>
          <a:srgbClr val="FFFFFF"/>
        </a:lt1>
        <a:dk2>
          <a:srgbClr val="993333"/>
        </a:dk2>
        <a:lt2>
          <a:srgbClr val="FFFFFF"/>
        </a:lt2>
        <a:accent1>
          <a:srgbClr val="85D685"/>
        </a:accent1>
        <a:accent2>
          <a:srgbClr val="C2B7F7"/>
        </a:accent2>
        <a:accent3>
          <a:srgbClr val="CAADAD"/>
        </a:accent3>
        <a:accent4>
          <a:srgbClr val="DADADA"/>
        </a:accent4>
        <a:accent5>
          <a:srgbClr val="C2E8C2"/>
        </a:accent5>
        <a:accent6>
          <a:srgbClr val="B0A6E0"/>
        </a:accent6>
        <a:hlink>
          <a:srgbClr val="F2DD8A"/>
        </a:hlink>
        <a:folHlink>
          <a:srgbClr val="F7ADAD"/>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F28585"/>
        </a:accent1>
        <a:accent2>
          <a:srgbClr val="F7949E"/>
        </a:accent2>
        <a:accent3>
          <a:srgbClr val="FFFFFF"/>
        </a:accent3>
        <a:accent4>
          <a:srgbClr val="000000"/>
        </a:accent4>
        <a:accent5>
          <a:srgbClr val="F7C2C2"/>
        </a:accent5>
        <a:accent6>
          <a:srgbClr val="E0868F"/>
        </a:accent6>
        <a:hlink>
          <a:srgbClr val="F7ADAD"/>
        </a:hlink>
        <a:folHlink>
          <a:srgbClr val="FFBFC6"/>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F2A26D"/>
        </a:accent1>
        <a:accent2>
          <a:srgbClr val="F291CA"/>
        </a:accent2>
        <a:accent3>
          <a:srgbClr val="FFFFFF"/>
        </a:accent3>
        <a:accent4>
          <a:srgbClr val="000000"/>
        </a:accent4>
        <a:accent5>
          <a:srgbClr val="F7CEBA"/>
        </a:accent5>
        <a:accent6>
          <a:srgbClr val="DB83B7"/>
        </a:accent6>
        <a:hlink>
          <a:srgbClr val="F7ADAD"/>
        </a:hlink>
        <a:folHlink>
          <a:srgbClr val="E7C6F7"/>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95D1E6"/>
        </a:accent1>
        <a:accent2>
          <a:srgbClr val="F29191"/>
        </a:accent2>
        <a:accent3>
          <a:srgbClr val="FFFFFF"/>
        </a:accent3>
        <a:accent4>
          <a:srgbClr val="000000"/>
        </a:accent4>
        <a:accent5>
          <a:srgbClr val="C8E5F0"/>
        </a:accent5>
        <a:accent6>
          <a:srgbClr val="DB8383"/>
        </a:accent6>
        <a:hlink>
          <a:srgbClr val="BBD1F2"/>
        </a:hlink>
        <a:folHlink>
          <a:srgbClr val="CCDE9B"/>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85D685"/>
        </a:accent1>
        <a:accent2>
          <a:srgbClr val="C2B7F7"/>
        </a:accent2>
        <a:accent3>
          <a:srgbClr val="FFFFFF"/>
        </a:accent3>
        <a:accent4>
          <a:srgbClr val="000000"/>
        </a:accent4>
        <a:accent5>
          <a:srgbClr val="C2E8C2"/>
        </a:accent5>
        <a:accent6>
          <a:srgbClr val="B0A6E0"/>
        </a:accent6>
        <a:hlink>
          <a:srgbClr val="F2DD8A"/>
        </a:hlink>
        <a:folHlink>
          <a:srgbClr val="F7ADA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333333"/>
      </a:dk1>
      <a:lt1>
        <a:srgbClr val="FFFFFF"/>
      </a:lt1>
      <a:dk2>
        <a:srgbClr val="993333"/>
      </a:dk2>
      <a:lt2>
        <a:srgbClr val="FFFFFF"/>
      </a:lt2>
      <a:accent1>
        <a:srgbClr val="F2A26D"/>
      </a:accent1>
      <a:accent2>
        <a:srgbClr val="F291CA"/>
      </a:accent2>
      <a:accent3>
        <a:srgbClr val="CAADAD"/>
      </a:accent3>
      <a:accent4>
        <a:srgbClr val="DADADA"/>
      </a:accent4>
      <a:accent5>
        <a:srgbClr val="F7CEBA"/>
      </a:accent5>
      <a:accent6>
        <a:srgbClr val="DB83B7"/>
      </a:accent6>
      <a:hlink>
        <a:srgbClr val="F7ADAD"/>
      </a:hlink>
      <a:folHlink>
        <a:srgbClr val="E7C6F7"/>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333333"/>
        </a:dk1>
        <a:lt1>
          <a:srgbClr val="FFFFFF"/>
        </a:lt1>
        <a:dk2>
          <a:srgbClr val="993333"/>
        </a:dk2>
        <a:lt2>
          <a:srgbClr val="FFFFFF"/>
        </a:lt2>
        <a:accent1>
          <a:srgbClr val="F28585"/>
        </a:accent1>
        <a:accent2>
          <a:srgbClr val="F7949E"/>
        </a:accent2>
        <a:accent3>
          <a:srgbClr val="CAADAD"/>
        </a:accent3>
        <a:accent4>
          <a:srgbClr val="DADADA"/>
        </a:accent4>
        <a:accent5>
          <a:srgbClr val="F7C2C2"/>
        </a:accent5>
        <a:accent6>
          <a:srgbClr val="E0868F"/>
        </a:accent6>
        <a:hlink>
          <a:srgbClr val="F7ADAD"/>
        </a:hlink>
        <a:folHlink>
          <a:srgbClr val="FFBFC6"/>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993333"/>
        </a:dk2>
        <a:lt2>
          <a:srgbClr val="FFFFFF"/>
        </a:lt2>
        <a:accent1>
          <a:srgbClr val="F2A26D"/>
        </a:accent1>
        <a:accent2>
          <a:srgbClr val="F291CA"/>
        </a:accent2>
        <a:accent3>
          <a:srgbClr val="CAADAD"/>
        </a:accent3>
        <a:accent4>
          <a:srgbClr val="DADADA"/>
        </a:accent4>
        <a:accent5>
          <a:srgbClr val="F7CEBA"/>
        </a:accent5>
        <a:accent6>
          <a:srgbClr val="DB83B7"/>
        </a:accent6>
        <a:hlink>
          <a:srgbClr val="F7ADAD"/>
        </a:hlink>
        <a:folHlink>
          <a:srgbClr val="E7C6F7"/>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993333"/>
        </a:dk2>
        <a:lt2>
          <a:srgbClr val="FFFFFF"/>
        </a:lt2>
        <a:accent1>
          <a:srgbClr val="95D1E6"/>
        </a:accent1>
        <a:accent2>
          <a:srgbClr val="F29191"/>
        </a:accent2>
        <a:accent3>
          <a:srgbClr val="CAADAD"/>
        </a:accent3>
        <a:accent4>
          <a:srgbClr val="DADADA"/>
        </a:accent4>
        <a:accent5>
          <a:srgbClr val="C8E5F0"/>
        </a:accent5>
        <a:accent6>
          <a:srgbClr val="DB8383"/>
        </a:accent6>
        <a:hlink>
          <a:srgbClr val="BBD1F2"/>
        </a:hlink>
        <a:folHlink>
          <a:srgbClr val="CCDE9B"/>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993333"/>
        </a:dk2>
        <a:lt2>
          <a:srgbClr val="FFFFFF"/>
        </a:lt2>
        <a:accent1>
          <a:srgbClr val="85D685"/>
        </a:accent1>
        <a:accent2>
          <a:srgbClr val="C2B7F7"/>
        </a:accent2>
        <a:accent3>
          <a:srgbClr val="CAADAD"/>
        </a:accent3>
        <a:accent4>
          <a:srgbClr val="DADADA"/>
        </a:accent4>
        <a:accent5>
          <a:srgbClr val="C2E8C2"/>
        </a:accent5>
        <a:accent6>
          <a:srgbClr val="B0A6E0"/>
        </a:accent6>
        <a:hlink>
          <a:srgbClr val="F2DD8A"/>
        </a:hlink>
        <a:folHlink>
          <a:srgbClr val="F7ADAD"/>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F28585"/>
        </a:accent1>
        <a:accent2>
          <a:srgbClr val="F7949E"/>
        </a:accent2>
        <a:accent3>
          <a:srgbClr val="FFFFFF"/>
        </a:accent3>
        <a:accent4>
          <a:srgbClr val="000000"/>
        </a:accent4>
        <a:accent5>
          <a:srgbClr val="F7C2C2"/>
        </a:accent5>
        <a:accent6>
          <a:srgbClr val="E0868F"/>
        </a:accent6>
        <a:hlink>
          <a:srgbClr val="F7ADAD"/>
        </a:hlink>
        <a:folHlink>
          <a:srgbClr val="FFBFC6"/>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F2A26D"/>
        </a:accent1>
        <a:accent2>
          <a:srgbClr val="F291CA"/>
        </a:accent2>
        <a:accent3>
          <a:srgbClr val="FFFFFF"/>
        </a:accent3>
        <a:accent4>
          <a:srgbClr val="000000"/>
        </a:accent4>
        <a:accent5>
          <a:srgbClr val="F7CEBA"/>
        </a:accent5>
        <a:accent6>
          <a:srgbClr val="DB83B7"/>
        </a:accent6>
        <a:hlink>
          <a:srgbClr val="F7ADAD"/>
        </a:hlink>
        <a:folHlink>
          <a:srgbClr val="E7C6F7"/>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95D1E6"/>
        </a:accent1>
        <a:accent2>
          <a:srgbClr val="F29191"/>
        </a:accent2>
        <a:accent3>
          <a:srgbClr val="FFFFFF"/>
        </a:accent3>
        <a:accent4>
          <a:srgbClr val="000000"/>
        </a:accent4>
        <a:accent5>
          <a:srgbClr val="C8E5F0"/>
        </a:accent5>
        <a:accent6>
          <a:srgbClr val="DB8383"/>
        </a:accent6>
        <a:hlink>
          <a:srgbClr val="BBD1F2"/>
        </a:hlink>
        <a:folHlink>
          <a:srgbClr val="CCDE9B"/>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85D685"/>
        </a:accent1>
        <a:accent2>
          <a:srgbClr val="C2B7F7"/>
        </a:accent2>
        <a:accent3>
          <a:srgbClr val="FFFFFF"/>
        </a:accent3>
        <a:accent4>
          <a:srgbClr val="000000"/>
        </a:accent4>
        <a:accent5>
          <a:srgbClr val="C2E8C2"/>
        </a:accent5>
        <a:accent6>
          <a:srgbClr val="B0A6E0"/>
        </a:accent6>
        <a:hlink>
          <a:srgbClr val="F2DD8A"/>
        </a:hlink>
        <a:folHlink>
          <a:srgbClr val="F7ADA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freeppt_2281_slide</Template>
  <TotalTime>211</TotalTime>
  <Words>1006</Words>
  <Application>Microsoft Office PowerPoint</Application>
  <PresentationFormat>On-screen Show (4:3)</PresentationFormat>
  <Paragraphs>37</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freeppt_2281_slide</vt:lpstr>
      <vt:lpstr>1_Default Design</vt:lpstr>
      <vt:lpstr>Slide 1</vt:lpstr>
      <vt:lpstr>Slide 2</vt:lpstr>
      <vt:lpstr>Slide 3</vt:lpstr>
      <vt:lpstr>Student Sample Introduction</vt:lpstr>
      <vt:lpstr>Student Sample Introduction</vt:lpstr>
      <vt:lpstr>Student Sample Introduction</vt:lpstr>
      <vt:lpstr>Student Sample Introduction</vt:lpstr>
      <vt:lpstr>1st Premise Bank Argue … No Summary</vt:lpstr>
      <vt:lpstr>Slide 9</vt:lpstr>
      <vt:lpstr>Slide 10</vt:lpstr>
      <vt:lpstr>What the Syllogism Should Look Like</vt:lpstr>
      <vt:lpstr>Another Student Syllogism</vt:lpstr>
      <vt:lpstr>Slide 13</vt:lpstr>
    </vt:vector>
  </TitlesOfParts>
  <Company>Rush-Henrietta Central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Kristian Kuhn</dc:creator>
  <cp:lastModifiedBy>Kristian Kuhn</cp:lastModifiedBy>
  <cp:revision>32</cp:revision>
  <dcterms:created xsi:type="dcterms:W3CDTF">2011-12-12T14:11:14Z</dcterms:created>
  <dcterms:modified xsi:type="dcterms:W3CDTF">2014-03-18T12:46:23Z</dcterms:modified>
</cp:coreProperties>
</file>