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10" r:id="rId3"/>
    <p:sldId id="311" r:id="rId4"/>
    <p:sldId id="313" r:id="rId5"/>
    <p:sldId id="312" r:id="rId6"/>
    <p:sldId id="314" r:id="rId7"/>
    <p:sldId id="315" r:id="rId8"/>
    <p:sldId id="257" r:id="rId9"/>
    <p:sldId id="328" r:id="rId10"/>
    <p:sldId id="260" r:id="rId11"/>
    <p:sldId id="327" r:id="rId12"/>
    <p:sldId id="331" r:id="rId13"/>
    <p:sldId id="332" r:id="rId14"/>
    <p:sldId id="333" r:id="rId15"/>
    <p:sldId id="337" r:id="rId16"/>
    <p:sldId id="338" r:id="rId17"/>
    <p:sldId id="339" r:id="rId18"/>
    <p:sldId id="340" r:id="rId19"/>
    <p:sldId id="345" r:id="rId20"/>
    <p:sldId id="347" r:id="rId21"/>
    <p:sldId id="346" r:id="rId22"/>
    <p:sldId id="348" r:id="rId23"/>
    <p:sldId id="349" r:id="rId24"/>
    <p:sldId id="357" r:id="rId25"/>
    <p:sldId id="359" r:id="rId26"/>
    <p:sldId id="361" r:id="rId27"/>
    <p:sldId id="364" r:id="rId28"/>
    <p:sldId id="365" r:id="rId29"/>
    <p:sldId id="355" r:id="rId30"/>
    <p:sldId id="369" r:id="rId31"/>
    <p:sldId id="367" r:id="rId32"/>
    <p:sldId id="368" r:id="rId33"/>
    <p:sldId id="356" r:id="rId34"/>
    <p:sldId id="283" r:id="rId35"/>
    <p:sldId id="326" r:id="rId36"/>
    <p:sldId id="330" r:id="rId37"/>
    <p:sldId id="334" r:id="rId38"/>
    <p:sldId id="335" r:id="rId39"/>
    <p:sldId id="336" r:id="rId40"/>
    <p:sldId id="341" r:id="rId41"/>
    <p:sldId id="342" r:id="rId42"/>
    <p:sldId id="343" r:id="rId43"/>
    <p:sldId id="344" r:id="rId44"/>
    <p:sldId id="350" r:id="rId45"/>
    <p:sldId id="351" r:id="rId46"/>
    <p:sldId id="352" r:id="rId47"/>
    <p:sldId id="353" r:id="rId48"/>
    <p:sldId id="354" r:id="rId49"/>
    <p:sldId id="358" r:id="rId50"/>
    <p:sldId id="360" r:id="rId51"/>
    <p:sldId id="362" r:id="rId52"/>
    <p:sldId id="363" r:id="rId53"/>
    <p:sldId id="366" r:id="rId54"/>
    <p:sldId id="325" r:id="rId55"/>
    <p:sldId id="372" r:id="rId56"/>
    <p:sldId id="370" r:id="rId57"/>
    <p:sldId id="371" r:id="rId58"/>
    <p:sldId id="304" r:id="rId59"/>
    <p:sldId id="321" r:id="rId60"/>
    <p:sldId id="322" r:id="rId61"/>
    <p:sldId id="323" r:id="rId62"/>
    <p:sldId id="324" r:id="rId63"/>
    <p:sldId id="320" r:id="rId64"/>
    <p:sldId id="308" r:id="rId65"/>
    <p:sldId id="309" r:id="rId66"/>
    <p:sldId id="316" r:id="rId67"/>
    <p:sldId id="317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FFFF"/>
    <a:srgbClr val="FFFFCC"/>
    <a:srgbClr val="FFCC00"/>
    <a:srgbClr val="33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0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0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037A40-B3DC-494D-8AC5-A610880858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657E15-7A1A-4979-AA3B-DF7C2B1EAB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B173B-6F82-4AEE-81B1-39DB761AC78D}" type="slidenum">
              <a:rPr lang="en-US"/>
              <a:pPr/>
              <a:t>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 18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E0E96-5032-4F55-B199-EEE9AD2AA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D7911-15BC-4B6A-876D-F2F33FB1A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31EC3-146C-4BCF-B86E-6B8051F1E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53AE-8EF4-41E5-8E87-763120D1E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66B2-B537-441C-A6FA-C965633F4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A12A4-75E6-4D17-BDC9-12F298882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5240A-5DA3-4A6B-9981-49D0C60AF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AD01-926A-48A7-9A25-180994888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7DAC-5D31-44CB-961B-F84AC0A85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555F-37FB-4D94-98BB-9DA245ECF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B29B5-44D1-4761-A6D0-B01E0C2D7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98BFE5-58EF-41B7-837F-0DDCE208C78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slide" Target="slide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audio" Target="../media/audio2.wav"/><Relationship Id="rId1" Type="http://schemas.openxmlformats.org/officeDocument/2006/relationships/vmlDrawing" Target="../drawings/vmlDrawing2.v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slide" Target="slide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freemathhelp.com/feliz-polygons.html" TargetMode="Externa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Desktop\jeopardy\thinktheme.wav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slide" Target="slide27.xml"/><Relationship Id="rId4" Type="http://schemas.openxmlformats.org/officeDocument/2006/relationships/oleObject" Target="../embeddings/oleObject2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oleObject" Target="../embeddings/oleObject2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5.xml"/><Relationship Id="rId18" Type="http://schemas.openxmlformats.org/officeDocument/2006/relationships/slide" Target="slide17.xml"/><Relationship Id="rId26" Type="http://schemas.openxmlformats.org/officeDocument/2006/relationships/slide" Target="slide33.xml"/><Relationship Id="rId3" Type="http://schemas.openxmlformats.org/officeDocument/2006/relationships/slide" Target="slide14.xml"/><Relationship Id="rId21" Type="http://schemas.openxmlformats.org/officeDocument/2006/relationships/slide" Target="slide32.xml"/><Relationship Id="rId7" Type="http://schemas.openxmlformats.org/officeDocument/2006/relationships/slide" Target="slide11.xml"/><Relationship Id="rId12" Type="http://schemas.openxmlformats.org/officeDocument/2006/relationships/slide" Target="slide10.xml"/><Relationship Id="rId17" Type="http://schemas.openxmlformats.org/officeDocument/2006/relationships/slide" Target="slide12.xml"/><Relationship Id="rId25" Type="http://schemas.openxmlformats.org/officeDocument/2006/relationships/slide" Target="slide28.xml"/><Relationship Id="rId2" Type="http://schemas.openxmlformats.org/officeDocument/2006/relationships/slide" Target="slide9.xml"/><Relationship Id="rId16" Type="http://schemas.openxmlformats.org/officeDocument/2006/relationships/slide" Target="slide30.xml"/><Relationship Id="rId20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31.xml"/><Relationship Id="rId24" Type="http://schemas.openxmlformats.org/officeDocument/2006/relationships/slide" Target="slide23.xml"/><Relationship Id="rId5" Type="http://schemas.openxmlformats.org/officeDocument/2006/relationships/slide" Target="slide24.xml"/><Relationship Id="rId15" Type="http://schemas.openxmlformats.org/officeDocument/2006/relationships/slide" Target="slide25.xml"/><Relationship Id="rId23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65.xml"/><Relationship Id="rId4" Type="http://schemas.openxmlformats.org/officeDocument/2006/relationships/slide" Target="slide19.xml"/><Relationship Id="rId9" Type="http://schemas.openxmlformats.org/officeDocument/2006/relationships/slide" Target="slide21.xml"/><Relationship Id="rId14" Type="http://schemas.openxmlformats.org/officeDocument/2006/relationships/slide" Target="slide20.xml"/><Relationship Id="rId22" Type="http://schemas.openxmlformats.org/officeDocument/2006/relationships/slide" Target="slide13.xml"/><Relationship Id="rId27" Type="http://schemas.openxmlformats.org/officeDocument/2006/relationships/slide" Target="slide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eopar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1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533400" y="762000"/>
            <a:ext cx="8153400" cy="4495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dirty="0"/>
              <a:t>Are these 2 triangles similar</a:t>
            </a:r>
            <a:r>
              <a:rPr lang="en-US" sz="3600" dirty="0" smtClean="0"/>
              <a:t>? Justify your answer. </a:t>
            </a:r>
            <a:endParaRPr lang="en-US" sz="3600" dirty="0"/>
          </a:p>
        </p:txBody>
      </p:sp>
      <p:sp>
        <p:nvSpPr>
          <p:cNvPr id="61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5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615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$200</a:t>
            </a:r>
          </a:p>
        </p:txBody>
      </p:sp>
      <p:grpSp>
        <p:nvGrpSpPr>
          <p:cNvPr id="7" name="Group 1054"/>
          <p:cNvGrpSpPr>
            <a:grpSpLocks/>
          </p:cNvGrpSpPr>
          <p:nvPr/>
        </p:nvGrpSpPr>
        <p:grpSpPr bwMode="auto">
          <a:xfrm>
            <a:off x="1371600" y="2286000"/>
            <a:ext cx="2057400" cy="2500313"/>
            <a:chOff x="768" y="1632"/>
            <a:chExt cx="1296" cy="1575"/>
          </a:xfrm>
        </p:grpSpPr>
        <p:sp>
          <p:nvSpPr>
            <p:cNvPr id="8" name="AutoShape 1037"/>
            <p:cNvSpPr>
              <a:spLocks noChangeArrowheads="1"/>
            </p:cNvSpPr>
            <p:nvPr/>
          </p:nvSpPr>
          <p:spPr bwMode="auto">
            <a:xfrm>
              <a:off x="1056" y="1632"/>
              <a:ext cx="1008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041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</a:t>
              </a:r>
            </a:p>
          </p:txBody>
        </p:sp>
        <p:sp>
          <p:nvSpPr>
            <p:cNvPr id="10" name="Text Box 1042"/>
            <p:cNvSpPr txBox="1">
              <a:spLocks noChangeArrowheads="1"/>
            </p:cNvSpPr>
            <p:nvPr/>
          </p:nvSpPr>
          <p:spPr bwMode="auto">
            <a:xfrm>
              <a:off x="1344" y="288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4</a:t>
              </a:r>
            </a:p>
          </p:txBody>
        </p:sp>
        <p:sp>
          <p:nvSpPr>
            <p:cNvPr id="11" name="Text Box 1043"/>
            <p:cNvSpPr txBox="1">
              <a:spLocks noChangeArrowheads="1"/>
            </p:cNvSpPr>
            <p:nvPr/>
          </p:nvSpPr>
          <p:spPr bwMode="auto">
            <a:xfrm>
              <a:off x="768" y="220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3</a:t>
              </a:r>
            </a:p>
          </p:txBody>
        </p:sp>
      </p:grpSp>
      <p:grpSp>
        <p:nvGrpSpPr>
          <p:cNvPr id="12" name="Group 1055"/>
          <p:cNvGrpSpPr>
            <a:grpSpLocks/>
          </p:cNvGrpSpPr>
          <p:nvPr/>
        </p:nvGrpSpPr>
        <p:grpSpPr bwMode="auto">
          <a:xfrm>
            <a:off x="4419600" y="2209800"/>
            <a:ext cx="3581400" cy="2728913"/>
            <a:chOff x="2784" y="1392"/>
            <a:chExt cx="2256" cy="1719"/>
          </a:xfrm>
        </p:grpSpPr>
        <p:sp>
          <p:nvSpPr>
            <p:cNvPr id="13" name="AutoShape 1046"/>
            <p:cNvSpPr>
              <a:spLocks noChangeArrowheads="1"/>
            </p:cNvSpPr>
            <p:nvPr/>
          </p:nvSpPr>
          <p:spPr bwMode="auto">
            <a:xfrm rot="-5400000">
              <a:off x="3048" y="1128"/>
              <a:ext cx="1392" cy="192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50"/>
            <p:cNvSpPr txBox="1">
              <a:spLocks noChangeArrowheads="1"/>
            </p:cNvSpPr>
            <p:nvPr/>
          </p:nvSpPr>
          <p:spPr bwMode="auto">
            <a:xfrm>
              <a:off x="4704" y="2016"/>
              <a:ext cx="3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 dirty="0"/>
                <a:t>12</a:t>
              </a:r>
            </a:p>
          </p:txBody>
        </p:sp>
        <p:sp>
          <p:nvSpPr>
            <p:cNvPr id="15" name="Text Box 1051"/>
            <p:cNvSpPr txBox="1">
              <a:spLocks noChangeArrowheads="1"/>
            </p:cNvSpPr>
            <p:nvPr/>
          </p:nvSpPr>
          <p:spPr bwMode="auto">
            <a:xfrm>
              <a:off x="3648" y="168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13</a:t>
              </a:r>
            </a:p>
          </p:txBody>
        </p:sp>
        <p:sp>
          <p:nvSpPr>
            <p:cNvPr id="16" name="Text Box 1052"/>
            <p:cNvSpPr txBox="1">
              <a:spLocks noChangeArrowheads="1"/>
            </p:cNvSpPr>
            <p:nvPr/>
          </p:nvSpPr>
          <p:spPr bwMode="auto">
            <a:xfrm>
              <a:off x="3696" y="2784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11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1828800" y="4038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239000" y="41910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8307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2" name="timesup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983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$300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2954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Complete the following when </a:t>
            </a:r>
            <a:r>
              <a:rPr lang="en-US" sz="4000" dirty="0" smtClean="0"/>
              <a:t>∆</a:t>
            </a:r>
            <a:r>
              <a:rPr lang="en-US" sz="4000" i="1" dirty="0" smtClean="0"/>
              <a:t>IJK </a:t>
            </a:r>
            <a:r>
              <a:rPr lang="en-US" sz="4000" i="1" dirty="0" smtClean="0"/>
              <a:t>~ </a:t>
            </a:r>
            <a:r>
              <a:rPr lang="en-US" sz="4000" dirty="0" smtClean="0"/>
              <a:t>∆</a:t>
            </a:r>
            <a:r>
              <a:rPr lang="en-US" sz="4000" i="1" dirty="0" smtClean="0"/>
              <a:t> </a:t>
            </a:r>
            <a:r>
              <a:rPr lang="en-US" sz="4000" i="1" dirty="0" smtClean="0"/>
              <a:t>LMN .</a:t>
            </a:r>
            <a:endParaRPr lang="en-US" sz="4000" dirty="0"/>
          </a:p>
        </p:txBody>
      </p:sp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2133600" y="2971800"/>
          <a:ext cx="4459287" cy="2513012"/>
        </p:xfrm>
        <a:graphic>
          <a:graphicData uri="http://schemas.openxmlformats.org/presentationml/2006/ole">
            <p:oleObj spid="_x0000_s98327" name="Equation" r:id="rId7" imgW="698400" imgH="393480" progId="Equation.DSMT4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98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03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02404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$400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8382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From 1861 to 1928, U.S currency measured 7.42 in. by 3.13 in. The dimensions of a current bill are shown below. Are the old and new bills similar rectangles?</a:t>
            </a:r>
            <a:endParaRPr lang="en-US" sz="3200" dirty="0"/>
          </a:p>
        </p:txBody>
      </p:sp>
      <p:pic>
        <p:nvPicPr>
          <p:cNvPr id="102437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971800"/>
            <a:ext cx="758687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02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7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0342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$500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 map has dimensions 9 in. by 15 in. You want to reduce the map so that it will fit on a 4 in. by 6 in. index card. What are the dimensions of the largest possible complete map that you can fit on the index card?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03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45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0445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$100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8153400" cy="4495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dirty="0"/>
              <a:t>What is the value of x?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905000" y="2209800"/>
            <a:ext cx="5638800" cy="2895600"/>
            <a:chOff x="1200" y="1392"/>
            <a:chExt cx="3552" cy="1824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200" y="2208"/>
              <a:ext cx="3552" cy="0"/>
              <a:chOff x="1248" y="2256"/>
              <a:chExt cx="3552" cy="0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>
                <a:off x="1824" y="2256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200" y="1824"/>
              <a:ext cx="3552" cy="0"/>
              <a:chOff x="1200" y="1728"/>
              <a:chExt cx="3552" cy="0"/>
            </a:xfrm>
          </p:grpSpPr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1200" y="1728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200" y="2928"/>
              <a:ext cx="3552" cy="0"/>
              <a:chOff x="1248" y="2784"/>
              <a:chExt cx="3552" cy="0"/>
            </a:xfrm>
          </p:grpSpPr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1248" y="2784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872" y="2784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V="1">
              <a:off x="1728" y="1392"/>
              <a:ext cx="1248" cy="1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3696" y="1440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3200400" y="29718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x +2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943600" y="29718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943600" y="3886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18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2819400" y="3810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04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7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0854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$200</a:t>
            </a:r>
          </a:p>
        </p:txBody>
      </p:sp>
      <p:pic>
        <p:nvPicPr>
          <p:cNvPr id="10856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514600"/>
            <a:ext cx="4562639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1295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Solve for </a:t>
            </a:r>
            <a:r>
              <a:rPr lang="en-US" sz="4000" i="1" dirty="0" smtClean="0"/>
              <a:t>x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08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0957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$300</a:t>
            </a:r>
          </a:p>
        </p:txBody>
      </p:sp>
      <p:pic>
        <p:nvPicPr>
          <p:cNvPr id="10958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048000"/>
            <a:ext cx="4810125" cy="26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2954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If </a:t>
            </a:r>
            <a:r>
              <a:rPr lang="en-US" sz="4000" i="1" dirty="0" smtClean="0"/>
              <a:t>CB = 3, CA = 10, and CE = 6, what is the </a:t>
            </a:r>
            <a:r>
              <a:rPr lang="en-US" sz="4000" i="1" dirty="0" smtClean="0"/>
              <a:t>length </a:t>
            </a:r>
            <a:r>
              <a:rPr lang="en-US" sz="4000" dirty="0" smtClean="0"/>
              <a:t>of </a:t>
            </a:r>
            <a:r>
              <a:rPr lang="en-US" sz="4000" i="1" dirty="0" smtClean="0"/>
              <a:t>ET ?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095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5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1059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$400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9144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/>
              <a:t>BC||DE. AB = 7, BC = 8, </a:t>
            </a:r>
            <a:r>
              <a:rPr lang="en-US" sz="4000" dirty="0" smtClean="0"/>
              <a:t>and </a:t>
            </a:r>
            <a:endParaRPr lang="en-US" sz="4000" i="1" dirty="0" smtClean="0"/>
          </a:p>
          <a:p>
            <a:r>
              <a:rPr lang="en-US" sz="4000" i="1" dirty="0" smtClean="0"/>
              <a:t>DE = 34</a:t>
            </a:r>
            <a:r>
              <a:rPr lang="en-US" sz="4000" dirty="0" smtClean="0"/>
              <a:t>. Find </a:t>
            </a:r>
            <a:r>
              <a:rPr lang="en-US" sz="4000" i="1" dirty="0" smtClean="0"/>
              <a:t>BD.</a:t>
            </a:r>
            <a:endParaRPr lang="en-US" sz="4000" dirty="0"/>
          </a:p>
        </p:txBody>
      </p:sp>
      <p:pic>
        <p:nvPicPr>
          <p:cNvPr id="11061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86000"/>
            <a:ext cx="5029200" cy="40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1619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1162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$500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4384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91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Solve for </a:t>
            </a:r>
            <a:r>
              <a:rPr lang="en-US" sz="4000" i="1" dirty="0" smtClean="0"/>
              <a:t>x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11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6739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1674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$100</a:t>
            </a:r>
          </a:p>
        </p:txBody>
      </p:sp>
      <p:pic>
        <p:nvPicPr>
          <p:cNvPr id="116785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514600"/>
            <a:ext cx="452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91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Solve for </a:t>
            </a:r>
            <a:r>
              <a:rPr lang="en-US" sz="4000" i="1" dirty="0" smtClean="0"/>
              <a:t>H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167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48" name="Group 44"/>
          <p:cNvGrpSpPr>
            <a:grpSpLocks/>
          </p:cNvGrpSpPr>
          <p:nvPr/>
        </p:nvGrpSpPr>
        <p:grpSpPr bwMode="auto">
          <a:xfrm>
            <a:off x="0" y="1195388"/>
            <a:ext cx="1752600" cy="1066800"/>
            <a:chOff x="2352" y="0"/>
            <a:chExt cx="1104" cy="672"/>
          </a:xfrm>
        </p:grpSpPr>
        <p:sp>
          <p:nvSpPr>
            <p:cNvPr id="72747" name="Rectangle 43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46" name="Picture 42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49" name="Group 45"/>
          <p:cNvGrpSpPr>
            <a:grpSpLocks/>
          </p:cNvGrpSpPr>
          <p:nvPr/>
        </p:nvGrpSpPr>
        <p:grpSpPr bwMode="auto">
          <a:xfrm>
            <a:off x="1905000" y="1195388"/>
            <a:ext cx="1752600" cy="1066800"/>
            <a:chOff x="2352" y="0"/>
            <a:chExt cx="1104" cy="672"/>
          </a:xfrm>
        </p:grpSpPr>
        <p:sp>
          <p:nvSpPr>
            <p:cNvPr id="72750" name="Rectangle 46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51" name="Picture 47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52" name="Group 48"/>
          <p:cNvGrpSpPr>
            <a:grpSpLocks/>
          </p:cNvGrpSpPr>
          <p:nvPr/>
        </p:nvGrpSpPr>
        <p:grpSpPr bwMode="auto">
          <a:xfrm>
            <a:off x="3733800" y="1177925"/>
            <a:ext cx="1752600" cy="1066800"/>
            <a:chOff x="2352" y="0"/>
            <a:chExt cx="1104" cy="672"/>
          </a:xfrm>
        </p:grpSpPr>
        <p:sp>
          <p:nvSpPr>
            <p:cNvPr id="72753" name="Rectangle 49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54" name="Picture 50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55" name="Group 51"/>
          <p:cNvGrpSpPr>
            <a:grpSpLocks/>
          </p:cNvGrpSpPr>
          <p:nvPr/>
        </p:nvGrpSpPr>
        <p:grpSpPr bwMode="auto">
          <a:xfrm>
            <a:off x="5543550" y="1177925"/>
            <a:ext cx="1752600" cy="1066800"/>
            <a:chOff x="2352" y="0"/>
            <a:chExt cx="1104" cy="672"/>
          </a:xfrm>
        </p:grpSpPr>
        <p:sp>
          <p:nvSpPr>
            <p:cNvPr id="72756" name="Rectangle 52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57" name="Picture 53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58" name="Group 54"/>
          <p:cNvGrpSpPr>
            <a:grpSpLocks/>
          </p:cNvGrpSpPr>
          <p:nvPr/>
        </p:nvGrpSpPr>
        <p:grpSpPr bwMode="auto">
          <a:xfrm>
            <a:off x="7391400" y="1195388"/>
            <a:ext cx="1752600" cy="1066800"/>
            <a:chOff x="2352" y="0"/>
            <a:chExt cx="1104" cy="672"/>
          </a:xfrm>
        </p:grpSpPr>
        <p:sp>
          <p:nvSpPr>
            <p:cNvPr id="72759" name="Rectangle 55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60" name="Picture 56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63" name="Group 59"/>
          <p:cNvGrpSpPr>
            <a:grpSpLocks/>
          </p:cNvGrpSpPr>
          <p:nvPr/>
        </p:nvGrpSpPr>
        <p:grpSpPr bwMode="auto">
          <a:xfrm>
            <a:off x="0" y="2379663"/>
            <a:ext cx="1752600" cy="1066800"/>
            <a:chOff x="2352" y="0"/>
            <a:chExt cx="1104" cy="672"/>
          </a:xfrm>
        </p:grpSpPr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65" name="Picture 61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66" name="Group 62"/>
          <p:cNvGrpSpPr>
            <a:grpSpLocks/>
          </p:cNvGrpSpPr>
          <p:nvPr/>
        </p:nvGrpSpPr>
        <p:grpSpPr bwMode="auto">
          <a:xfrm>
            <a:off x="1905000" y="2379663"/>
            <a:ext cx="1752600" cy="1066800"/>
            <a:chOff x="2352" y="0"/>
            <a:chExt cx="1104" cy="672"/>
          </a:xfrm>
        </p:grpSpPr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68" name="Picture 64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69" name="Group 65"/>
          <p:cNvGrpSpPr>
            <a:grpSpLocks/>
          </p:cNvGrpSpPr>
          <p:nvPr/>
        </p:nvGrpSpPr>
        <p:grpSpPr bwMode="auto">
          <a:xfrm>
            <a:off x="3733800" y="2362200"/>
            <a:ext cx="1752600" cy="1066800"/>
            <a:chOff x="2352" y="0"/>
            <a:chExt cx="1104" cy="672"/>
          </a:xfrm>
        </p:grpSpPr>
        <p:sp>
          <p:nvSpPr>
            <p:cNvPr id="72770" name="Rectangle 66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71" name="Picture 67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72" name="Group 68"/>
          <p:cNvGrpSpPr>
            <a:grpSpLocks/>
          </p:cNvGrpSpPr>
          <p:nvPr/>
        </p:nvGrpSpPr>
        <p:grpSpPr bwMode="auto">
          <a:xfrm>
            <a:off x="5543550" y="2362200"/>
            <a:ext cx="1752600" cy="1066800"/>
            <a:chOff x="2352" y="0"/>
            <a:chExt cx="1104" cy="672"/>
          </a:xfrm>
        </p:grpSpPr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74" name="Picture 70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75" name="Group 71"/>
          <p:cNvGrpSpPr>
            <a:grpSpLocks/>
          </p:cNvGrpSpPr>
          <p:nvPr/>
        </p:nvGrpSpPr>
        <p:grpSpPr bwMode="auto">
          <a:xfrm>
            <a:off x="7391400" y="2379663"/>
            <a:ext cx="1752600" cy="1066800"/>
            <a:chOff x="2352" y="0"/>
            <a:chExt cx="1104" cy="672"/>
          </a:xfrm>
        </p:grpSpPr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77" name="Picture 73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79" name="Group 75"/>
          <p:cNvGrpSpPr>
            <a:grpSpLocks/>
          </p:cNvGrpSpPr>
          <p:nvPr/>
        </p:nvGrpSpPr>
        <p:grpSpPr bwMode="auto">
          <a:xfrm>
            <a:off x="0" y="3522663"/>
            <a:ext cx="1752600" cy="1066800"/>
            <a:chOff x="2352" y="0"/>
            <a:chExt cx="1104" cy="672"/>
          </a:xfrm>
        </p:grpSpPr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81" name="Picture 77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82" name="Group 78"/>
          <p:cNvGrpSpPr>
            <a:grpSpLocks/>
          </p:cNvGrpSpPr>
          <p:nvPr/>
        </p:nvGrpSpPr>
        <p:grpSpPr bwMode="auto">
          <a:xfrm>
            <a:off x="1905000" y="3522663"/>
            <a:ext cx="1752600" cy="1066800"/>
            <a:chOff x="2352" y="0"/>
            <a:chExt cx="1104" cy="672"/>
          </a:xfrm>
        </p:grpSpPr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84" name="Picture 80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85" name="Group 81"/>
          <p:cNvGrpSpPr>
            <a:grpSpLocks/>
          </p:cNvGrpSpPr>
          <p:nvPr/>
        </p:nvGrpSpPr>
        <p:grpSpPr bwMode="auto">
          <a:xfrm>
            <a:off x="3733800" y="3505200"/>
            <a:ext cx="1752600" cy="1066800"/>
            <a:chOff x="2352" y="0"/>
            <a:chExt cx="1104" cy="672"/>
          </a:xfrm>
        </p:grpSpPr>
        <p:sp>
          <p:nvSpPr>
            <p:cNvPr id="72786" name="Rectangle 82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87" name="Picture 83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88" name="Group 84"/>
          <p:cNvGrpSpPr>
            <a:grpSpLocks/>
          </p:cNvGrpSpPr>
          <p:nvPr/>
        </p:nvGrpSpPr>
        <p:grpSpPr bwMode="auto">
          <a:xfrm>
            <a:off x="5543550" y="3505200"/>
            <a:ext cx="1752600" cy="1066800"/>
            <a:chOff x="2352" y="0"/>
            <a:chExt cx="1104" cy="672"/>
          </a:xfrm>
        </p:grpSpPr>
        <p:sp>
          <p:nvSpPr>
            <p:cNvPr id="72789" name="Rectangle 85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90" name="Picture 86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91" name="Group 87"/>
          <p:cNvGrpSpPr>
            <a:grpSpLocks/>
          </p:cNvGrpSpPr>
          <p:nvPr/>
        </p:nvGrpSpPr>
        <p:grpSpPr bwMode="auto">
          <a:xfrm>
            <a:off x="7391400" y="3522663"/>
            <a:ext cx="1752600" cy="1066800"/>
            <a:chOff x="2352" y="0"/>
            <a:chExt cx="1104" cy="672"/>
          </a:xfrm>
        </p:grpSpPr>
        <p:sp>
          <p:nvSpPr>
            <p:cNvPr id="72792" name="Rectangle 88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93" name="Picture 89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95" name="Group 91"/>
          <p:cNvGrpSpPr>
            <a:grpSpLocks/>
          </p:cNvGrpSpPr>
          <p:nvPr/>
        </p:nvGrpSpPr>
        <p:grpSpPr bwMode="auto">
          <a:xfrm>
            <a:off x="0" y="4665663"/>
            <a:ext cx="1752600" cy="1066800"/>
            <a:chOff x="2352" y="0"/>
            <a:chExt cx="1104" cy="672"/>
          </a:xfrm>
        </p:grpSpPr>
        <p:sp>
          <p:nvSpPr>
            <p:cNvPr id="72796" name="Rectangle 92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97" name="Picture 93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98" name="Group 94"/>
          <p:cNvGrpSpPr>
            <a:grpSpLocks/>
          </p:cNvGrpSpPr>
          <p:nvPr/>
        </p:nvGrpSpPr>
        <p:grpSpPr bwMode="auto">
          <a:xfrm>
            <a:off x="1905000" y="4665663"/>
            <a:ext cx="1752600" cy="1066800"/>
            <a:chOff x="2352" y="0"/>
            <a:chExt cx="1104" cy="672"/>
          </a:xfrm>
        </p:grpSpPr>
        <p:sp>
          <p:nvSpPr>
            <p:cNvPr id="72799" name="Rectangle 95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00" name="Picture 96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01" name="Group 97"/>
          <p:cNvGrpSpPr>
            <a:grpSpLocks/>
          </p:cNvGrpSpPr>
          <p:nvPr/>
        </p:nvGrpSpPr>
        <p:grpSpPr bwMode="auto">
          <a:xfrm>
            <a:off x="3733800" y="4648200"/>
            <a:ext cx="1752600" cy="1066800"/>
            <a:chOff x="2352" y="0"/>
            <a:chExt cx="1104" cy="672"/>
          </a:xfrm>
        </p:grpSpPr>
        <p:sp>
          <p:nvSpPr>
            <p:cNvPr id="72802" name="Rectangle 98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03" name="Picture 99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04" name="Group 100"/>
          <p:cNvGrpSpPr>
            <a:grpSpLocks/>
          </p:cNvGrpSpPr>
          <p:nvPr/>
        </p:nvGrpSpPr>
        <p:grpSpPr bwMode="auto">
          <a:xfrm>
            <a:off x="5543550" y="4648200"/>
            <a:ext cx="1752600" cy="1066800"/>
            <a:chOff x="2352" y="0"/>
            <a:chExt cx="1104" cy="672"/>
          </a:xfrm>
        </p:grpSpPr>
        <p:sp>
          <p:nvSpPr>
            <p:cNvPr id="72805" name="Rectangle 101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06" name="Picture 102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07" name="Group 103"/>
          <p:cNvGrpSpPr>
            <a:grpSpLocks/>
          </p:cNvGrpSpPr>
          <p:nvPr/>
        </p:nvGrpSpPr>
        <p:grpSpPr bwMode="auto">
          <a:xfrm>
            <a:off x="7391400" y="4665663"/>
            <a:ext cx="1752600" cy="1066800"/>
            <a:chOff x="2352" y="0"/>
            <a:chExt cx="1104" cy="672"/>
          </a:xfrm>
        </p:grpSpPr>
        <p:sp>
          <p:nvSpPr>
            <p:cNvPr id="72808" name="Rectangle 104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09" name="Picture 105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11" name="Group 107"/>
          <p:cNvGrpSpPr>
            <a:grpSpLocks/>
          </p:cNvGrpSpPr>
          <p:nvPr/>
        </p:nvGrpSpPr>
        <p:grpSpPr bwMode="auto">
          <a:xfrm>
            <a:off x="0" y="5791200"/>
            <a:ext cx="1752600" cy="1066800"/>
            <a:chOff x="2352" y="0"/>
            <a:chExt cx="1104" cy="672"/>
          </a:xfrm>
        </p:grpSpPr>
        <p:sp>
          <p:nvSpPr>
            <p:cNvPr id="72812" name="Rectangle 108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13" name="Picture 109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14" name="Group 110"/>
          <p:cNvGrpSpPr>
            <a:grpSpLocks/>
          </p:cNvGrpSpPr>
          <p:nvPr/>
        </p:nvGrpSpPr>
        <p:grpSpPr bwMode="auto">
          <a:xfrm>
            <a:off x="1905000" y="5791200"/>
            <a:ext cx="1752600" cy="1066800"/>
            <a:chOff x="2352" y="0"/>
            <a:chExt cx="1104" cy="672"/>
          </a:xfrm>
        </p:grpSpPr>
        <p:sp>
          <p:nvSpPr>
            <p:cNvPr id="72815" name="Rectangle 111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16" name="Picture 112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17" name="Group 113"/>
          <p:cNvGrpSpPr>
            <a:grpSpLocks/>
          </p:cNvGrpSpPr>
          <p:nvPr/>
        </p:nvGrpSpPr>
        <p:grpSpPr bwMode="auto">
          <a:xfrm>
            <a:off x="3733800" y="5773738"/>
            <a:ext cx="1752600" cy="1066800"/>
            <a:chOff x="2352" y="0"/>
            <a:chExt cx="1104" cy="672"/>
          </a:xfrm>
        </p:grpSpPr>
        <p:sp>
          <p:nvSpPr>
            <p:cNvPr id="72818" name="Rectangle 114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19" name="Picture 115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20" name="Group 116"/>
          <p:cNvGrpSpPr>
            <a:grpSpLocks/>
          </p:cNvGrpSpPr>
          <p:nvPr/>
        </p:nvGrpSpPr>
        <p:grpSpPr bwMode="auto">
          <a:xfrm>
            <a:off x="5543550" y="5773738"/>
            <a:ext cx="1752600" cy="1066800"/>
            <a:chOff x="2352" y="0"/>
            <a:chExt cx="1104" cy="672"/>
          </a:xfrm>
        </p:grpSpPr>
        <p:sp>
          <p:nvSpPr>
            <p:cNvPr id="72821" name="Rectangle 117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22" name="Picture 118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823" name="Group 119"/>
          <p:cNvGrpSpPr>
            <a:grpSpLocks/>
          </p:cNvGrpSpPr>
          <p:nvPr/>
        </p:nvGrpSpPr>
        <p:grpSpPr bwMode="auto">
          <a:xfrm>
            <a:off x="7391400" y="5791200"/>
            <a:ext cx="1752600" cy="1066800"/>
            <a:chOff x="2352" y="0"/>
            <a:chExt cx="1104" cy="672"/>
          </a:xfrm>
        </p:grpSpPr>
        <p:sp>
          <p:nvSpPr>
            <p:cNvPr id="72824" name="Rectangle 120"/>
            <p:cNvSpPr>
              <a:spLocks noChangeArrowheads="1"/>
            </p:cNvSpPr>
            <p:nvPr/>
          </p:nvSpPr>
          <p:spPr bwMode="auto">
            <a:xfrm>
              <a:off x="2352" y="0"/>
              <a:ext cx="1104" cy="672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25" name="Picture 121" descr="jeopar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" y="180"/>
              <a:ext cx="1068" cy="312"/>
            </a:xfrm>
            <a:prstGeom prst="rect">
              <a:avLst/>
            </a:prstGeom>
            <a:noFill/>
          </p:spPr>
        </p:pic>
      </p:grpSp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2707" name="Line 3"/>
            <p:cNvSpPr>
              <a:spLocks noChangeShapeType="1"/>
            </p:cNvSpPr>
            <p:nvPr/>
          </p:nvSpPr>
          <p:spPr bwMode="auto">
            <a:xfrm>
              <a:off x="1188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8" name="Line 4"/>
            <p:cNvSpPr>
              <a:spLocks noChangeShapeType="1"/>
            </p:cNvSpPr>
            <p:nvPr/>
          </p:nvSpPr>
          <p:spPr bwMode="auto">
            <a:xfrm>
              <a:off x="2332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>
              <a:off x="3475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>
              <a:off x="4617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>
              <a:off x="0" y="723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>
              <a:off x="0" y="14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0" y="2167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Line 10"/>
            <p:cNvSpPr>
              <a:spLocks noChangeShapeType="1"/>
            </p:cNvSpPr>
            <p:nvPr/>
          </p:nvSpPr>
          <p:spPr bwMode="auto">
            <a:xfrm>
              <a:off x="0" y="288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>
              <a:off x="0" y="3611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830" name="Text Box 126"/>
          <p:cNvSpPr txBox="1">
            <a:spLocks noChangeArrowheads="1"/>
          </p:cNvSpPr>
          <p:nvPr/>
        </p:nvSpPr>
        <p:spPr bwMode="auto">
          <a:xfrm>
            <a:off x="7391400" y="1219200"/>
            <a:ext cx="1752600" cy="990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$100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72842" name="Text Box 138"/>
          <p:cNvSpPr txBox="1">
            <a:spLocks noChangeArrowheads="1"/>
          </p:cNvSpPr>
          <p:nvPr/>
        </p:nvSpPr>
        <p:spPr bwMode="auto">
          <a:xfrm>
            <a:off x="1905000" y="4648200"/>
            <a:ext cx="1752600" cy="990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72866" name="Group 162"/>
          <p:cNvGrpSpPr>
            <a:grpSpLocks/>
          </p:cNvGrpSpPr>
          <p:nvPr/>
        </p:nvGrpSpPr>
        <p:grpSpPr bwMode="auto">
          <a:xfrm>
            <a:off x="5562600" y="2362200"/>
            <a:ext cx="3581400" cy="2133600"/>
            <a:chOff x="3504" y="1488"/>
            <a:chExt cx="2256" cy="1344"/>
          </a:xfrm>
        </p:grpSpPr>
        <p:sp>
          <p:nvSpPr>
            <p:cNvPr id="72840" name="Text Box 136"/>
            <p:cNvSpPr txBox="1">
              <a:spLocks noChangeArrowheads="1"/>
            </p:cNvSpPr>
            <p:nvPr/>
          </p:nvSpPr>
          <p:spPr bwMode="auto">
            <a:xfrm>
              <a:off x="4656" y="220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$300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34" name="Text Box 130"/>
            <p:cNvSpPr txBox="1">
              <a:spLocks noChangeArrowheads="1"/>
            </p:cNvSpPr>
            <p:nvPr/>
          </p:nvSpPr>
          <p:spPr bwMode="auto">
            <a:xfrm>
              <a:off x="3504" y="148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$200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72844" name="Text Box 140"/>
          <p:cNvSpPr txBox="1">
            <a:spLocks noChangeArrowheads="1"/>
          </p:cNvSpPr>
          <p:nvPr/>
        </p:nvSpPr>
        <p:spPr bwMode="auto">
          <a:xfrm>
            <a:off x="5562600" y="4648200"/>
            <a:ext cx="1752600" cy="990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72871" name="Group 167"/>
          <p:cNvGrpSpPr>
            <a:grpSpLocks/>
          </p:cNvGrpSpPr>
          <p:nvPr/>
        </p:nvGrpSpPr>
        <p:grpSpPr bwMode="auto">
          <a:xfrm>
            <a:off x="3733800" y="1219200"/>
            <a:ext cx="3581400" cy="2133600"/>
            <a:chOff x="2352" y="768"/>
            <a:chExt cx="2256" cy="1344"/>
          </a:xfrm>
        </p:grpSpPr>
        <p:sp>
          <p:nvSpPr>
            <p:cNvPr id="72833" name="Text Box 129"/>
            <p:cNvSpPr txBox="1">
              <a:spLocks noChangeArrowheads="1"/>
            </p:cNvSpPr>
            <p:nvPr/>
          </p:nvSpPr>
          <p:spPr bwMode="auto">
            <a:xfrm>
              <a:off x="2352" y="148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$200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29" name="Text Box 125"/>
            <p:cNvSpPr txBox="1">
              <a:spLocks noChangeArrowheads="1"/>
            </p:cNvSpPr>
            <p:nvPr/>
          </p:nvSpPr>
          <p:spPr bwMode="auto">
            <a:xfrm>
              <a:off x="3504" y="76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$100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2869" name="Group 165"/>
          <p:cNvGrpSpPr>
            <a:grpSpLocks/>
          </p:cNvGrpSpPr>
          <p:nvPr/>
        </p:nvGrpSpPr>
        <p:grpSpPr bwMode="auto">
          <a:xfrm>
            <a:off x="1905000" y="1219200"/>
            <a:ext cx="7239000" cy="4419600"/>
            <a:chOff x="1200" y="768"/>
            <a:chExt cx="4560" cy="2784"/>
          </a:xfrm>
        </p:grpSpPr>
        <p:sp>
          <p:nvSpPr>
            <p:cNvPr id="72827" name="Text Box 123"/>
            <p:cNvSpPr txBox="1">
              <a:spLocks noChangeArrowheads="1"/>
            </p:cNvSpPr>
            <p:nvPr/>
          </p:nvSpPr>
          <p:spPr bwMode="auto">
            <a:xfrm>
              <a:off x="1200" y="76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$100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45" name="Text Box 141"/>
            <p:cNvSpPr txBox="1">
              <a:spLocks noChangeArrowheads="1"/>
            </p:cNvSpPr>
            <p:nvPr/>
          </p:nvSpPr>
          <p:spPr bwMode="auto">
            <a:xfrm>
              <a:off x="4656" y="292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$400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72832" name="Text Box 128"/>
          <p:cNvSpPr txBox="1">
            <a:spLocks noChangeArrowheads="1"/>
          </p:cNvSpPr>
          <p:nvPr/>
        </p:nvSpPr>
        <p:spPr bwMode="auto">
          <a:xfrm>
            <a:off x="1905000" y="2362200"/>
            <a:ext cx="1752600" cy="990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$200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72870" name="Group 166"/>
          <p:cNvGrpSpPr>
            <a:grpSpLocks/>
          </p:cNvGrpSpPr>
          <p:nvPr/>
        </p:nvGrpSpPr>
        <p:grpSpPr bwMode="auto">
          <a:xfrm>
            <a:off x="1905000" y="2362200"/>
            <a:ext cx="7239000" cy="4495800"/>
            <a:chOff x="1200" y="1488"/>
            <a:chExt cx="4560" cy="2832"/>
          </a:xfrm>
        </p:grpSpPr>
        <p:sp>
          <p:nvSpPr>
            <p:cNvPr id="72835" name="Text Box 131"/>
            <p:cNvSpPr txBox="1">
              <a:spLocks noChangeArrowheads="1"/>
            </p:cNvSpPr>
            <p:nvPr/>
          </p:nvSpPr>
          <p:spPr bwMode="auto">
            <a:xfrm>
              <a:off x="4656" y="148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$200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47" name="Text Box 143"/>
            <p:cNvSpPr txBox="1">
              <a:spLocks noChangeArrowheads="1"/>
            </p:cNvSpPr>
            <p:nvPr/>
          </p:nvSpPr>
          <p:spPr bwMode="auto">
            <a:xfrm>
              <a:off x="1200" y="3696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$500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2865" name="Group 161"/>
          <p:cNvGrpSpPr>
            <a:grpSpLocks/>
          </p:cNvGrpSpPr>
          <p:nvPr/>
        </p:nvGrpSpPr>
        <p:grpSpPr bwMode="auto">
          <a:xfrm>
            <a:off x="0" y="3505200"/>
            <a:ext cx="1828800" cy="3352800"/>
            <a:chOff x="0" y="2208"/>
            <a:chExt cx="1152" cy="2112"/>
          </a:xfrm>
        </p:grpSpPr>
        <p:sp>
          <p:nvSpPr>
            <p:cNvPr id="72846" name="Text Box 142"/>
            <p:cNvSpPr txBox="1">
              <a:spLocks noChangeArrowheads="1"/>
            </p:cNvSpPr>
            <p:nvPr/>
          </p:nvSpPr>
          <p:spPr bwMode="auto">
            <a:xfrm>
              <a:off x="0" y="3696"/>
              <a:ext cx="1152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$500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36" name="Text Box 132"/>
            <p:cNvSpPr txBox="1">
              <a:spLocks noChangeArrowheads="1"/>
            </p:cNvSpPr>
            <p:nvPr/>
          </p:nvSpPr>
          <p:spPr bwMode="auto">
            <a:xfrm>
              <a:off x="0" y="2208"/>
              <a:ext cx="1152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$300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2867" name="Group 163"/>
          <p:cNvGrpSpPr>
            <a:grpSpLocks/>
          </p:cNvGrpSpPr>
          <p:nvPr/>
        </p:nvGrpSpPr>
        <p:grpSpPr bwMode="auto">
          <a:xfrm>
            <a:off x="0" y="2362200"/>
            <a:ext cx="5486400" cy="4495800"/>
            <a:chOff x="0" y="1488"/>
            <a:chExt cx="3456" cy="2832"/>
          </a:xfrm>
        </p:grpSpPr>
        <p:sp>
          <p:nvSpPr>
            <p:cNvPr id="72831" name="Text Box 127"/>
            <p:cNvSpPr txBox="1">
              <a:spLocks noChangeArrowheads="1"/>
            </p:cNvSpPr>
            <p:nvPr/>
          </p:nvSpPr>
          <p:spPr bwMode="auto">
            <a:xfrm>
              <a:off x="0" y="1488"/>
              <a:ext cx="1152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$200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48" name="Text Box 144"/>
            <p:cNvSpPr txBox="1">
              <a:spLocks noChangeArrowheads="1"/>
            </p:cNvSpPr>
            <p:nvPr/>
          </p:nvSpPr>
          <p:spPr bwMode="auto">
            <a:xfrm>
              <a:off x="2352" y="3696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$500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2863" name="Group 159"/>
          <p:cNvGrpSpPr>
            <a:grpSpLocks/>
          </p:cNvGrpSpPr>
          <p:nvPr/>
        </p:nvGrpSpPr>
        <p:grpSpPr bwMode="auto">
          <a:xfrm>
            <a:off x="0" y="1219200"/>
            <a:ext cx="3657600" cy="3276600"/>
            <a:chOff x="0" y="768"/>
            <a:chExt cx="2304" cy="2064"/>
          </a:xfrm>
        </p:grpSpPr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0" y="768"/>
              <a:ext cx="1152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$100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37" name="Text Box 133"/>
            <p:cNvSpPr txBox="1">
              <a:spLocks noChangeArrowheads="1"/>
            </p:cNvSpPr>
            <p:nvPr/>
          </p:nvSpPr>
          <p:spPr bwMode="auto">
            <a:xfrm>
              <a:off x="1200" y="220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$300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2864" name="Group 160"/>
          <p:cNvGrpSpPr>
            <a:grpSpLocks/>
          </p:cNvGrpSpPr>
          <p:nvPr/>
        </p:nvGrpSpPr>
        <p:grpSpPr bwMode="auto">
          <a:xfrm>
            <a:off x="3733800" y="1219200"/>
            <a:ext cx="3581400" cy="3276600"/>
            <a:chOff x="2352" y="768"/>
            <a:chExt cx="2256" cy="2064"/>
          </a:xfrm>
        </p:grpSpPr>
        <p:sp>
          <p:nvSpPr>
            <p:cNvPr id="72828" name="Text Box 124"/>
            <p:cNvSpPr txBox="1">
              <a:spLocks noChangeArrowheads="1"/>
            </p:cNvSpPr>
            <p:nvPr/>
          </p:nvSpPr>
          <p:spPr bwMode="auto">
            <a:xfrm>
              <a:off x="2352" y="76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$100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39" name="Text Box 135"/>
            <p:cNvSpPr txBox="1">
              <a:spLocks noChangeArrowheads="1"/>
            </p:cNvSpPr>
            <p:nvPr/>
          </p:nvSpPr>
          <p:spPr bwMode="auto">
            <a:xfrm>
              <a:off x="3504" y="220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$300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2868" name="Group 164"/>
          <p:cNvGrpSpPr>
            <a:grpSpLocks/>
          </p:cNvGrpSpPr>
          <p:nvPr/>
        </p:nvGrpSpPr>
        <p:grpSpPr bwMode="auto">
          <a:xfrm>
            <a:off x="3733800" y="3505200"/>
            <a:ext cx="3581400" cy="3352800"/>
            <a:chOff x="2352" y="2208"/>
            <a:chExt cx="2256" cy="2112"/>
          </a:xfrm>
        </p:grpSpPr>
        <p:sp>
          <p:nvSpPr>
            <p:cNvPr id="72849" name="Text Box 145"/>
            <p:cNvSpPr txBox="1">
              <a:spLocks noChangeArrowheads="1"/>
            </p:cNvSpPr>
            <p:nvPr/>
          </p:nvSpPr>
          <p:spPr bwMode="auto">
            <a:xfrm>
              <a:off x="3504" y="3696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$500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38" name="Text Box 134"/>
            <p:cNvSpPr txBox="1">
              <a:spLocks noChangeArrowheads="1"/>
            </p:cNvSpPr>
            <p:nvPr/>
          </p:nvSpPr>
          <p:spPr bwMode="auto">
            <a:xfrm>
              <a:off x="2352" y="220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$300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72841" name="Text Box 137"/>
          <p:cNvSpPr txBox="1">
            <a:spLocks noChangeArrowheads="1"/>
          </p:cNvSpPr>
          <p:nvPr/>
        </p:nvSpPr>
        <p:spPr bwMode="auto">
          <a:xfrm>
            <a:off x="0" y="4648200"/>
            <a:ext cx="1828800" cy="990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72862" name="Group 158"/>
          <p:cNvGrpSpPr>
            <a:grpSpLocks/>
          </p:cNvGrpSpPr>
          <p:nvPr/>
        </p:nvGrpSpPr>
        <p:grpSpPr bwMode="auto">
          <a:xfrm>
            <a:off x="3733800" y="4648200"/>
            <a:ext cx="5410200" cy="2209800"/>
            <a:chOff x="2352" y="2928"/>
            <a:chExt cx="3408" cy="1392"/>
          </a:xfrm>
        </p:grpSpPr>
        <p:sp>
          <p:nvSpPr>
            <p:cNvPr id="72843" name="Text Box 139"/>
            <p:cNvSpPr txBox="1">
              <a:spLocks noChangeArrowheads="1"/>
            </p:cNvSpPr>
            <p:nvPr/>
          </p:nvSpPr>
          <p:spPr bwMode="auto">
            <a:xfrm>
              <a:off x="2352" y="2928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$400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2850" name="Text Box 146"/>
            <p:cNvSpPr txBox="1">
              <a:spLocks noChangeArrowheads="1"/>
            </p:cNvSpPr>
            <p:nvPr/>
          </p:nvSpPr>
          <p:spPr bwMode="auto">
            <a:xfrm>
              <a:off x="4656" y="3696"/>
              <a:ext cx="1104" cy="6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sz="36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$500</a:t>
              </a: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72861" name="Picture 15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oardfill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8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861"/>
                </p:tgtEl>
              </p:cMediaNode>
            </p:audio>
          </p:childTnLst>
        </p:cTn>
      </p:par>
    </p:tnLst>
    <p:bldLst>
      <p:bldP spid="72830" grpId="0" animBg="1" autoUpdateAnimBg="0"/>
      <p:bldP spid="72842" grpId="0" animBg="1" autoUpdateAnimBg="0"/>
      <p:bldP spid="72844" grpId="0" animBg="1" autoUpdateAnimBg="0"/>
      <p:bldP spid="72832" grpId="0" animBg="1" autoUpdateAnimBg="0"/>
      <p:bldP spid="7284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3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2" name="timesup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2288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$200</a:t>
            </a:r>
          </a:p>
        </p:txBody>
      </p:sp>
      <p:graphicFrame>
        <p:nvGraphicFramePr>
          <p:cNvPr id="122901" name="Object 21"/>
          <p:cNvGraphicFramePr>
            <a:graphicFrameLocks noChangeAspect="1"/>
          </p:cNvGraphicFramePr>
          <p:nvPr/>
        </p:nvGraphicFramePr>
        <p:xfrm>
          <a:off x="1104900" y="1309688"/>
          <a:ext cx="7016750" cy="3398837"/>
        </p:xfrm>
        <a:graphic>
          <a:graphicData uri="http://schemas.openxmlformats.org/presentationml/2006/ole">
            <p:oleObj spid="_x0000_s122901" name="Equation" r:id="rId7" imgW="812520" imgH="393480" progId="Equation.DSMT4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228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1859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2186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$300</a:t>
            </a:r>
          </a:p>
        </p:txBody>
      </p:sp>
      <p:pic>
        <p:nvPicPr>
          <p:cNvPr id="12187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828800"/>
            <a:ext cx="653907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3429000"/>
            <a:ext cx="228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5181600"/>
            <a:ext cx="533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533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657600"/>
            <a:ext cx="76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91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Solve for </a:t>
            </a:r>
            <a:r>
              <a:rPr lang="en-US" sz="4000" i="1" dirty="0" smtClean="0"/>
              <a:t>x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1219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3x + 5º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 bwMode="auto">
          <a:xfrm rot="5400000" flipH="1" flipV="1">
            <a:off x="1447800" y="2438400"/>
            <a:ext cx="4572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248400" y="5181600"/>
            <a:ext cx="1219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x + 10º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 bwMode="auto">
          <a:xfrm rot="5400000" flipH="1" flipV="1">
            <a:off x="7239000" y="5105400"/>
            <a:ext cx="4572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21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5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7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2390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$400</a:t>
            </a: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286000"/>
            <a:ext cx="5715000" cy="330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91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Solve for </a:t>
            </a:r>
            <a:r>
              <a:rPr lang="en-US" sz="4000" i="1" dirty="0" smtClean="0"/>
              <a:t>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2493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$500</a:t>
            </a:r>
          </a:p>
        </p:txBody>
      </p:sp>
      <p:pic>
        <p:nvPicPr>
          <p:cNvPr id="124951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133600"/>
            <a:ext cx="3976687" cy="404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914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Solve for </a:t>
            </a:r>
            <a:r>
              <a:rPr lang="en-US" sz="4000" i="1" dirty="0" smtClean="0"/>
              <a:t>x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249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23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33124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71265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perimeter of </a:t>
            </a:r>
            <a:r>
              <a:rPr lang="en-US" sz="4000" i="1" dirty="0" smtClean="0"/>
              <a:t>∆</a:t>
            </a:r>
            <a:r>
              <a:rPr lang="en-US" sz="4000" dirty="0" smtClean="0"/>
              <a:t> </a:t>
            </a:r>
            <a:r>
              <a:rPr lang="en-US" sz="4000" i="1" dirty="0" smtClean="0"/>
              <a:t>PQR is 75,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PQ </a:t>
            </a:r>
            <a:r>
              <a:rPr lang="en-US" sz="4000" i="1" dirty="0" smtClean="0"/>
              <a:t>= 25, ∆ </a:t>
            </a:r>
            <a:r>
              <a:rPr lang="en-US" sz="4000" i="1" dirty="0" smtClean="0"/>
              <a:t>PQR ~ </a:t>
            </a:r>
            <a:r>
              <a:rPr lang="en-US" sz="4000" i="1" dirty="0" smtClean="0"/>
              <a:t>∆ </a:t>
            </a:r>
            <a:r>
              <a:rPr lang="en-US" sz="4000" i="1" dirty="0" smtClean="0"/>
              <a:t>STU</a:t>
            </a:r>
            <a:r>
              <a:rPr lang="en-US" sz="4000" i="1" dirty="0" smtClean="0"/>
              <a:t>, and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ST </a:t>
            </a:r>
            <a:r>
              <a:rPr lang="en-US" sz="4000" i="1" dirty="0" smtClean="0"/>
              <a:t>= 30. What is the perimeter of</a:t>
            </a:r>
          </a:p>
          <a:p>
            <a:r>
              <a:rPr lang="en-US" sz="4000" i="1" dirty="0" smtClean="0"/>
              <a:t>∆ </a:t>
            </a:r>
            <a:r>
              <a:rPr lang="en-US" sz="4000" i="1" dirty="0" smtClean="0"/>
              <a:t>STU?</a:t>
            </a:r>
            <a:endParaRPr lang="en-US" sz="8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33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517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3517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54991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ratio of the corresponding sides of two </a:t>
            </a:r>
            <a:r>
              <a:rPr lang="en-US" sz="4000" dirty="0" smtClean="0"/>
              <a:t>similar squares </a:t>
            </a:r>
            <a:r>
              <a:rPr lang="en-US" sz="4000" dirty="0" smtClean="0"/>
              <a:t>is 1 to 3. What is the ratio of the area of </a:t>
            </a:r>
            <a:r>
              <a:rPr lang="en-US" sz="4000" dirty="0" smtClean="0"/>
              <a:t>the smaller </a:t>
            </a:r>
            <a:r>
              <a:rPr lang="en-US" sz="4000" dirty="0" smtClean="0"/>
              <a:t>square to the area of the </a:t>
            </a:r>
            <a:r>
              <a:rPr lang="en-US" sz="4000" dirty="0" smtClean="0"/>
              <a:t>larger square</a:t>
            </a:r>
            <a:r>
              <a:rPr lang="en-US" sz="4000" dirty="0" smtClean="0"/>
              <a:t>?</a:t>
            </a:r>
            <a:endParaRPr lang="en-US" sz="8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7219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3722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$300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3948113" y="2368550"/>
            <a:ext cx="3476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35499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Find the area of the </a:t>
            </a:r>
            <a:r>
              <a:rPr lang="en-US" sz="4000" i="1" dirty="0" smtClean="0"/>
              <a:t>smaller</a:t>
            </a:r>
            <a:r>
              <a:rPr lang="en-US" sz="4000" dirty="0" smtClean="0"/>
              <a:t> triangle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pic>
        <p:nvPicPr>
          <p:cNvPr id="13723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971800"/>
            <a:ext cx="418827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029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4029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35499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Below are 2 right trapezoids. Find the area of the </a:t>
            </a:r>
            <a:r>
              <a:rPr lang="en-US" sz="4000" i="1" dirty="0" smtClean="0"/>
              <a:t>smaller</a:t>
            </a:r>
            <a:r>
              <a:rPr lang="en-US" sz="4000" dirty="0" smtClean="0"/>
              <a:t> trapezoid.</a:t>
            </a:r>
            <a:endParaRPr lang="en-US" sz="4000" dirty="0"/>
          </a:p>
        </p:txBody>
      </p:sp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505200"/>
            <a:ext cx="6061319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40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1315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4131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354991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perimeters of 2 similar triangles are 12 ft and 45 ft. The area of the smaller </a:t>
            </a:r>
            <a:r>
              <a:rPr lang="en-US" sz="4000" dirty="0" smtClean="0">
                <a:hlinkClick r:id="rId6"/>
              </a:rPr>
              <a:t>triangle</a:t>
            </a:r>
            <a:r>
              <a:rPr lang="en-US" sz="4000" dirty="0" smtClean="0"/>
              <a:t> is </a:t>
            </a:r>
            <a:r>
              <a:rPr lang="en-US" sz="4000" dirty="0" smtClean="0"/>
              <a:t>64ft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. </a:t>
            </a:r>
            <a:r>
              <a:rPr lang="en-US" sz="4000" dirty="0" smtClean="0"/>
              <a:t>What is the area of the larger triangle?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41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31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5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3107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066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Solve for </a:t>
            </a:r>
            <a:r>
              <a:rPr lang="en-US" sz="4000" i="1" dirty="0" smtClean="0"/>
              <a:t>x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514600"/>
            <a:ext cx="5486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31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Are They Similar?</a:t>
            </a:r>
            <a:endParaRPr lang="en-US" sz="9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41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4541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8561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Find the geometric mean for the lengths of 9 and 24 in </a:t>
            </a:r>
            <a:r>
              <a:rPr lang="en-US" sz="4400" i="1" dirty="0" smtClean="0"/>
              <a:t>simplest radical form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45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363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43364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85611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altitude to the hypotenuse of a right triangle divides the hypotenuse into segments 2 cm and 8 cm long. Find the length of the altitude.</a:t>
            </a:r>
            <a:endParaRPr lang="en-US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4387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4438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58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streets in a town are illustrated in the</a:t>
            </a:r>
          </a:p>
          <a:p>
            <a:r>
              <a:rPr lang="en-US" sz="3200" dirty="0" smtClean="0"/>
              <a:t>accompanying diagram. If the distance on </a:t>
            </a:r>
            <a:r>
              <a:rPr lang="en-US" sz="3200" dirty="0" smtClean="0"/>
              <a:t>Poplar Street </a:t>
            </a:r>
            <a:r>
              <a:rPr lang="en-US" sz="3200" dirty="0" smtClean="0"/>
              <a:t>from </a:t>
            </a:r>
            <a:r>
              <a:rPr lang="en-US" sz="3200" i="1" dirty="0" smtClean="0"/>
              <a:t>F to P is 12 miles and the distance </a:t>
            </a:r>
            <a:r>
              <a:rPr lang="en-US" sz="3200" i="1" dirty="0" smtClean="0"/>
              <a:t>on </a:t>
            </a:r>
            <a:r>
              <a:rPr lang="en-US" sz="3200" dirty="0" smtClean="0"/>
              <a:t>Maple </a:t>
            </a:r>
            <a:r>
              <a:rPr lang="en-US" sz="3200" dirty="0" smtClean="0"/>
              <a:t>Street from </a:t>
            </a:r>
            <a:r>
              <a:rPr lang="en-US" sz="3200" i="1" dirty="0" smtClean="0"/>
              <a:t>E to M is 10 miles, find </a:t>
            </a:r>
            <a:r>
              <a:rPr lang="en-US" sz="3200" i="1" dirty="0" smtClean="0"/>
              <a:t>the </a:t>
            </a:r>
            <a:r>
              <a:rPr lang="en-US" sz="3200" dirty="0" smtClean="0"/>
              <a:t>distance </a:t>
            </a:r>
            <a:r>
              <a:rPr lang="en-US" sz="3200" dirty="0" smtClean="0"/>
              <a:t>on Maple Street, in miles, from </a:t>
            </a:r>
            <a:r>
              <a:rPr lang="en-US" sz="3200" i="1" dirty="0" smtClean="0"/>
              <a:t>M to P.</a:t>
            </a:r>
            <a:endParaRPr lang="en-US" sz="3200" dirty="0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437801"/>
            <a:ext cx="4090987" cy="265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44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8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2099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13210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$500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914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Solve for </a:t>
            </a:r>
            <a:r>
              <a:rPr lang="en-US" sz="4000" i="1" dirty="0" smtClean="0"/>
              <a:t>x </a:t>
            </a:r>
            <a:r>
              <a:rPr lang="en-US" sz="4000" dirty="0" smtClean="0"/>
              <a:t>in simplest radical form.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752600"/>
            <a:ext cx="5986462" cy="46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132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09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1029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45063" name="Text Box 1031"/>
          <p:cNvSpPr txBox="1">
            <a:spLocks noChangeArrowheads="1"/>
          </p:cNvSpPr>
          <p:nvPr/>
        </p:nvSpPr>
        <p:spPr bwMode="auto">
          <a:xfrm>
            <a:off x="457200" y="990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Enchanted" pitchFamily="18" charset="0"/>
            </a:endParaRPr>
          </a:p>
        </p:txBody>
      </p:sp>
      <p:sp>
        <p:nvSpPr>
          <p:cNvPr id="45064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429000" cy="685800"/>
          </a:xfrm>
        </p:spPr>
        <p:txBody>
          <a:bodyPr/>
          <a:lstStyle/>
          <a:p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$100</a:t>
            </a:r>
          </a:p>
        </p:txBody>
      </p:sp>
      <p:sp>
        <p:nvSpPr>
          <p:cNvPr id="45066" name="AutoShape 10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1600200"/>
            <a:ext cx="6934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Yes </a:t>
            </a:r>
          </a:p>
          <a:p>
            <a:pPr algn="ctr"/>
            <a:r>
              <a:rPr lang="en-US" sz="5400" dirty="0" smtClean="0"/>
              <a:t>Corresponding sides are  in proportion. </a:t>
            </a:r>
            <a:endParaRPr lang="en-US" sz="5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6934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No </a:t>
            </a:r>
          </a:p>
          <a:p>
            <a:pPr algn="ctr"/>
            <a:r>
              <a:rPr lang="en-US" sz="5400" dirty="0" smtClean="0"/>
              <a:t>Corresponding sides are  not in proportion.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$300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514725" y="2241550"/>
          <a:ext cx="2192338" cy="1535113"/>
        </p:xfrm>
        <a:graphic>
          <a:graphicData uri="http://schemas.openxmlformats.org/presentationml/2006/ole">
            <p:oleObj spid="_x0000_s101381" name="Equation" r:id="rId4" imgW="253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6934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No </a:t>
            </a:r>
          </a:p>
          <a:p>
            <a:pPr algn="ctr"/>
            <a:r>
              <a:rPr lang="en-US" sz="5400" dirty="0" smtClean="0"/>
              <a:t>Corresponding sides are not in proportion.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5908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3.6 in. by 6 in.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$100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132138" y="2241550"/>
          <a:ext cx="2960687" cy="1535113"/>
        </p:xfrm>
        <a:graphic>
          <a:graphicData uri="http://schemas.openxmlformats.org/presentationml/2006/ole">
            <p:oleObj spid="_x0000_s107525" name="Equation" r:id="rId4" imgW="342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Side-Splitter and More</a:t>
            </a:r>
            <a:endParaRPr lang="en-US" sz="9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$200</a:t>
            </a:r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2584450" y="2241550"/>
          <a:ext cx="4057650" cy="1535113"/>
        </p:xfrm>
        <a:graphic>
          <a:graphicData uri="http://schemas.openxmlformats.org/presentationml/2006/ole">
            <p:oleObj spid="_x0000_s112645" name="Equation" r:id="rId4" imgW="4698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$300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803525" y="2241550"/>
          <a:ext cx="3617913" cy="1535113"/>
        </p:xfrm>
        <a:graphic>
          <a:graphicData uri="http://schemas.openxmlformats.org/presentationml/2006/ole">
            <p:oleObj spid="_x0000_s113669" name="Equation" r:id="rId4" imgW="4190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$400</a:t>
            </a: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1376363" y="2241550"/>
          <a:ext cx="6469062" cy="1535113"/>
        </p:xfrm>
        <a:graphic>
          <a:graphicData uri="http://schemas.openxmlformats.org/presentationml/2006/ole">
            <p:oleObj spid="_x0000_s114693" name="Equation" r:id="rId4" imgW="7491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2 - $500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74700" y="1309688"/>
          <a:ext cx="7675563" cy="3398837"/>
        </p:xfrm>
        <a:graphic>
          <a:graphicData uri="http://schemas.openxmlformats.org/presentationml/2006/ole">
            <p:oleObj spid="_x0000_s115717" name="Equation" r:id="rId4" imgW="8888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$100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035175" y="2132013"/>
          <a:ext cx="5154613" cy="1754187"/>
        </p:xfrm>
        <a:graphic>
          <a:graphicData uri="http://schemas.openxmlformats.org/presentationml/2006/ole">
            <p:oleObj spid="_x0000_s125957" name="Equation" r:id="rId4" imgW="5968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$200</a:t>
            </a:r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34963" y="2241550"/>
          <a:ext cx="8553450" cy="1535113"/>
        </p:xfrm>
        <a:graphic>
          <a:graphicData uri="http://schemas.openxmlformats.org/presentationml/2006/ole">
            <p:oleObj spid="_x0000_s126981" name="Equation" r:id="rId4" imgW="9903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$300</a:t>
            </a: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2857500" y="2241550"/>
          <a:ext cx="3509963" cy="1535113"/>
        </p:xfrm>
        <a:graphic>
          <a:graphicData uri="http://schemas.openxmlformats.org/presentationml/2006/ole">
            <p:oleObj spid="_x0000_s128005" name="Equation" r:id="rId4" imgW="4060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$400</a:t>
            </a: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3132138" y="2241550"/>
          <a:ext cx="2960687" cy="1535113"/>
        </p:xfrm>
        <a:graphic>
          <a:graphicData uri="http://schemas.openxmlformats.org/presentationml/2006/ole">
            <p:oleObj spid="_x0000_s129029" name="Equation" r:id="rId4" imgW="342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3 - $500</a:t>
            </a:r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859088" y="2241550"/>
          <a:ext cx="3508375" cy="1535113"/>
        </p:xfrm>
        <a:graphic>
          <a:graphicData uri="http://schemas.openxmlformats.org/presentationml/2006/ole">
            <p:oleObj spid="_x0000_s130053" name="Equation" r:id="rId4" imgW="4060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54991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8800" dirty="0" smtClean="0"/>
              <a:t>90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Finding the Missing Piece</a:t>
            </a:r>
            <a:endParaRPr lang="en-US" sz="9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1:9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$300</a:t>
            </a:r>
          </a:p>
        </p:txBody>
      </p: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3340100" y="2609850"/>
          <a:ext cx="2395538" cy="1339850"/>
        </p:xfrm>
        <a:graphic>
          <a:graphicData uri="http://schemas.openxmlformats.org/presentationml/2006/ole">
            <p:oleObj spid="_x0000_s138245" name="Equation" r:id="rId4" imgW="3171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$400</a:t>
            </a:r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340100" y="2609850"/>
          <a:ext cx="2393950" cy="1339850"/>
        </p:xfrm>
        <a:graphic>
          <a:graphicData uri="http://schemas.openxmlformats.org/presentationml/2006/ole">
            <p:oleObj spid="_x0000_s139269" name="Equation" r:id="rId4" imgW="3171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4 - $500</a:t>
            </a:r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2862263" y="2419350"/>
          <a:ext cx="3351212" cy="1724025"/>
        </p:xfrm>
        <a:graphic>
          <a:graphicData uri="http://schemas.openxmlformats.org/presentationml/2006/ole">
            <p:oleObj spid="_x0000_s142341" name="Equation" r:id="rId4" imgW="444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22872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3.6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$200</a:t>
            </a:r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3340100" y="2419350"/>
          <a:ext cx="2395538" cy="1722438"/>
        </p:xfrm>
        <a:graphic>
          <a:graphicData uri="http://schemas.openxmlformats.org/presentationml/2006/ole">
            <p:oleObj spid="_x0000_s168961" name="Equation" r:id="rId4" imgW="317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22872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4 cm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$400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22872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8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5334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5 - $500</a:t>
            </a:r>
          </a:p>
        </p:txBody>
      </p:sp>
      <p:graphicFrame>
        <p:nvGraphicFramePr>
          <p:cNvPr id="165889" name="Object 1"/>
          <p:cNvGraphicFramePr>
            <a:graphicFrameLocks noChangeAspect="1"/>
          </p:cNvGraphicFramePr>
          <p:nvPr/>
        </p:nvGraphicFramePr>
        <p:xfrm>
          <a:off x="3100388" y="2419350"/>
          <a:ext cx="2874962" cy="1722438"/>
        </p:xfrm>
        <a:graphic>
          <a:graphicData uri="http://schemas.openxmlformats.org/presentationml/2006/ole">
            <p:oleObj spid="_x0000_s165889" name="Equation" r:id="rId4" imgW="380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jeopar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8610600" cy="4572000"/>
          </a:xfrm>
          <a:prstGeom prst="rect">
            <a:avLst/>
          </a:prstGeom>
          <a:noFill/>
        </p:spPr>
      </p:pic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228600" y="685800"/>
          <a:ext cx="5257800" cy="3503613"/>
        </p:xfrm>
        <a:graphic>
          <a:graphicData uri="http://schemas.openxmlformats.org/presentationml/2006/ole">
            <p:oleObj spid="_x0000_s88067" name="WordArt 3.2" r:id="rId5" imgW="6097680" imgH="4064040" progId="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Area and Perimeter</a:t>
            </a:r>
            <a:endParaRPr lang="en-US" sz="9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Right or Wrong</a:t>
            </a:r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??</a:t>
            </a: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36525" y="112713"/>
            <a:ext cx="611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FINAL CATEGORY</a:t>
            </a:r>
          </a:p>
        </p:txBody>
      </p:sp>
      <p:sp>
        <p:nvSpPr>
          <p:cNvPr id="901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0117" name="thinktheme.wav"/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667000"/>
            <a:ext cx="5233324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914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Solve for </a:t>
            </a:r>
            <a:r>
              <a:rPr lang="en-US" sz="4000" i="1" dirty="0" smtClean="0"/>
              <a:t>x, y, and z </a:t>
            </a:r>
            <a:r>
              <a:rPr lang="en-US" sz="4000" dirty="0" smtClean="0"/>
              <a:t>in simplest radical form.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7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026"/>
          <p:cNvSpPr txBox="1">
            <a:spLocks noChangeArrowheads="1"/>
          </p:cNvSpPr>
          <p:nvPr/>
        </p:nvSpPr>
        <p:spPr bwMode="auto">
          <a:xfrm>
            <a:off x="457200" y="990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Enchanted" pitchFamily="18" charset="0"/>
            </a:endParaRPr>
          </a:p>
        </p:txBody>
      </p:sp>
      <p:sp>
        <p:nvSpPr>
          <p:cNvPr id="91139" name="Text Box 1027"/>
          <p:cNvSpPr txBox="1">
            <a:spLocks noChangeArrowheads="1"/>
          </p:cNvSpPr>
          <p:nvPr/>
        </p:nvSpPr>
        <p:spPr bwMode="auto">
          <a:xfrm>
            <a:off x="136525" y="112713"/>
            <a:ext cx="611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FINAL CATEGORY</a:t>
            </a:r>
          </a:p>
        </p:txBody>
      </p:sp>
      <p:graphicFrame>
        <p:nvGraphicFramePr>
          <p:cNvPr id="91141" name="Object 1029"/>
          <p:cNvGraphicFramePr>
            <a:graphicFrameLocks noChangeAspect="1"/>
          </p:cNvGraphicFramePr>
          <p:nvPr/>
        </p:nvGraphicFramePr>
        <p:xfrm>
          <a:off x="3048000" y="1371600"/>
          <a:ext cx="2998787" cy="1271588"/>
        </p:xfrm>
        <a:graphic>
          <a:graphicData uri="http://schemas.openxmlformats.org/presentationml/2006/ole">
            <p:oleObj spid="_x0000_s91141" name="Equation" r:id="rId4" imgW="419040" imgH="177480" progId="Equation.DSMT4">
              <p:embed/>
            </p:oleObj>
          </a:graphicData>
        </a:graphic>
      </p:graphicFrame>
      <p:graphicFrame>
        <p:nvGraphicFramePr>
          <p:cNvPr id="91142" name="Object 1030"/>
          <p:cNvGraphicFramePr>
            <a:graphicFrameLocks noChangeAspect="1"/>
          </p:cNvGraphicFramePr>
          <p:nvPr/>
        </p:nvGraphicFramePr>
        <p:xfrm>
          <a:off x="2670175" y="2541587"/>
          <a:ext cx="3908425" cy="1725613"/>
        </p:xfrm>
        <a:graphic>
          <a:graphicData uri="http://schemas.openxmlformats.org/presentationml/2006/ole">
            <p:oleObj spid="_x0000_s91142" name="Equation" r:id="rId5" imgW="545760" imgH="241200" progId="Equation.DSMT4">
              <p:embed/>
            </p:oleObj>
          </a:graphicData>
        </a:graphic>
      </p:graphicFrame>
      <p:graphicFrame>
        <p:nvGraphicFramePr>
          <p:cNvPr id="91143" name="Object 1031"/>
          <p:cNvGraphicFramePr>
            <a:graphicFrameLocks noChangeAspect="1"/>
          </p:cNvGraphicFramePr>
          <p:nvPr/>
        </p:nvGraphicFramePr>
        <p:xfrm>
          <a:off x="2670175" y="4156075"/>
          <a:ext cx="3908425" cy="1635125"/>
        </p:xfrm>
        <a:graphic>
          <a:graphicData uri="http://schemas.openxmlformats.org/presentationml/2006/ole">
            <p:oleObj spid="_x0000_s91143" name="Equation" r:id="rId6" imgW="545760" imgH="228600" progId="Equation.DSMT4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END OF GAME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Daily Doubles and </a:t>
            </a:r>
          </a:p>
          <a:p>
            <a:r>
              <a:rPr lang="en-US" dirty="0"/>
              <a:t>usage notes follow...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2" name="Object 1024"/>
          <p:cNvGraphicFramePr>
            <a:graphicFrameLocks noChangeAspect="1"/>
          </p:cNvGraphicFramePr>
          <p:nvPr/>
        </p:nvGraphicFramePr>
        <p:xfrm>
          <a:off x="609600" y="685800"/>
          <a:ext cx="8002588" cy="5334000"/>
        </p:xfrm>
        <a:graphic>
          <a:graphicData uri="http://schemas.openxmlformats.org/presentationml/2006/ole">
            <p:oleObj spid="_x0000_s156672" name="WordArt 3.2" r:id="rId4" imgW="6097680" imgH="4064040" progId="">
              <p:embed/>
            </p:oleObj>
          </a:graphicData>
        </a:graphic>
      </p:graphicFrame>
      <p:sp>
        <p:nvSpPr>
          <p:cNvPr id="7065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609600" cy="533400"/>
          </a:xfrm>
          <a:prstGeom prst="actionButtonForwardNex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4">
            <a:hlinkClick r:id="" action="ppaction://ole?verb=0"/>
          </p:cNvPr>
          <p:cNvPicPr>
            <a:picLocks noRot="1" noChangeAspect="1" noChangeArrowheads="1"/>
          </p:cNvPicPr>
          <p:nvPr>
            <a:wavAudioFile r:embed="rId2" name="dailydoubl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0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0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6" name="Object 1024"/>
          <p:cNvGraphicFramePr>
            <a:graphicFrameLocks noChangeAspect="1"/>
          </p:cNvGraphicFramePr>
          <p:nvPr/>
        </p:nvGraphicFramePr>
        <p:xfrm>
          <a:off x="609600" y="685800"/>
          <a:ext cx="8002588" cy="5334000"/>
        </p:xfrm>
        <a:graphic>
          <a:graphicData uri="http://schemas.openxmlformats.org/presentationml/2006/ole">
            <p:oleObj spid="_x0000_s157696" name="WordArt 3.2" r:id="rId4" imgW="6097680" imgH="4064040" progId="">
              <p:embed/>
            </p:oleObj>
          </a:graphicData>
        </a:graphic>
      </p:graphicFrame>
      <p:sp>
        <p:nvSpPr>
          <p:cNvPr id="7168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609600" cy="533400"/>
          </a:xfrm>
          <a:prstGeom prst="actionButtonForwardNex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684" name="Picture 4">
            <a:hlinkClick r:id="" action="ppaction://ole?verb=0"/>
          </p:cNvPr>
          <p:cNvPicPr>
            <a:picLocks noRot="1" noChangeAspect="1" noChangeArrowheads="1"/>
          </p:cNvPicPr>
          <p:nvPr>
            <a:wavAudioFile r:embed="rId2" name="dailydoubl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1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0" name="Object 1024"/>
          <p:cNvGraphicFramePr>
            <a:graphicFrameLocks noChangeAspect="1"/>
          </p:cNvGraphicFramePr>
          <p:nvPr/>
        </p:nvGraphicFramePr>
        <p:xfrm>
          <a:off x="609600" y="685800"/>
          <a:ext cx="8002588" cy="5334000"/>
        </p:xfrm>
        <a:graphic>
          <a:graphicData uri="http://schemas.openxmlformats.org/presentationml/2006/ole">
            <p:oleObj spid="_x0000_s158720" name="WordArt 3.2" r:id="rId4" imgW="6097680" imgH="4064040" progId="">
              <p:embed/>
            </p:oleObj>
          </a:graphicData>
        </a:graphic>
      </p:graphicFrame>
      <p:sp>
        <p:nvSpPr>
          <p:cNvPr id="829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609600" cy="533400"/>
          </a:xfrm>
          <a:prstGeom prst="actionButtonForwardNex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948" name="Picture 4">
            <a:hlinkClick r:id="" action="ppaction://ole?verb=0"/>
          </p:cNvPr>
          <p:cNvPicPr>
            <a:picLocks noRot="1" noChangeAspect="1" noChangeArrowheads="1"/>
          </p:cNvPicPr>
          <p:nvPr>
            <a:wavAudioFile r:embed="rId2" name="dailydoubl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158721" name="Object 1025"/>
          <p:cNvGraphicFramePr>
            <a:graphicFrameLocks noChangeAspect="1"/>
          </p:cNvGraphicFramePr>
          <p:nvPr/>
        </p:nvGraphicFramePr>
        <p:xfrm>
          <a:off x="1066800" y="990600"/>
          <a:ext cx="7011988" cy="4673600"/>
        </p:xfrm>
        <a:graphic>
          <a:graphicData uri="http://schemas.openxmlformats.org/presentationml/2006/ole">
            <p:oleObj spid="_x0000_s158721" name="WordArt 3.2" r:id="rId6" imgW="6097680" imgH="4064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2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8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4" name="Object 1024"/>
          <p:cNvGraphicFramePr>
            <a:graphicFrameLocks noChangeAspect="1"/>
          </p:cNvGraphicFramePr>
          <p:nvPr/>
        </p:nvGraphicFramePr>
        <p:xfrm>
          <a:off x="609600" y="685800"/>
          <a:ext cx="8002588" cy="5334000"/>
        </p:xfrm>
        <a:graphic>
          <a:graphicData uri="http://schemas.openxmlformats.org/presentationml/2006/ole">
            <p:oleObj spid="_x0000_s159744" name="WordArt 3.2" r:id="rId4" imgW="6097680" imgH="4064040" progId="">
              <p:embed/>
            </p:oleObj>
          </a:graphicData>
        </a:graphic>
      </p:graphicFrame>
      <p:sp>
        <p:nvSpPr>
          <p:cNvPr id="839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609600" cy="533400"/>
          </a:xfrm>
          <a:prstGeom prst="actionButtonForwardNex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3972" name="Picture 4">
            <a:hlinkClick r:id="" action="ppaction://ole?verb=0"/>
          </p:cNvPr>
          <p:cNvPicPr>
            <a:picLocks noRot="1" noChangeAspect="1" noChangeArrowheads="1"/>
          </p:cNvPicPr>
          <p:nvPr>
            <a:wavAudioFile r:embed="rId2" name="dailydoubl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159745" name="Object 1025"/>
          <p:cNvGraphicFramePr>
            <a:graphicFrameLocks noChangeAspect="1"/>
          </p:cNvGraphicFramePr>
          <p:nvPr/>
        </p:nvGraphicFramePr>
        <p:xfrm>
          <a:off x="1066800" y="990600"/>
          <a:ext cx="7011988" cy="4673600"/>
        </p:xfrm>
        <a:graphic>
          <a:graphicData uri="http://schemas.openxmlformats.org/presentationml/2006/ole">
            <p:oleObj spid="_x0000_s159745" name="WordArt 3.2" r:id="rId6" imgW="6099120" imgH="4064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3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Similarity in Right Triangles</a:t>
            </a:r>
            <a:endParaRPr lang="en-US" sz="9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7" name="Group 6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1188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2332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3475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617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0" y="723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0" y="14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0" y="2167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288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0" y="3611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0" y="71864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Are they Similar?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657600" y="762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Find the Missing Piece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828800" y="87739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Side-Splitter and More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486400" y="57577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Area and Perimeter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7239000" y="57577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Right Triangle Similarity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1371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" action="ppaction://hlinksldjump"/>
              </a:rPr>
              <a:t>$100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1905000" y="1371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3" action="ppaction://hlinksldjump"/>
              </a:rPr>
              <a:t>$100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2" name="Text Box 4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33800" y="1371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4" action="ppaction://hlinksldjump"/>
              </a:rPr>
              <a:t>$100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5486400" y="1371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5" action="ppaction://hlinksldjump"/>
              </a:rPr>
              <a:t>$100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7315200" y="1371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6" action="ppaction://hlinksldjump"/>
              </a:rPr>
              <a:t>$100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0" y="3657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7" action="ppaction://hlinksldjump"/>
              </a:rPr>
              <a:t>$300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1905000" y="3657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8" action="ppaction://hlinksldjump"/>
              </a:rPr>
              <a:t>$300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3733800" y="3657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9" action="ppaction://hlinksldjump"/>
              </a:rPr>
              <a:t>$300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486400" y="3657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0" action="ppaction://hlinksldjump"/>
              </a:rPr>
              <a:t>$300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315200" y="3657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1" action="ppaction://hlinksldjump"/>
              </a:rPr>
              <a:t>$300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0" y="2514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2" action="ppaction://hlinksldjump"/>
              </a:rPr>
              <a:t>$200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1905000" y="2514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3" action="ppaction://hlinksldjump"/>
              </a:rPr>
              <a:t>$200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733800" y="2514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4" action="ppaction://hlinksldjump"/>
              </a:rPr>
              <a:t>$200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5486400" y="2514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5" action="ppaction://hlinksldjump"/>
              </a:rPr>
              <a:t>$200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7315200" y="2514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6" action="ppaction://hlinksldjump"/>
              </a:rPr>
              <a:t>$200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0" y="4800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7" action="ppaction://hlinksldjump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1905000" y="4800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8" action="ppaction://hlinksldjump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3733800" y="4800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19" action="ppaction://hlinksldjump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5486400" y="4800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0" action="ppaction://hlinksldjump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7315200" y="4800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1" action="ppaction://hlinksldjump"/>
              </a:rPr>
              <a:t>$400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2" action="ppaction://hlinksldjump"/>
              </a:rPr>
              <a:t>$500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19050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3" action="ppaction://hlinksldjump"/>
              </a:rPr>
              <a:t>$500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37338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4" action="ppaction://hlinksldjump"/>
              </a:rPr>
              <a:t>$500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54864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5" action="ppaction://hlinksldjump"/>
              </a:rPr>
              <a:t>$500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7315200" y="6019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hlinkClick r:id="rId26" action="ppaction://hlinksldjump"/>
              </a:rPr>
              <a:t>$500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138" name="AutoShape 66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15400" y="6667500"/>
            <a:ext cx="228600" cy="190500"/>
          </a:xfrm>
          <a:prstGeom prst="actionButtonE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838200" cy="685800"/>
          </a:xfrm>
          <a:prstGeom prst="actionButtonHelp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9331" name="Picture 3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timesu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</p:spPr>
      </p:pic>
      <p:sp>
        <p:nvSpPr>
          <p:cNvPr id="9933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5943600"/>
            <a:ext cx="838200" cy="6858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457200"/>
          </a:xfrm>
        </p:spPr>
        <p:txBody>
          <a:bodyPr tIns="0"/>
          <a:lstStyle/>
          <a:p>
            <a:pPr algn="l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CATEGORY 1 - $100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Determine whether</a:t>
            </a:r>
          </a:p>
          <a:p>
            <a:r>
              <a:rPr lang="en-US" dirty="0"/>
              <a:t>the pair of polygons</a:t>
            </a:r>
          </a:p>
          <a:p>
            <a:r>
              <a:rPr lang="en-US" dirty="0"/>
              <a:t>are similar.  Justify </a:t>
            </a:r>
          </a:p>
          <a:p>
            <a:r>
              <a:rPr lang="en-US" dirty="0"/>
              <a:t>your answer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 </a:t>
            </a:r>
            <a:r>
              <a:rPr lang="en-US" dirty="0" smtClean="0"/>
              <a:t>     </a:t>
            </a:r>
            <a:endParaRPr lang="en-US" dirty="0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419600" y="1828800"/>
            <a:ext cx="3810000" cy="1966913"/>
            <a:chOff x="2736" y="1296"/>
            <a:chExt cx="2400" cy="1239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072" y="1296"/>
              <a:ext cx="2064" cy="8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072" y="2016"/>
              <a:ext cx="192" cy="1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4944" y="1296"/>
              <a:ext cx="192" cy="1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3936" y="220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25</a:t>
              </a: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2736" y="153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</a:t>
              </a: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2057400" y="3352800"/>
            <a:ext cx="2743200" cy="1779588"/>
            <a:chOff x="1296" y="2112"/>
            <a:chExt cx="1728" cy="1121"/>
          </a:xfrm>
        </p:grpSpPr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1538" y="2112"/>
              <a:ext cx="1486" cy="7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1538" y="2746"/>
              <a:ext cx="138" cy="1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2886" y="2112"/>
              <a:ext cx="138" cy="12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2160" y="2916"/>
              <a:ext cx="3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 dirty="0"/>
                <a:t>10</a:t>
              </a: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1296" y="2323"/>
              <a:ext cx="2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99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8F8F8"/>
      </a:lt1>
      <a:dk2>
        <a:srgbClr val="0000FF"/>
      </a:dk2>
      <a:lt2>
        <a:srgbClr val="F8F8F8"/>
      </a:lt2>
      <a:accent1>
        <a:srgbClr val="00CC99"/>
      </a:accent1>
      <a:accent2>
        <a:srgbClr val="3333CC"/>
      </a:accent2>
      <a:accent3>
        <a:srgbClr val="AAAAFF"/>
      </a:accent3>
      <a:accent4>
        <a:srgbClr val="D4D4D4"/>
      </a:accent4>
      <a:accent5>
        <a:srgbClr val="AAE2CA"/>
      </a:accent5>
      <a:accent6>
        <a:srgbClr val="2D2DB9"/>
      </a:accent6>
      <a:hlink>
        <a:srgbClr val="FFFFFF"/>
      </a:hlink>
      <a:folHlink>
        <a:srgbClr val="77777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873</Words>
  <Application>Microsoft Office PowerPoint</Application>
  <PresentationFormat>On-screen Show (4:3)</PresentationFormat>
  <Paragraphs>182</Paragraphs>
  <Slides>67</Slides>
  <Notes>1</Notes>
  <HiddenSlides>0</HiddenSlides>
  <MMClips>32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Default Design</vt:lpstr>
      <vt:lpstr>MathType 6.0 Equation</vt:lpstr>
      <vt:lpstr>WordArt 3.2</vt:lpstr>
      <vt:lpstr>Slide 1</vt:lpstr>
      <vt:lpstr>Slide 2</vt:lpstr>
      <vt:lpstr>Are They Similar?</vt:lpstr>
      <vt:lpstr>Side-Splitter and More</vt:lpstr>
      <vt:lpstr>Finding the Missing Piece</vt:lpstr>
      <vt:lpstr>Area and Perimeter</vt:lpstr>
      <vt:lpstr>Similarity in Right Triangles</vt:lpstr>
      <vt:lpstr>Slide 8</vt:lpstr>
      <vt:lpstr>CATEGORY 1 - $100</vt:lpstr>
      <vt:lpstr>CATEGORY 1 - $200</vt:lpstr>
      <vt:lpstr>CATEGORY 1 - $300</vt:lpstr>
      <vt:lpstr>CATEGORY 1 - $400</vt:lpstr>
      <vt:lpstr>CATEGORY 1 - $500</vt:lpstr>
      <vt:lpstr>CATEGORY 2 - $100</vt:lpstr>
      <vt:lpstr>CATEGORY 2 - $200</vt:lpstr>
      <vt:lpstr>CATEGORY 2 - $300</vt:lpstr>
      <vt:lpstr>CATEGORY 2 - $400</vt:lpstr>
      <vt:lpstr>CATEGORY 2 - $500</vt:lpstr>
      <vt:lpstr>CATEGORY 3 - $100</vt:lpstr>
      <vt:lpstr>CATEGORY 3 - $200</vt:lpstr>
      <vt:lpstr>CATEGORY 3 - $300</vt:lpstr>
      <vt:lpstr>CATEGORY 3 - $400</vt:lpstr>
      <vt:lpstr>CATEGORY 3 - $500</vt:lpstr>
      <vt:lpstr>CATEGORY 4 - $100</vt:lpstr>
      <vt:lpstr>CATEGORY 4 - $200</vt:lpstr>
      <vt:lpstr>CATEGORY 4 - $300</vt:lpstr>
      <vt:lpstr>CATEGORY 4 - $400</vt:lpstr>
      <vt:lpstr>CATEGORY 4 - $500</vt:lpstr>
      <vt:lpstr>CATEGORY 5 - $100</vt:lpstr>
      <vt:lpstr>CATEGORY 5 - $200</vt:lpstr>
      <vt:lpstr>CATEGORY 5 - $300</vt:lpstr>
      <vt:lpstr>CATEGORY 5 - $400</vt:lpstr>
      <vt:lpstr>CATEGORY 5 - $500</vt:lpstr>
      <vt:lpstr>CATEGORY 1 - $100</vt:lpstr>
      <vt:lpstr>CATEGORY 1 - $200</vt:lpstr>
      <vt:lpstr>CATEGORY 1 - $300</vt:lpstr>
      <vt:lpstr>CATEGORY 1 - $400</vt:lpstr>
      <vt:lpstr>CATEGORY 1 - $500</vt:lpstr>
      <vt:lpstr>CATEGORY 2 - $100</vt:lpstr>
      <vt:lpstr>CATEGORY 2 - $200</vt:lpstr>
      <vt:lpstr>CATEGORY 2 - $300</vt:lpstr>
      <vt:lpstr>CATEGORY 2 - $400</vt:lpstr>
      <vt:lpstr>CATEGORY 2 - $500</vt:lpstr>
      <vt:lpstr>CATEGORY 3 - $100</vt:lpstr>
      <vt:lpstr>CATEGORY 3 - $200</vt:lpstr>
      <vt:lpstr>CATEGORY 3 - $300</vt:lpstr>
      <vt:lpstr>CATEGORY 3 - $400</vt:lpstr>
      <vt:lpstr>CATEGORY 3 - $500</vt:lpstr>
      <vt:lpstr>CATEGORY 4 - $100</vt:lpstr>
      <vt:lpstr>CATEGORY 4 - $200</vt:lpstr>
      <vt:lpstr>CATEGORY 4 - $300</vt:lpstr>
      <vt:lpstr>CATEGORY 4 - $400</vt:lpstr>
      <vt:lpstr>CATEGORY 4 - $500</vt:lpstr>
      <vt:lpstr>CATEGORY 5 - $100</vt:lpstr>
      <vt:lpstr>CATEGORY 5 - $200</vt:lpstr>
      <vt:lpstr>CATEGORY 5 - $300</vt:lpstr>
      <vt:lpstr>CATEGORY 5 - $400</vt:lpstr>
      <vt:lpstr>CATEGORY 5 - $500</vt:lpstr>
      <vt:lpstr>Slide 59</vt:lpstr>
      <vt:lpstr>Slide 60</vt:lpstr>
      <vt:lpstr>Slide 61</vt:lpstr>
      <vt:lpstr>Slide 62</vt:lpstr>
      <vt:lpstr>END OF GAME</vt:lpstr>
      <vt:lpstr>Slide 64</vt:lpstr>
      <vt:lpstr>Slide 65</vt:lpstr>
      <vt:lpstr>Slide 66</vt:lpstr>
      <vt:lpstr>Slide 67</vt:lpstr>
    </vt:vector>
  </TitlesOfParts>
  <Company>UGA Training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s18</dc:creator>
  <cp:lastModifiedBy>FalciJ</cp:lastModifiedBy>
  <cp:revision>105</cp:revision>
  <dcterms:created xsi:type="dcterms:W3CDTF">2000-05-09T13:01:38Z</dcterms:created>
  <dcterms:modified xsi:type="dcterms:W3CDTF">2012-03-19T16:28:40Z</dcterms:modified>
</cp:coreProperties>
</file>