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7" r:id="rId13"/>
    <p:sldId id="269" r:id="rId14"/>
    <p:sldId id="270" r:id="rId15"/>
    <p:sldId id="271" r:id="rId16"/>
    <p:sldId id="272" r:id="rId17"/>
  </p:sldIdLst>
  <p:sldSz cx="9144000" cy="6858000" type="screen4x3"/>
  <p:notesSz cx="6934200" cy="9220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7DBB6-82C4-4EF0-A5F9-B013577549B2}" type="datetimeFigureOut">
              <a:rPr lang="en-US" smtClean="0"/>
              <a:pPr/>
              <a:t>9/21/2012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0B5BA52-54B5-427D-92D9-BB923D9FBE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7DBB6-82C4-4EF0-A5F9-B013577549B2}" type="datetimeFigureOut">
              <a:rPr lang="en-US" smtClean="0"/>
              <a:pPr/>
              <a:t>9/21/2012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5BA52-54B5-427D-92D9-BB923D9FBE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7DBB6-82C4-4EF0-A5F9-B013577549B2}" type="datetimeFigureOut">
              <a:rPr lang="en-US" smtClean="0"/>
              <a:pPr/>
              <a:t>9/21/2012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5BA52-54B5-427D-92D9-BB923D9FBE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7DBB6-82C4-4EF0-A5F9-B013577549B2}" type="datetimeFigureOut">
              <a:rPr lang="en-US" smtClean="0"/>
              <a:pPr/>
              <a:t>9/21/2012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5BA52-54B5-427D-92D9-BB923D9FBE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7DBB6-82C4-4EF0-A5F9-B013577549B2}" type="datetimeFigureOut">
              <a:rPr lang="en-US" smtClean="0"/>
              <a:pPr/>
              <a:t>9/21/2012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0B5BA52-54B5-427D-92D9-BB923D9FBE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7DBB6-82C4-4EF0-A5F9-B013577549B2}" type="datetimeFigureOut">
              <a:rPr lang="en-US" smtClean="0"/>
              <a:pPr/>
              <a:t>9/21/2012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5BA52-54B5-427D-92D9-BB923D9FBE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7DBB6-82C4-4EF0-A5F9-B013577549B2}" type="datetimeFigureOut">
              <a:rPr lang="en-US" smtClean="0"/>
              <a:pPr/>
              <a:t>9/21/2012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5BA52-54B5-427D-92D9-BB923D9FBE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7DBB6-82C4-4EF0-A5F9-B013577549B2}" type="datetimeFigureOut">
              <a:rPr lang="en-US" smtClean="0"/>
              <a:pPr/>
              <a:t>9/21/2012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5BA52-54B5-427D-92D9-BB923D9FBE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7DBB6-82C4-4EF0-A5F9-B013577549B2}" type="datetimeFigureOut">
              <a:rPr lang="en-US" smtClean="0"/>
              <a:pPr/>
              <a:t>9/21/2012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5BA52-54B5-427D-92D9-BB923D9FBE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7DBB6-82C4-4EF0-A5F9-B013577549B2}" type="datetimeFigureOut">
              <a:rPr lang="en-US" smtClean="0"/>
              <a:pPr/>
              <a:t>9/21/2012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5BA52-54B5-427D-92D9-BB923D9FBE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7DBB6-82C4-4EF0-A5F9-B013577549B2}" type="datetimeFigureOut">
              <a:rPr lang="en-US" smtClean="0"/>
              <a:pPr/>
              <a:t>9/21/2012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0B5BA52-54B5-427D-92D9-BB923D9FBE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357DBB6-82C4-4EF0-A5F9-B013577549B2}" type="datetimeFigureOut">
              <a:rPr lang="en-US" smtClean="0"/>
              <a:pPr/>
              <a:t>9/21/2012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0B5BA52-54B5-427D-92D9-BB923D9FBE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35.bin"/><Relationship Id="rId4" Type="http://schemas.openxmlformats.org/officeDocument/2006/relationships/oleObject" Target="../embeddings/oleObject3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41.bin"/><Relationship Id="rId4" Type="http://schemas.openxmlformats.org/officeDocument/2006/relationships/oleObject" Target="../embeddings/oleObject40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Quantities (Q)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610600" cy="51054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Heather is at the amusement park for 9 hours. The number of rides she goes on depends on how long the line is for each ride. Is the amount of time she spends at the park a variable quantity?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An office manager is renting a local hall for an upcoming event. The hall costs $140 and the food costs $14 per person. If the number of people who will attend is unknown, is the number of people who will attend a variable quantity?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Lisa takes the same route to work each day. She drives 17 miles to work but the time it takes varies each day. There are 7 stoplights on the drive that she must stop at when red. She also pays $3 for toll. Which of the quantities listed are variable quantities? 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5334000"/>
          <a:ext cx="8534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/>
                <a:gridCol w="4267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(1) The number of miles she drives to work 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(3) The amount of money spent of tolls each day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(2) The</a:t>
                      </a:r>
                      <a:r>
                        <a:rPr lang="en-US" baseline="0" dirty="0" smtClean="0"/>
                        <a:t> amount of time the drive to work takes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(4) The number of stoplights she stops at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Order of Operations(A)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676400" y="1962150"/>
          <a:ext cx="457200" cy="400050"/>
        </p:xfrm>
        <a:graphic>
          <a:graphicData uri="http://schemas.openxmlformats.org/presentationml/2006/ole">
            <p:oleObj spid="_x0000_s6146" name="Equation" r:id="rId3" imgW="203040" imgH="177480" progId="Equation.DSMT4">
              <p:embed/>
            </p:oleObj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1781175" y="3414713"/>
          <a:ext cx="200025" cy="371475"/>
        </p:xfrm>
        <a:graphic>
          <a:graphicData uri="http://schemas.openxmlformats.org/presentationml/2006/ole">
            <p:oleObj spid="_x0000_s6147" name="Equation" r:id="rId4" imgW="88560" imgH="164880" progId="Equation.DSMT4">
              <p:embed/>
            </p:oleObj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1733550" y="4824413"/>
          <a:ext cx="400050" cy="371475"/>
        </p:xfrm>
        <a:graphic>
          <a:graphicData uri="http://schemas.openxmlformats.org/presentationml/2006/ole">
            <p:oleObj spid="_x0000_s6148" name="Equation" r:id="rId5" imgW="17748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Identify and Evaluate Exponents (Q)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Write each expression using an exponent</a:t>
            </a:r>
          </a:p>
          <a:p>
            <a:r>
              <a:rPr lang="en-US" dirty="0" smtClean="0"/>
              <a:t>Find the value of each expression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  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   </a:t>
            </a:r>
            <a:endParaRPr lang="en-US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685925" y="3852863"/>
          <a:ext cx="1143000" cy="371475"/>
        </p:xfrm>
        <a:graphic>
          <a:graphicData uri="http://schemas.openxmlformats.org/presentationml/2006/ole">
            <p:oleObj spid="_x0000_s8194" name="Equation" r:id="rId3" imgW="507960" imgH="164880" progId="Equation.DSMT4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1509713" y="2895600"/>
          <a:ext cx="2143125" cy="457200"/>
        </p:xfrm>
        <a:graphic>
          <a:graphicData uri="http://schemas.openxmlformats.org/presentationml/2006/ole">
            <p:oleObj spid="_x0000_s8195" name="Equation" r:id="rId4" imgW="952200" imgH="203040" progId="Equation.DSMT4">
              <p:embed/>
            </p:oleObj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1752600" y="4829175"/>
          <a:ext cx="1257300" cy="400050"/>
        </p:xfrm>
        <a:graphic>
          <a:graphicData uri="http://schemas.openxmlformats.org/presentationml/2006/ole">
            <p:oleObj spid="_x0000_s8196" name="Equation" r:id="rId5" imgW="558720" imgH="177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Identify and Evaluate Exponents (A)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809750" y="1933575"/>
          <a:ext cx="1085850" cy="457200"/>
        </p:xfrm>
        <a:graphic>
          <a:graphicData uri="http://schemas.openxmlformats.org/presentationml/2006/ole">
            <p:oleObj spid="_x0000_s7170" name="Equation" r:id="rId3" imgW="482400" imgH="203040" progId="Equation.DSMT4">
              <p:embed/>
            </p:oleObj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1752600" y="3371850"/>
          <a:ext cx="1285875" cy="457200"/>
        </p:xfrm>
        <a:graphic>
          <a:graphicData uri="http://schemas.openxmlformats.org/presentationml/2006/ole">
            <p:oleObj spid="_x0000_s7171" name="Equation" r:id="rId4" imgW="571320" imgH="203040" progId="Equation.DSMT4">
              <p:embed/>
            </p:oleObj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1681163" y="4781550"/>
          <a:ext cx="1543050" cy="457200"/>
        </p:xfrm>
        <a:graphic>
          <a:graphicData uri="http://schemas.openxmlformats.org/presentationml/2006/ole">
            <p:oleObj spid="_x0000_s7172" name="Equation" r:id="rId5" imgW="68580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Evaluating Expressions (Q)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Evaluate when </a:t>
            </a:r>
            <a:r>
              <a:rPr lang="en-US" i="1" dirty="0" smtClean="0"/>
              <a:t>a=4</a:t>
            </a:r>
            <a:r>
              <a:rPr lang="en-US" dirty="0" smtClean="0"/>
              <a:t> and </a:t>
            </a:r>
            <a:r>
              <a:rPr lang="en-US" i="1" dirty="0" smtClean="0"/>
              <a:t>b=6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Evaluate when </a:t>
            </a:r>
            <a:r>
              <a:rPr lang="en-US" i="1" dirty="0" smtClean="0"/>
              <a:t>m=3</a:t>
            </a:r>
            <a:r>
              <a:rPr lang="en-US" dirty="0" smtClean="0"/>
              <a:t> and </a:t>
            </a:r>
            <a:r>
              <a:rPr lang="en-US" i="1" dirty="0" smtClean="0"/>
              <a:t>p=6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Evaluate when </a:t>
            </a:r>
            <a:r>
              <a:rPr lang="en-US" i="1" dirty="0" smtClean="0"/>
              <a:t>d=6</a:t>
            </a:r>
            <a:r>
              <a:rPr lang="en-US" dirty="0" smtClean="0"/>
              <a:t> and </a:t>
            </a:r>
            <a:r>
              <a:rPr lang="en-US" i="1" dirty="0" smtClean="0"/>
              <a:t>g</a:t>
            </a:r>
            <a:r>
              <a:rPr lang="en-US" i="1" dirty="0" smtClean="0"/>
              <a:t>=3</a:t>
            </a:r>
            <a:endParaRPr lang="en-US" dirty="0" smtClean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819400" y="2438400"/>
          <a:ext cx="1057275" cy="400050"/>
        </p:xfrm>
        <a:graphic>
          <a:graphicData uri="http://schemas.openxmlformats.org/presentationml/2006/ole">
            <p:oleObj spid="_x0000_s9218" name="Equation" r:id="rId3" imgW="469800" imgH="177480" progId="Equation.DSMT4">
              <p:embed/>
            </p:oleObj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2505075" y="3848100"/>
          <a:ext cx="1914525" cy="571500"/>
        </p:xfrm>
        <a:graphic>
          <a:graphicData uri="http://schemas.openxmlformats.org/presentationml/2006/ole">
            <p:oleObj spid="_x0000_s9219" name="Equation" r:id="rId4" imgW="850680" imgH="253800" progId="Equation.DSMT4">
              <p:embed/>
            </p:oleObj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2514600" y="5314950"/>
          <a:ext cx="2028825" cy="628650"/>
        </p:xfrm>
        <a:graphic>
          <a:graphicData uri="http://schemas.openxmlformats.org/presentationml/2006/ole">
            <p:oleObj spid="_x0000_s9220" name="Equation" r:id="rId5" imgW="901440" imgH="2793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Evaluating Expressions (A)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762125" y="1976438"/>
          <a:ext cx="285750" cy="371475"/>
        </p:xfrm>
        <a:graphic>
          <a:graphicData uri="http://schemas.openxmlformats.org/presentationml/2006/ole">
            <p:oleObj spid="_x0000_s10242" name="Equation" r:id="rId3" imgW="126720" imgH="164880" progId="Equation.DSMT4">
              <p:embed/>
            </p:oleObj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1681163" y="3400425"/>
          <a:ext cx="400050" cy="400050"/>
        </p:xfrm>
        <a:graphic>
          <a:graphicData uri="http://schemas.openxmlformats.org/presentationml/2006/ole">
            <p:oleObj spid="_x0000_s10243" name="Equation" r:id="rId4" imgW="177480" imgH="177480" progId="Equation.DSMT4">
              <p:embed/>
            </p:oleObj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1719263" y="4810125"/>
          <a:ext cx="428625" cy="400050"/>
        </p:xfrm>
        <a:graphic>
          <a:graphicData uri="http://schemas.openxmlformats.org/presentationml/2006/ole">
            <p:oleObj spid="_x0000_s10244" name="Equation" r:id="rId5" imgW="190440" imgH="177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Expressions from Word Phrases (Q)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The difference of 6 times a number and 5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The quotient of the quantity </a:t>
            </a:r>
            <a:r>
              <a:rPr lang="en-US" sz="3200" i="1" dirty="0" smtClean="0"/>
              <a:t>x</a:t>
            </a:r>
            <a:r>
              <a:rPr lang="en-US" sz="3200" dirty="0" smtClean="0"/>
              <a:t> plus 4 and 16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15 subtracted from t</a:t>
            </a:r>
            <a:endParaRPr lang="en-US" sz="3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Expressions from Word Phrases (A)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447800" y="1962150"/>
          <a:ext cx="914400" cy="400050"/>
        </p:xfrm>
        <a:graphic>
          <a:graphicData uri="http://schemas.openxmlformats.org/presentationml/2006/ole">
            <p:oleObj spid="_x0000_s11266" name="Equation" r:id="rId3" imgW="406080" imgH="177480" progId="Equation.DSMT4">
              <p:embed/>
            </p:oleObj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1419225" y="3314700"/>
          <a:ext cx="1628775" cy="571500"/>
        </p:xfrm>
        <a:graphic>
          <a:graphicData uri="http://schemas.openxmlformats.org/presentationml/2006/ole">
            <p:oleObj spid="_x0000_s11267" name="Equation" r:id="rId4" imgW="723600" imgH="253800" progId="Equation.DSMT4">
              <p:embed/>
            </p:oleObj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1533525" y="4781550"/>
          <a:ext cx="800100" cy="400050"/>
        </p:xfrm>
        <a:graphic>
          <a:graphicData uri="http://schemas.openxmlformats.org/presentationml/2006/ole">
            <p:oleObj spid="_x0000_s11268" name="Equation" r:id="rId5" imgW="355320" imgH="177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Quantities (A)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382000" cy="45720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No, She only will spend 9 hours at the amusement park.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Yes,  if the number of people who will attend is unknown then  there could be 5 people attending or 500. This will change.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(2)  The amount of time the drive to work takes</a:t>
            </a:r>
            <a:br>
              <a:rPr lang="en-US" dirty="0" smtClean="0"/>
            </a:br>
            <a:r>
              <a:rPr lang="en-US" dirty="0" smtClean="0"/>
              <a:t>(4)  The number of stoplights she stops at.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Algebraic or Numerical Expressions (Q)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382000" cy="45720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Which of the following are algebraic expressions?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Which of the following are numerical expressions?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Which of the following are </a:t>
            </a:r>
            <a:r>
              <a:rPr lang="en-US" i="1" dirty="0" smtClean="0"/>
              <a:t>not</a:t>
            </a:r>
            <a:r>
              <a:rPr lang="en-US" dirty="0" smtClean="0"/>
              <a:t> numerical expressions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028700" y="2057400"/>
          <a:ext cx="2057400" cy="457200"/>
        </p:xfrm>
        <a:graphic>
          <a:graphicData uri="http://schemas.openxmlformats.org/presentationml/2006/ole">
            <p:oleObj spid="_x0000_s1026" name="Equation" r:id="rId3" imgW="914400" imgH="20304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971925" y="2057400"/>
          <a:ext cx="1657350" cy="457200"/>
        </p:xfrm>
        <a:graphic>
          <a:graphicData uri="http://schemas.openxmlformats.org/presentationml/2006/ole">
            <p:oleObj spid="_x0000_s1027" name="Equation" r:id="rId4" imgW="736560" imgH="203040" progId="Equation.DSMT4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6858000" y="2057400"/>
          <a:ext cx="1371600" cy="457200"/>
        </p:xfrm>
        <a:graphic>
          <a:graphicData uri="http://schemas.openxmlformats.org/presentationml/2006/ole">
            <p:oleObj spid="_x0000_s1028" name="Equation" r:id="rId5" imgW="609480" imgH="203040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942975" y="3886200"/>
          <a:ext cx="2800350" cy="457200"/>
        </p:xfrm>
        <a:graphic>
          <a:graphicData uri="http://schemas.openxmlformats.org/presentationml/2006/ole">
            <p:oleObj spid="_x0000_s1029" name="Equation" r:id="rId6" imgW="1244520" imgH="203040" progId="Equation.DSMT4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4629150" y="3914775"/>
          <a:ext cx="914400" cy="400050"/>
        </p:xfrm>
        <a:graphic>
          <a:graphicData uri="http://schemas.openxmlformats.org/presentationml/2006/ole">
            <p:oleObj spid="_x0000_s1030" name="Equation" r:id="rId7" imgW="406080" imgH="177480" progId="Equation.DSMT4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7429500" y="3914775"/>
          <a:ext cx="800100" cy="400050"/>
        </p:xfrm>
        <a:graphic>
          <a:graphicData uri="http://schemas.openxmlformats.org/presentationml/2006/ole">
            <p:oleObj spid="_x0000_s1031" name="Equation" r:id="rId8" imgW="355320" imgH="177480" progId="Equation.DSMT4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957263" y="5743575"/>
          <a:ext cx="1171575" cy="400050"/>
        </p:xfrm>
        <a:graphic>
          <a:graphicData uri="http://schemas.openxmlformats.org/presentationml/2006/ole">
            <p:oleObj spid="_x0000_s1032" name="Equation" r:id="rId9" imgW="520560" imgH="177480" progId="Equation.DSMT4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3671888" y="5715000"/>
          <a:ext cx="1228725" cy="457200"/>
        </p:xfrm>
        <a:graphic>
          <a:graphicData uri="http://schemas.openxmlformats.org/presentationml/2006/ole">
            <p:oleObj spid="_x0000_s1033" name="Equation" r:id="rId10" imgW="545760" imgH="203040" progId="Equation.DSMT4">
              <p:embed/>
            </p:oleObj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5600700" y="5715000"/>
          <a:ext cx="2857500" cy="457200"/>
        </p:xfrm>
        <a:graphic>
          <a:graphicData uri="http://schemas.openxmlformats.org/presentationml/2006/ole">
            <p:oleObj spid="_x0000_s1034" name="Equation" r:id="rId11" imgW="126972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Algebraic or Numerical Expressions (A)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419225" y="1905000"/>
          <a:ext cx="2057400" cy="457200"/>
        </p:xfrm>
        <a:graphic>
          <a:graphicData uri="http://schemas.openxmlformats.org/presentationml/2006/ole">
            <p:oleObj spid="_x0000_s2050" name="Equation" r:id="rId3" imgW="914400" imgH="203040" progId="Equation.DSMT4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362450" y="1905000"/>
          <a:ext cx="1657350" cy="457200"/>
        </p:xfrm>
        <a:graphic>
          <a:graphicData uri="http://schemas.openxmlformats.org/presentationml/2006/ole">
            <p:oleObj spid="_x0000_s2051" name="Equation" r:id="rId4" imgW="736560" imgH="203040" progId="Equation.DSMT4">
              <p:embed/>
            </p:oleObj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1419225" y="3276600"/>
          <a:ext cx="2800350" cy="457200"/>
        </p:xfrm>
        <a:graphic>
          <a:graphicData uri="http://schemas.openxmlformats.org/presentationml/2006/ole">
            <p:oleObj spid="_x0000_s2054" name="Equation" r:id="rId5" imgW="1244520" imgH="203040" progId="Equation.DSMT4">
              <p:embed/>
            </p:oleObj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1524000" y="4752975"/>
          <a:ext cx="1171575" cy="400050"/>
        </p:xfrm>
        <a:graphic>
          <a:graphicData uri="http://schemas.openxmlformats.org/presentationml/2006/ole">
            <p:oleObj spid="_x0000_s2055" name="Equation" r:id="rId6" imgW="520560" imgH="177480" progId="Equation.DSMT4">
              <p:embed/>
            </p:oleObj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4238625" y="4724400"/>
          <a:ext cx="1228725" cy="457200"/>
        </p:xfrm>
        <a:graphic>
          <a:graphicData uri="http://schemas.openxmlformats.org/presentationml/2006/ole">
            <p:oleObj spid="_x0000_s2056" name="Equation" r:id="rId7" imgW="54576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Expressions (Q)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length of a rectangle is 5 more feet than the width. If the width is represented by </a:t>
            </a:r>
            <a:r>
              <a:rPr lang="en-US" i="1" dirty="0" smtClean="0"/>
              <a:t>w</a:t>
            </a:r>
            <a:r>
              <a:rPr lang="en-US" dirty="0" smtClean="0"/>
              <a:t>, write an algebraic expression in terms of </a:t>
            </a:r>
            <a:r>
              <a:rPr lang="en-US" i="1" dirty="0" smtClean="0"/>
              <a:t>w</a:t>
            </a:r>
            <a:r>
              <a:rPr lang="en-US" dirty="0" smtClean="0"/>
              <a:t> that represents the length.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It costs $175 to rent a room at an event center. The event center charges an additional $11 per person for food. Write an algebraic expression for the total cost of an event for </a:t>
            </a:r>
            <a:r>
              <a:rPr lang="en-US" i="1" dirty="0" smtClean="0"/>
              <a:t>n</a:t>
            </a:r>
            <a:r>
              <a:rPr lang="en-US" dirty="0" smtClean="0"/>
              <a:t> people.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Jesse buys some T-shirts and shorts at the local clothing store. The T-shirts cost $12 each and the shorts cost $20 each. If </a:t>
            </a:r>
            <a:r>
              <a:rPr lang="en-US" i="1" dirty="0" smtClean="0"/>
              <a:t>x</a:t>
            </a:r>
            <a:r>
              <a:rPr lang="en-US" dirty="0" smtClean="0"/>
              <a:t> represents the number of T-shirts purchased and </a:t>
            </a:r>
            <a:r>
              <a:rPr lang="en-US" i="1" dirty="0" smtClean="0"/>
              <a:t>y</a:t>
            </a:r>
            <a:r>
              <a:rPr lang="en-US" dirty="0" smtClean="0"/>
              <a:t> represents the number of shorts purchased write an algebraic expression that represents the total cost of the purchase in terms of </a:t>
            </a:r>
            <a:r>
              <a:rPr lang="en-US" i="1" dirty="0" smtClean="0"/>
              <a:t>x</a:t>
            </a:r>
            <a:r>
              <a:rPr lang="en-US" dirty="0" smtClean="0"/>
              <a:t> and </a:t>
            </a:r>
            <a:r>
              <a:rPr lang="en-US" i="1" dirty="0" smtClean="0"/>
              <a:t>y.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Writing Expressions (A)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638300" y="1905000"/>
          <a:ext cx="800100" cy="400050"/>
        </p:xfrm>
        <a:graphic>
          <a:graphicData uri="http://schemas.openxmlformats.org/presentationml/2006/ole">
            <p:oleObj spid="_x0000_s3074" name="Equation" r:id="rId3" imgW="355320" imgH="177480" progId="Equation.DSMT4">
              <p:embed/>
            </p:oleObj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1600200" y="3352800"/>
          <a:ext cx="1343025" cy="400050"/>
        </p:xfrm>
        <a:graphic>
          <a:graphicData uri="http://schemas.openxmlformats.org/presentationml/2006/ole">
            <p:oleObj spid="_x0000_s3076" name="Equation" r:id="rId4" imgW="596880" imgH="177480" progId="Equation.DSMT4">
              <p:embed/>
            </p:oleObj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1590675" y="4724400"/>
          <a:ext cx="1457325" cy="457200"/>
        </p:xfrm>
        <a:graphic>
          <a:graphicData uri="http://schemas.openxmlformats.org/presentationml/2006/ole">
            <p:oleObj spid="_x0000_s3077" name="Equation" r:id="rId5" imgW="64764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Terms, Variables, Coefficients, Constants (Q)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Identify how many terms</a:t>
            </a:r>
          </a:p>
          <a:p>
            <a:r>
              <a:rPr lang="en-US" dirty="0" smtClean="0"/>
              <a:t>Identify ONE Variable, Coefficient, and Constant Term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  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   </a:t>
            </a:r>
            <a:endParaRPr lang="en-US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371600" y="3810000"/>
          <a:ext cx="1771650" cy="457200"/>
        </p:xfrm>
        <a:graphic>
          <a:graphicData uri="http://schemas.openxmlformats.org/presentationml/2006/ole">
            <p:oleObj spid="_x0000_s4098" name="Equation" r:id="rId3" imgW="787320" imgH="203040" progId="Equation.DSMT4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1295400" y="2895600"/>
          <a:ext cx="2571750" cy="457200"/>
        </p:xfrm>
        <a:graphic>
          <a:graphicData uri="http://schemas.openxmlformats.org/presentationml/2006/ole">
            <p:oleObj spid="_x0000_s4099" name="Equation" r:id="rId4" imgW="1143000" imgH="203040" progId="Equation.DSMT4">
              <p:embed/>
            </p:oleObj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1314450" y="4743450"/>
          <a:ext cx="3257550" cy="571500"/>
        </p:xfrm>
        <a:graphic>
          <a:graphicData uri="http://schemas.openxmlformats.org/presentationml/2006/ole">
            <p:oleObj spid="_x0000_s4100" name="Equation" r:id="rId5" imgW="1447560" imgH="253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Terms, Variables, Coefficients, Constants (A)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1054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3 Terms</a:t>
            </a:r>
            <a:br>
              <a:rPr lang="en-US" dirty="0" smtClean="0"/>
            </a:br>
            <a:r>
              <a:rPr lang="en-US" dirty="0" smtClean="0"/>
              <a:t>Variables:   </a:t>
            </a:r>
            <a:r>
              <a:rPr lang="en-US" i="1" dirty="0" smtClean="0"/>
              <a:t>x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Coefficients:   3 and 4</a:t>
            </a:r>
            <a:br>
              <a:rPr lang="en-US" dirty="0" smtClean="0"/>
            </a:br>
            <a:r>
              <a:rPr lang="en-US" dirty="0" smtClean="0"/>
              <a:t>Constant Term:   12 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3 Terms</a:t>
            </a:r>
            <a:br>
              <a:rPr lang="en-US" dirty="0" smtClean="0"/>
            </a:br>
            <a:r>
              <a:rPr lang="en-US" dirty="0" smtClean="0"/>
              <a:t>Variables:   </a:t>
            </a:r>
            <a:r>
              <a:rPr lang="en-US" i="1" dirty="0" smtClean="0"/>
              <a:t>x </a:t>
            </a:r>
            <a:r>
              <a:rPr lang="en-US" dirty="0" smtClean="0"/>
              <a:t>and</a:t>
            </a:r>
            <a:r>
              <a:rPr lang="en-US" i="1" dirty="0" smtClean="0"/>
              <a:t>  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Coefficients:   3 and 4</a:t>
            </a:r>
            <a:br>
              <a:rPr lang="en-US" dirty="0" smtClean="0"/>
            </a:br>
            <a:r>
              <a:rPr lang="en-US" dirty="0" smtClean="0"/>
              <a:t>Constant Term:   20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4 Terms</a:t>
            </a:r>
            <a:br>
              <a:rPr lang="en-US" dirty="0" smtClean="0"/>
            </a:br>
            <a:r>
              <a:rPr lang="en-US" dirty="0" smtClean="0"/>
              <a:t>Variables:   </a:t>
            </a:r>
            <a:r>
              <a:rPr lang="en-US" i="1" dirty="0" smtClean="0"/>
              <a:t>x, s,</a:t>
            </a:r>
            <a:r>
              <a:rPr lang="en-US" dirty="0" smtClean="0"/>
              <a:t> and </a:t>
            </a:r>
            <a:r>
              <a:rPr lang="en-US" i="1" dirty="0" smtClean="0"/>
              <a:t>p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Coefficients:   5 and 6</a:t>
            </a:r>
            <a:br>
              <a:rPr lang="en-US" dirty="0" smtClean="0"/>
            </a:br>
            <a:r>
              <a:rPr lang="en-US" dirty="0" smtClean="0"/>
              <a:t>Constant Term:   120  </a:t>
            </a:r>
          </a:p>
          <a:p>
            <a:pPr marL="514350" indent="-514350">
              <a:buFont typeface="+mj-lt"/>
              <a:buAutoNum type="arabicPeriod" startAt="3"/>
            </a:pP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Order of Operations(Q)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457325" y="1933575"/>
          <a:ext cx="1971675" cy="457200"/>
        </p:xfrm>
        <a:graphic>
          <a:graphicData uri="http://schemas.openxmlformats.org/presentationml/2006/ole">
            <p:oleObj spid="_x0000_s5122" name="Equation" r:id="rId3" imgW="876240" imgH="203040" progId="Equation.DSMT4">
              <p:embed/>
            </p:oleObj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1438275" y="3314700"/>
          <a:ext cx="1914525" cy="571500"/>
        </p:xfrm>
        <a:graphic>
          <a:graphicData uri="http://schemas.openxmlformats.org/presentationml/2006/ole">
            <p:oleObj spid="_x0000_s5123" name="Equation" r:id="rId4" imgW="850680" imgH="253800" progId="Equation.DSMT4">
              <p:embed/>
            </p:oleObj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1524000" y="4724400"/>
          <a:ext cx="1857375" cy="571500"/>
        </p:xfrm>
        <a:graphic>
          <a:graphicData uri="http://schemas.openxmlformats.org/presentationml/2006/ole">
            <p:oleObj spid="_x0000_s5124" name="Equation" r:id="rId5" imgW="825480" imgH="253800" progId="Equation.DSMT4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209</TotalTime>
  <Words>597</Words>
  <Application>Microsoft Office PowerPoint</Application>
  <PresentationFormat>On-screen Show (4:3)</PresentationFormat>
  <Paragraphs>137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Equity</vt:lpstr>
      <vt:lpstr>Equation</vt:lpstr>
      <vt:lpstr>Variable Quantities (Q)</vt:lpstr>
      <vt:lpstr>Variable Quantities (A)</vt:lpstr>
      <vt:lpstr>Algebraic or Numerical Expressions (Q)</vt:lpstr>
      <vt:lpstr>Algebraic or Numerical Expressions (A)</vt:lpstr>
      <vt:lpstr>Writing Expressions (Q)</vt:lpstr>
      <vt:lpstr>Writing Expressions (A)</vt:lpstr>
      <vt:lpstr>Terms, Variables, Coefficients, Constants (Q)</vt:lpstr>
      <vt:lpstr>Terms, Variables, Coefficients, Constants (A)</vt:lpstr>
      <vt:lpstr>Order of Operations(Q)</vt:lpstr>
      <vt:lpstr>Order of Operations(A)</vt:lpstr>
      <vt:lpstr>Identify and Evaluate Exponents (Q)</vt:lpstr>
      <vt:lpstr>Identify and Evaluate Exponents (A)</vt:lpstr>
      <vt:lpstr>Evaluating Expressions (Q)</vt:lpstr>
      <vt:lpstr>Evaluating Expressions (A)</vt:lpstr>
      <vt:lpstr>Expressions from Word Phrases (Q)</vt:lpstr>
      <vt:lpstr>Expressions from Word Phrases (A)</vt:lpstr>
    </vt:vector>
  </TitlesOfParts>
  <Company>Rush-Henrietta Central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Variable Quantities (Q)</dc:title>
  <dc:creator>FalciJ</dc:creator>
  <cp:lastModifiedBy>FalciJ</cp:lastModifiedBy>
  <cp:revision>5</cp:revision>
  <dcterms:created xsi:type="dcterms:W3CDTF">2012-09-16T15:59:00Z</dcterms:created>
  <dcterms:modified xsi:type="dcterms:W3CDTF">2012-09-21T16:27:43Z</dcterms:modified>
</cp:coreProperties>
</file>