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623DBEC3-1B25-4AE7-A69E-4B1898FFB723}" type="datetimeFigureOut">
              <a:rPr lang="en-US" smtClean="0"/>
              <a:pPr/>
              <a:t>11/22/2010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C2A3C94D-C2AD-42B0-9F9C-AFEF67B033C9}"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3DBEC3-1B25-4AE7-A69E-4B1898FFB723}" type="datetimeFigureOut">
              <a:rPr lang="en-US" smtClean="0"/>
              <a:pPr/>
              <a:t>11/22/2010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A3C94D-C2AD-42B0-9F9C-AFEF67B033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3DBEC3-1B25-4AE7-A69E-4B1898FFB723}" type="datetimeFigureOut">
              <a:rPr lang="en-US" smtClean="0"/>
              <a:pPr/>
              <a:t>11/22/2010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A3C94D-C2AD-42B0-9F9C-AFEF67B033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3DBEC3-1B25-4AE7-A69E-4B1898FFB723}" type="datetimeFigureOut">
              <a:rPr lang="en-US" smtClean="0"/>
              <a:pPr/>
              <a:t>11/22/2010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A3C94D-C2AD-42B0-9F9C-AFEF67B033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3DBEC3-1B25-4AE7-A69E-4B1898FFB723}" type="datetimeFigureOut">
              <a:rPr lang="en-US" smtClean="0"/>
              <a:pPr/>
              <a:t>11/22/2010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C2A3C94D-C2AD-42B0-9F9C-AFEF67B033C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3DBEC3-1B25-4AE7-A69E-4B1898FFB723}" type="datetimeFigureOut">
              <a:rPr lang="en-US" smtClean="0"/>
              <a:pPr/>
              <a:t>11/22/2010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A3C94D-C2AD-42B0-9F9C-AFEF67B033C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23DBEC3-1B25-4AE7-A69E-4B1898FFB723}" type="datetimeFigureOut">
              <a:rPr lang="en-US" smtClean="0"/>
              <a:pPr/>
              <a:t>11/22/2010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A3C94D-C2AD-42B0-9F9C-AFEF67B033C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23DBEC3-1B25-4AE7-A69E-4B1898FFB723}" type="datetimeFigureOut">
              <a:rPr lang="en-US" smtClean="0"/>
              <a:pPr/>
              <a:t>11/22/2010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A3C94D-C2AD-42B0-9F9C-AFEF67B033C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3DBEC3-1B25-4AE7-A69E-4B1898FFB723}" type="datetimeFigureOut">
              <a:rPr lang="en-US" smtClean="0"/>
              <a:pPr/>
              <a:t>11/22/2010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A3C94D-C2AD-42B0-9F9C-AFEF67B033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3DBEC3-1B25-4AE7-A69E-4B1898FFB723}" type="datetimeFigureOut">
              <a:rPr lang="en-US" smtClean="0"/>
              <a:pPr/>
              <a:t>11/22/2010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A3C94D-C2AD-42B0-9F9C-AFEF67B033C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23DBEC3-1B25-4AE7-A69E-4B1898FFB723}" type="datetimeFigureOut">
              <a:rPr lang="en-US" smtClean="0"/>
              <a:pPr/>
              <a:t>11/22/2010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A3C94D-C2AD-42B0-9F9C-AFEF67B033C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23DBEC3-1B25-4AE7-A69E-4B1898FFB723}" type="datetimeFigureOut">
              <a:rPr lang="en-US" smtClean="0"/>
              <a:pPr/>
              <a:t>11/22/2010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2A3C94D-C2AD-42B0-9F9C-AFEF67B033C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Baseball.ppt"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Baseball.ppt"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Baseball.ppt"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Baseball.ppt"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Baseball.ppt"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Baseball.ppt"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Baseball.ppt"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Baseball.ppt"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Baseball.ppt"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Baseball.ppt"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Baseball.pp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Baseball.pp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Baseball.pp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Baseball.pp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Baseball.ppt"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0600" y="1066800"/>
            <a:ext cx="7086600" cy="4401205"/>
          </a:xfrm>
          <a:prstGeom prst="rect">
            <a:avLst/>
          </a:prstGeom>
          <a:noFill/>
        </p:spPr>
        <p:txBody>
          <a:bodyPr wrap="square" rtlCol="0">
            <a:spAutoFit/>
          </a:bodyPr>
          <a:lstStyle/>
          <a:p>
            <a:pPr lvl="0"/>
            <a:r>
              <a:rPr lang="en-US" sz="2800" dirty="0"/>
              <a:t>Holden tells us, “If I’m on a train at night, I can usually even read one of those dumb stories in a magazine without puking.  You know.  One of those stories with a lot of phony, lean-jawed guys named David in it, and a lot of phony girls named Linda or Marcia that are always lighting all the </a:t>
            </a:r>
            <a:r>
              <a:rPr lang="en-US" sz="2800" dirty="0" err="1"/>
              <a:t>goddam</a:t>
            </a:r>
            <a:r>
              <a:rPr lang="en-US" sz="2800" dirty="0"/>
              <a:t> David’s pipes for them”(53).  Why is it that Holden can tolerate phoniness on a dark train at night</a:t>
            </a:r>
            <a:r>
              <a:rPr lang="en-US" sz="2800" dirty="0" smtClean="0"/>
              <a:t>?</a:t>
            </a:r>
            <a:endParaRPr lang="en-US" sz="2800" dirty="0"/>
          </a:p>
        </p:txBody>
      </p:sp>
      <p:pic>
        <p:nvPicPr>
          <p:cNvPr id="1026" name="Picture 2" descr="C:\Program Files\Microsoft Office\MEDIA\CAGCAT10\j0199036.wmf">
            <a:hlinkClick r:id="rId2" action="ppaction://hlinkpres?slideindex=1&amp;slidetitle="/>
          </p:cNvPr>
          <p:cNvPicPr>
            <a:picLocks noChangeAspect="1" noChangeArrowheads="1"/>
          </p:cNvPicPr>
          <p:nvPr/>
        </p:nvPicPr>
        <p:blipFill>
          <a:blip r:embed="rId3" cstate="print"/>
          <a:srcRect/>
          <a:stretch>
            <a:fillRect/>
          </a:stretch>
        </p:blipFill>
        <p:spPr bwMode="auto">
          <a:xfrm>
            <a:off x="6629400" y="4953000"/>
            <a:ext cx="1570776" cy="173072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1295400"/>
            <a:ext cx="8077200" cy="3539430"/>
          </a:xfrm>
          <a:prstGeom prst="rect">
            <a:avLst/>
          </a:prstGeom>
          <a:noFill/>
        </p:spPr>
        <p:txBody>
          <a:bodyPr wrap="square" rtlCol="0">
            <a:spAutoFit/>
          </a:bodyPr>
          <a:lstStyle/>
          <a:p>
            <a:pPr lvl="0"/>
            <a:r>
              <a:rPr lang="en-US" sz="3200" dirty="0" smtClean="0"/>
              <a:t>1.  What does the following remark reveal about Holden: “That’s the thing about girls.  Every time they do something pretty, even if they’re not much to look at, or even if they’re sort of stupid, you fall half in love with them, and then you never know where the hell you are”(73)?</a:t>
            </a:r>
            <a:endParaRPr lang="en-US" sz="3200" dirty="0"/>
          </a:p>
        </p:txBody>
      </p:sp>
      <p:pic>
        <p:nvPicPr>
          <p:cNvPr id="3" name="Picture 2" descr="C:\Program Files\Microsoft Office\MEDIA\CAGCAT10\j0199036.wmf">
            <a:hlinkClick r:id="rId2" action="ppaction://hlinkpres?slideindex=1&amp;slidetitle="/>
          </p:cNvPr>
          <p:cNvPicPr>
            <a:picLocks noChangeAspect="1" noChangeArrowheads="1"/>
          </p:cNvPicPr>
          <p:nvPr/>
        </p:nvPicPr>
        <p:blipFill>
          <a:blip r:embed="rId3" cstate="print"/>
          <a:srcRect/>
          <a:stretch>
            <a:fillRect/>
          </a:stretch>
        </p:blipFill>
        <p:spPr bwMode="auto">
          <a:xfrm>
            <a:off x="6629400" y="4953000"/>
            <a:ext cx="1570776" cy="1730721"/>
          </a:xfrm>
          <a:prstGeom prst="rect">
            <a:avLst/>
          </a:prstGeom>
          <a:noFill/>
        </p:spPr>
      </p:pic>
      <p:sp>
        <p:nvSpPr>
          <p:cNvPr id="4" name="Rectangle 3"/>
          <p:cNvSpPr/>
          <p:nvPr/>
        </p:nvSpPr>
        <p:spPr>
          <a:xfrm>
            <a:off x="1829430" y="228600"/>
            <a:ext cx="5157181"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Chapter Ten</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1295400"/>
            <a:ext cx="8077200" cy="2554545"/>
          </a:xfrm>
          <a:prstGeom prst="rect">
            <a:avLst/>
          </a:prstGeom>
          <a:noFill/>
        </p:spPr>
        <p:txBody>
          <a:bodyPr wrap="square" rtlCol="0">
            <a:spAutoFit/>
          </a:bodyPr>
          <a:lstStyle/>
          <a:p>
            <a:r>
              <a:rPr lang="en-US" sz="3200" dirty="0" smtClean="0"/>
              <a:t>2. Holden continually calls the three girls in the Lavender Room ignorant, phony morons.  How might they perceive him to be the real ignorant, phony moron?</a:t>
            </a:r>
          </a:p>
          <a:p>
            <a:pPr lvl="0"/>
            <a:endParaRPr lang="en-US" sz="3200" dirty="0"/>
          </a:p>
        </p:txBody>
      </p:sp>
      <p:pic>
        <p:nvPicPr>
          <p:cNvPr id="3" name="Picture 2" descr="C:\Program Files\Microsoft Office\MEDIA\CAGCAT10\j0199036.wmf">
            <a:hlinkClick r:id="rId2" action="ppaction://hlinkpres?slideindex=1&amp;slidetitle="/>
          </p:cNvPr>
          <p:cNvPicPr>
            <a:picLocks noChangeAspect="1" noChangeArrowheads="1"/>
          </p:cNvPicPr>
          <p:nvPr/>
        </p:nvPicPr>
        <p:blipFill>
          <a:blip r:embed="rId3" cstate="print"/>
          <a:srcRect/>
          <a:stretch>
            <a:fillRect/>
          </a:stretch>
        </p:blipFill>
        <p:spPr bwMode="auto">
          <a:xfrm>
            <a:off x="6629400" y="4953000"/>
            <a:ext cx="1570776" cy="1730721"/>
          </a:xfrm>
          <a:prstGeom prst="rect">
            <a:avLst/>
          </a:prstGeom>
          <a:noFill/>
        </p:spPr>
      </p:pic>
      <p:sp>
        <p:nvSpPr>
          <p:cNvPr id="4" name="Rectangle 3"/>
          <p:cNvSpPr/>
          <p:nvPr/>
        </p:nvSpPr>
        <p:spPr>
          <a:xfrm>
            <a:off x="1829430" y="228600"/>
            <a:ext cx="5157181"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Chapter Ten</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1295400"/>
            <a:ext cx="8077200" cy="4524315"/>
          </a:xfrm>
          <a:prstGeom prst="rect">
            <a:avLst/>
          </a:prstGeom>
          <a:noFill/>
        </p:spPr>
        <p:txBody>
          <a:bodyPr wrap="square" rtlCol="0">
            <a:spAutoFit/>
          </a:bodyPr>
          <a:lstStyle/>
          <a:p>
            <a:pPr lvl="0"/>
            <a:r>
              <a:rPr lang="en-US" sz="3200" dirty="0" smtClean="0"/>
              <a:t>1.  Analyze and interpret the following passage: “She was pretty young, but she had this terrific figure, and I </a:t>
            </a:r>
            <a:r>
              <a:rPr lang="en-US" sz="3200" dirty="0" err="1" smtClean="0"/>
              <a:t>wouldn’t’ve</a:t>
            </a:r>
            <a:r>
              <a:rPr lang="en-US" sz="3200" dirty="0" smtClean="0"/>
              <a:t> put it past that Cudahy bastard.  She said no, though.  I never did find out what the hell was the matter.  Some girls you practically never find out what’s the matter”(79).</a:t>
            </a:r>
          </a:p>
          <a:p>
            <a:pPr lvl="0"/>
            <a:endParaRPr lang="en-US" sz="3200" dirty="0"/>
          </a:p>
        </p:txBody>
      </p:sp>
      <p:pic>
        <p:nvPicPr>
          <p:cNvPr id="3" name="Picture 2" descr="C:\Program Files\Microsoft Office\MEDIA\CAGCAT10\j0199036.wmf">
            <a:hlinkClick r:id="rId2" action="ppaction://hlinkpres?slideindex=1&amp;slidetitle="/>
          </p:cNvPr>
          <p:cNvPicPr>
            <a:picLocks noChangeAspect="1" noChangeArrowheads="1"/>
          </p:cNvPicPr>
          <p:nvPr/>
        </p:nvPicPr>
        <p:blipFill>
          <a:blip r:embed="rId3" cstate="print"/>
          <a:srcRect/>
          <a:stretch>
            <a:fillRect/>
          </a:stretch>
        </p:blipFill>
        <p:spPr bwMode="auto">
          <a:xfrm>
            <a:off x="6629400" y="4953000"/>
            <a:ext cx="1570776" cy="1730721"/>
          </a:xfrm>
          <a:prstGeom prst="rect">
            <a:avLst/>
          </a:prstGeom>
          <a:noFill/>
        </p:spPr>
      </p:pic>
      <p:sp>
        <p:nvSpPr>
          <p:cNvPr id="4" name="Rectangle 3"/>
          <p:cNvSpPr/>
          <p:nvPr/>
        </p:nvSpPr>
        <p:spPr>
          <a:xfrm>
            <a:off x="1213076" y="228600"/>
            <a:ext cx="6389891"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Chapter Eleven</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133600"/>
            <a:ext cx="8077200" cy="1569660"/>
          </a:xfrm>
          <a:prstGeom prst="rect">
            <a:avLst/>
          </a:prstGeom>
          <a:noFill/>
        </p:spPr>
        <p:txBody>
          <a:bodyPr wrap="square" rtlCol="0">
            <a:spAutoFit/>
          </a:bodyPr>
          <a:lstStyle/>
          <a:p>
            <a:pPr lvl="0"/>
            <a:r>
              <a:rPr lang="en-US" sz="3200" dirty="0" smtClean="0"/>
              <a:t>2.  Based on Holden’s story, state at least 3 things that make Jane an authentic human being.</a:t>
            </a:r>
            <a:endParaRPr lang="en-US" sz="3200" dirty="0"/>
          </a:p>
        </p:txBody>
      </p:sp>
      <p:pic>
        <p:nvPicPr>
          <p:cNvPr id="3" name="Picture 2" descr="C:\Program Files\Microsoft Office\MEDIA\CAGCAT10\j0199036.wmf">
            <a:hlinkClick r:id="rId2" action="ppaction://hlinkpres?slideindex=1&amp;slidetitle="/>
          </p:cNvPr>
          <p:cNvPicPr>
            <a:picLocks noChangeAspect="1" noChangeArrowheads="1"/>
          </p:cNvPicPr>
          <p:nvPr/>
        </p:nvPicPr>
        <p:blipFill>
          <a:blip r:embed="rId3" cstate="print"/>
          <a:srcRect/>
          <a:stretch>
            <a:fillRect/>
          </a:stretch>
        </p:blipFill>
        <p:spPr bwMode="auto">
          <a:xfrm>
            <a:off x="6629400" y="4953000"/>
            <a:ext cx="1570776" cy="1730721"/>
          </a:xfrm>
          <a:prstGeom prst="rect">
            <a:avLst/>
          </a:prstGeom>
          <a:noFill/>
        </p:spPr>
      </p:pic>
      <p:sp>
        <p:nvSpPr>
          <p:cNvPr id="4" name="Rectangle 3"/>
          <p:cNvSpPr/>
          <p:nvPr/>
        </p:nvSpPr>
        <p:spPr>
          <a:xfrm>
            <a:off x="1213076" y="228600"/>
            <a:ext cx="6389891"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Chapter Eleven</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133600"/>
            <a:ext cx="8077200" cy="3539430"/>
          </a:xfrm>
          <a:prstGeom prst="rect">
            <a:avLst/>
          </a:prstGeom>
          <a:noFill/>
        </p:spPr>
        <p:txBody>
          <a:bodyPr wrap="square" rtlCol="0">
            <a:spAutoFit/>
          </a:bodyPr>
          <a:lstStyle/>
          <a:p>
            <a:pPr lvl="0"/>
            <a:r>
              <a:rPr lang="en-US" sz="3200" dirty="0" smtClean="0"/>
              <a:t>1.  How might the following statement about the Central Park fish be an analogy that makes a statement about society: “They live right in the </a:t>
            </a:r>
            <a:r>
              <a:rPr lang="en-US" sz="3200" dirty="0" err="1" smtClean="0"/>
              <a:t>goddam</a:t>
            </a:r>
            <a:r>
              <a:rPr lang="en-US" sz="3200" dirty="0" smtClean="0"/>
              <a:t> ice.  It’s their nature, for </a:t>
            </a:r>
            <a:r>
              <a:rPr lang="en-US" sz="3200" dirty="0" err="1" smtClean="0"/>
              <a:t>chrissake</a:t>
            </a:r>
            <a:r>
              <a:rPr lang="en-US" sz="3200" dirty="0" smtClean="0"/>
              <a:t>.  They get frozen right in one position for the whole winter”(82)</a:t>
            </a:r>
            <a:endParaRPr lang="en-US" sz="3200" dirty="0"/>
          </a:p>
        </p:txBody>
      </p:sp>
      <p:pic>
        <p:nvPicPr>
          <p:cNvPr id="3" name="Picture 2" descr="C:\Program Files\Microsoft Office\MEDIA\CAGCAT10\j0199036.wmf">
            <a:hlinkClick r:id="rId2" action="ppaction://hlinkpres?slideindex=1&amp;slidetitle="/>
          </p:cNvPr>
          <p:cNvPicPr>
            <a:picLocks noChangeAspect="1" noChangeArrowheads="1"/>
          </p:cNvPicPr>
          <p:nvPr/>
        </p:nvPicPr>
        <p:blipFill>
          <a:blip r:embed="rId3" cstate="print"/>
          <a:srcRect/>
          <a:stretch>
            <a:fillRect/>
          </a:stretch>
        </p:blipFill>
        <p:spPr bwMode="auto">
          <a:xfrm>
            <a:off x="6629400" y="4953000"/>
            <a:ext cx="1570776" cy="1730721"/>
          </a:xfrm>
          <a:prstGeom prst="rect">
            <a:avLst/>
          </a:prstGeom>
          <a:noFill/>
        </p:spPr>
      </p:pic>
      <p:sp>
        <p:nvSpPr>
          <p:cNvPr id="4" name="Rectangle 3"/>
          <p:cNvSpPr/>
          <p:nvPr/>
        </p:nvSpPr>
        <p:spPr>
          <a:xfrm>
            <a:off x="1109683" y="228600"/>
            <a:ext cx="6596678"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Chapter Twelve</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133600"/>
            <a:ext cx="8077200" cy="1569660"/>
          </a:xfrm>
          <a:prstGeom prst="rect">
            <a:avLst/>
          </a:prstGeom>
          <a:noFill/>
        </p:spPr>
        <p:txBody>
          <a:bodyPr wrap="square" rtlCol="0">
            <a:spAutoFit/>
          </a:bodyPr>
          <a:lstStyle/>
          <a:p>
            <a:r>
              <a:rPr lang="en-US" sz="3200" dirty="0" smtClean="0"/>
              <a:t>2.  Based on the quotation in question #1, is Holden more like a fish or a duck?  What’s his nature?  Explain. </a:t>
            </a:r>
            <a:endParaRPr lang="en-US" sz="3200" dirty="0"/>
          </a:p>
        </p:txBody>
      </p:sp>
      <p:pic>
        <p:nvPicPr>
          <p:cNvPr id="3" name="Picture 2" descr="C:\Program Files\Microsoft Office\MEDIA\CAGCAT10\j0199036.wmf">
            <a:hlinkClick r:id="rId2" action="ppaction://hlinkpres?slideindex=1&amp;slidetitle="/>
          </p:cNvPr>
          <p:cNvPicPr>
            <a:picLocks noChangeAspect="1" noChangeArrowheads="1"/>
          </p:cNvPicPr>
          <p:nvPr/>
        </p:nvPicPr>
        <p:blipFill>
          <a:blip r:embed="rId3" cstate="print"/>
          <a:srcRect/>
          <a:stretch>
            <a:fillRect/>
          </a:stretch>
        </p:blipFill>
        <p:spPr bwMode="auto">
          <a:xfrm>
            <a:off x="6629400" y="4953000"/>
            <a:ext cx="1570776" cy="1730721"/>
          </a:xfrm>
          <a:prstGeom prst="rect">
            <a:avLst/>
          </a:prstGeom>
          <a:noFill/>
        </p:spPr>
      </p:pic>
      <p:sp>
        <p:nvSpPr>
          <p:cNvPr id="4" name="Rectangle 3"/>
          <p:cNvSpPr/>
          <p:nvPr/>
        </p:nvSpPr>
        <p:spPr>
          <a:xfrm>
            <a:off x="1109683" y="228600"/>
            <a:ext cx="6596678"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Chapter Twelve</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0600" y="1066800"/>
            <a:ext cx="7086600" cy="4401205"/>
          </a:xfrm>
          <a:prstGeom prst="rect">
            <a:avLst/>
          </a:prstGeom>
          <a:noFill/>
        </p:spPr>
        <p:txBody>
          <a:bodyPr wrap="square" rtlCol="0">
            <a:spAutoFit/>
          </a:bodyPr>
          <a:lstStyle/>
          <a:p>
            <a:pPr lvl="0"/>
            <a:r>
              <a:rPr lang="en-US" sz="2800" dirty="0"/>
              <a:t>Holden tells us, “If I’m on a train at night, I can usually even read one of those dumb stories in a magazine without puking.  You know.  One of those stories with a lot of phony, lean-jawed guys named David in it, and a lot of phony girls named Linda or Marcia that are always lighting all the </a:t>
            </a:r>
            <a:r>
              <a:rPr lang="en-US" sz="2800" dirty="0" err="1"/>
              <a:t>goddam</a:t>
            </a:r>
            <a:r>
              <a:rPr lang="en-US" sz="2800" dirty="0"/>
              <a:t> David’s pipes for them”(53).  Why is it that Holden can tolerate phoniness on a dark train at night</a:t>
            </a:r>
            <a:r>
              <a:rPr lang="en-US" sz="2800" dirty="0" smtClean="0"/>
              <a:t>?</a:t>
            </a:r>
            <a:endParaRPr lang="en-US" sz="2800" dirty="0"/>
          </a:p>
        </p:txBody>
      </p:sp>
      <p:pic>
        <p:nvPicPr>
          <p:cNvPr id="1026" name="Picture 2" descr="C:\Program Files\Microsoft Office\MEDIA\CAGCAT10\j0199036.wmf">
            <a:hlinkClick r:id="rId2" action="ppaction://hlinkpres?slideindex=1&amp;slidetitle="/>
          </p:cNvPr>
          <p:cNvPicPr>
            <a:picLocks noChangeAspect="1" noChangeArrowheads="1"/>
          </p:cNvPicPr>
          <p:nvPr/>
        </p:nvPicPr>
        <p:blipFill>
          <a:blip r:embed="rId3" cstate="print"/>
          <a:srcRect/>
          <a:stretch>
            <a:fillRect/>
          </a:stretch>
        </p:blipFill>
        <p:spPr bwMode="auto">
          <a:xfrm>
            <a:off x="6629400" y="4953000"/>
            <a:ext cx="1570776" cy="1730721"/>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0600" y="1066800"/>
            <a:ext cx="7086600" cy="1384995"/>
          </a:xfrm>
          <a:prstGeom prst="rect">
            <a:avLst/>
          </a:prstGeom>
          <a:noFill/>
        </p:spPr>
        <p:txBody>
          <a:bodyPr wrap="square" rtlCol="0">
            <a:spAutoFit/>
          </a:bodyPr>
          <a:lstStyle/>
          <a:p>
            <a:pPr lvl="0"/>
            <a:r>
              <a:rPr lang="en-US" sz="2800" dirty="0"/>
              <a:t>Why do you suppose Holden tells Ernest Morrow’s mother that his name is Rudolf Schmidt?</a:t>
            </a:r>
          </a:p>
        </p:txBody>
      </p:sp>
      <p:pic>
        <p:nvPicPr>
          <p:cNvPr id="3" name="Picture 2" descr="C:\Program Files\Microsoft Office\MEDIA\CAGCAT10\j0199036.wmf">
            <a:hlinkClick r:id="rId2" action="ppaction://hlinkpres?slideindex=1&amp;slidetitle="/>
          </p:cNvPr>
          <p:cNvPicPr>
            <a:picLocks noChangeAspect="1" noChangeArrowheads="1"/>
          </p:cNvPicPr>
          <p:nvPr/>
        </p:nvPicPr>
        <p:blipFill>
          <a:blip r:embed="rId3" cstate="print"/>
          <a:srcRect/>
          <a:stretch>
            <a:fillRect/>
          </a:stretch>
        </p:blipFill>
        <p:spPr bwMode="auto">
          <a:xfrm>
            <a:off x="6629400" y="4953000"/>
            <a:ext cx="1570776" cy="173072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0600" y="1066800"/>
            <a:ext cx="7086600" cy="2246769"/>
          </a:xfrm>
          <a:prstGeom prst="rect">
            <a:avLst/>
          </a:prstGeom>
          <a:noFill/>
        </p:spPr>
        <p:txBody>
          <a:bodyPr wrap="square" rtlCol="0">
            <a:spAutoFit/>
          </a:bodyPr>
          <a:lstStyle/>
          <a:p>
            <a:pPr lvl="0"/>
            <a:r>
              <a:rPr lang="en-US" sz="2800" dirty="0"/>
              <a:t>Holden tells the reader that Ernest Morrow “was doubtless the biggest bastard that ever went to </a:t>
            </a:r>
            <a:r>
              <a:rPr lang="en-US" sz="2800" dirty="0" err="1"/>
              <a:t>Pencey</a:t>
            </a:r>
            <a:r>
              <a:rPr lang="en-US" sz="2800" dirty="0"/>
              <a:t>”(54).  Why, then, does he tell Ernest’s mother so much flattering stuff about her child?</a:t>
            </a:r>
          </a:p>
        </p:txBody>
      </p:sp>
      <p:pic>
        <p:nvPicPr>
          <p:cNvPr id="3" name="Picture 2" descr="C:\Program Files\Microsoft Office\MEDIA\CAGCAT10\j0199036.wmf">
            <a:hlinkClick r:id="rId2" action="ppaction://hlinkpres?slideindex=1&amp;slidetitle="/>
          </p:cNvPr>
          <p:cNvPicPr>
            <a:picLocks noChangeAspect="1" noChangeArrowheads="1"/>
          </p:cNvPicPr>
          <p:nvPr/>
        </p:nvPicPr>
        <p:blipFill>
          <a:blip r:embed="rId3" cstate="print"/>
          <a:srcRect/>
          <a:stretch>
            <a:fillRect/>
          </a:stretch>
        </p:blipFill>
        <p:spPr bwMode="auto">
          <a:xfrm>
            <a:off x="6629400" y="4953000"/>
            <a:ext cx="1570776" cy="1730721"/>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447800"/>
            <a:ext cx="7086600" cy="4401205"/>
          </a:xfrm>
          <a:prstGeom prst="rect">
            <a:avLst/>
          </a:prstGeom>
          <a:noFill/>
        </p:spPr>
        <p:txBody>
          <a:bodyPr wrap="square" rtlCol="0">
            <a:spAutoFit/>
          </a:bodyPr>
          <a:lstStyle/>
          <a:p>
            <a:pPr lvl="0"/>
            <a:r>
              <a:rPr lang="en-US" sz="2800" dirty="0" smtClean="0">
                <a:latin typeface="Comic Sans MS" pitchFamily="66" charset="0"/>
              </a:rPr>
              <a:t>1.  Holden tells us that the first thing he did when he got to Penn Station was go to the phone booth.  He considers calling DB, Phoebe, Jane Gallagher, Sally Hayes, and Carl Luce.</a:t>
            </a:r>
          </a:p>
          <a:p>
            <a:pPr lvl="1"/>
            <a:r>
              <a:rPr lang="en-US" sz="2800" dirty="0" smtClean="0">
                <a:latin typeface="Comic Sans MS" pitchFamily="66" charset="0"/>
              </a:rPr>
              <a:t>a).  Why does he feel the need to place a phone call?</a:t>
            </a:r>
          </a:p>
          <a:p>
            <a:pPr lvl="1"/>
            <a:endParaRPr lang="en-US" sz="2800" dirty="0" smtClean="0">
              <a:latin typeface="Comic Sans MS" pitchFamily="66" charset="0"/>
            </a:endParaRPr>
          </a:p>
          <a:p>
            <a:pPr lvl="1"/>
            <a:r>
              <a:rPr lang="en-US" sz="2800" dirty="0" smtClean="0">
                <a:latin typeface="Comic Sans MS" pitchFamily="66" charset="0"/>
              </a:rPr>
              <a:t>B).What ultimately motivates his decision not to call anybody?</a:t>
            </a:r>
            <a:endParaRPr lang="en-US" sz="2800" dirty="0">
              <a:latin typeface="Comic Sans MS" pitchFamily="66" charset="0"/>
            </a:endParaRPr>
          </a:p>
        </p:txBody>
      </p:sp>
      <p:pic>
        <p:nvPicPr>
          <p:cNvPr id="3" name="Picture 2" descr="C:\Program Files\Microsoft Office\MEDIA\CAGCAT10\j0199036.wmf">
            <a:hlinkClick r:id="rId2" action="ppaction://hlinkpres?slideindex=1&amp;slidetitle="/>
          </p:cNvPr>
          <p:cNvPicPr>
            <a:picLocks noChangeAspect="1" noChangeArrowheads="1"/>
          </p:cNvPicPr>
          <p:nvPr/>
        </p:nvPicPr>
        <p:blipFill>
          <a:blip r:embed="rId3" cstate="print"/>
          <a:srcRect/>
          <a:stretch>
            <a:fillRect/>
          </a:stretch>
        </p:blipFill>
        <p:spPr bwMode="auto">
          <a:xfrm>
            <a:off x="6629400" y="4953000"/>
            <a:ext cx="1570776" cy="1730721"/>
          </a:xfrm>
          <a:prstGeom prst="rect">
            <a:avLst/>
          </a:prstGeom>
          <a:noFill/>
        </p:spPr>
      </p:pic>
      <p:sp>
        <p:nvSpPr>
          <p:cNvPr id="4" name="Rectangle 3"/>
          <p:cNvSpPr/>
          <p:nvPr/>
        </p:nvSpPr>
        <p:spPr>
          <a:xfrm>
            <a:off x="1600200" y="228600"/>
            <a:ext cx="5615641"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Chapter Nine</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19200" y="1295400"/>
            <a:ext cx="7086600" cy="3539430"/>
          </a:xfrm>
          <a:prstGeom prst="rect">
            <a:avLst/>
          </a:prstGeom>
          <a:noFill/>
        </p:spPr>
        <p:txBody>
          <a:bodyPr wrap="square" rtlCol="0">
            <a:spAutoFit/>
          </a:bodyPr>
          <a:lstStyle/>
          <a:p>
            <a:pPr lvl="0"/>
            <a:r>
              <a:rPr lang="en-US" sz="2800" dirty="0" smtClean="0"/>
              <a:t>2.  Holden often wonders about the ducks in Central Park.  He asks a cab driver, “You know those ducks in that lagoon right near Central Park South?  The little lake?  By any chance, do you happen to know where they go, the ducks, when it gets frozen over? (60).  Why is Holden so enticed and captivated by the ducks?</a:t>
            </a:r>
            <a:endParaRPr lang="en-US" sz="2800" dirty="0"/>
          </a:p>
        </p:txBody>
      </p:sp>
      <p:pic>
        <p:nvPicPr>
          <p:cNvPr id="3" name="Picture 2" descr="C:\Program Files\Microsoft Office\MEDIA\CAGCAT10\j0199036.wmf">
            <a:hlinkClick r:id="rId2" action="ppaction://hlinkpres?slideindex=1&amp;slidetitle="/>
          </p:cNvPr>
          <p:cNvPicPr>
            <a:picLocks noChangeAspect="1" noChangeArrowheads="1"/>
          </p:cNvPicPr>
          <p:nvPr/>
        </p:nvPicPr>
        <p:blipFill>
          <a:blip r:embed="rId3" cstate="print"/>
          <a:srcRect/>
          <a:stretch>
            <a:fillRect/>
          </a:stretch>
        </p:blipFill>
        <p:spPr bwMode="auto">
          <a:xfrm>
            <a:off x="6629400" y="4953000"/>
            <a:ext cx="1570776" cy="1730721"/>
          </a:xfrm>
          <a:prstGeom prst="rect">
            <a:avLst/>
          </a:prstGeom>
          <a:noFill/>
        </p:spPr>
      </p:pic>
      <p:sp>
        <p:nvSpPr>
          <p:cNvPr id="4" name="Rectangle 3"/>
          <p:cNvSpPr/>
          <p:nvPr/>
        </p:nvSpPr>
        <p:spPr>
          <a:xfrm>
            <a:off x="1600200" y="228600"/>
            <a:ext cx="5615641"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Chapter Nine</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1295400"/>
            <a:ext cx="8077200" cy="3477875"/>
          </a:xfrm>
          <a:prstGeom prst="rect">
            <a:avLst/>
          </a:prstGeom>
          <a:noFill/>
        </p:spPr>
        <p:txBody>
          <a:bodyPr wrap="square" rtlCol="0">
            <a:spAutoFit/>
          </a:bodyPr>
          <a:lstStyle/>
          <a:p>
            <a:pPr lvl="0"/>
            <a:r>
              <a:rPr lang="en-US" sz="2000" dirty="0" smtClean="0">
                <a:latin typeface="Comic Sans MS" pitchFamily="66" charset="0"/>
              </a:rPr>
              <a:t>3.  Analyze and interpret Holden’s viewpoint of the following event: “in my mind, I’m probably the biggest sex maniac you ever saw.  Sometimes I can think of very crumby stuff I wouldn’t mind doing if the opportunity came up.  I can even see how it might be quite a lot of fun, in a crumby way, and if you were both sort of drunk and all, to get a girl and squirt water or something all over each other’s face.  The thing is, though, I don’t like the idea.  It stinks if you analyze it”(62).</a:t>
            </a:r>
          </a:p>
          <a:p>
            <a:pPr lvl="1"/>
            <a:r>
              <a:rPr lang="en-US" sz="2000" dirty="0" smtClean="0">
                <a:latin typeface="Comic Sans MS" pitchFamily="66" charset="0"/>
              </a:rPr>
              <a:t>Why is Holden sexually conflicted with the scene he witnessed at the hotel?</a:t>
            </a:r>
          </a:p>
          <a:p>
            <a:pPr lvl="1"/>
            <a:r>
              <a:rPr lang="en-US" sz="2000" dirty="0" smtClean="0">
                <a:latin typeface="Comic Sans MS" pitchFamily="66" charset="0"/>
              </a:rPr>
              <a:t>He says that he doesn’t like the idea and that it stinks.  Why?</a:t>
            </a:r>
            <a:endParaRPr lang="en-US" sz="2000" dirty="0">
              <a:latin typeface="Comic Sans MS" pitchFamily="66" charset="0"/>
            </a:endParaRPr>
          </a:p>
        </p:txBody>
      </p:sp>
      <p:pic>
        <p:nvPicPr>
          <p:cNvPr id="3" name="Picture 2" descr="C:\Program Files\Microsoft Office\MEDIA\CAGCAT10\j0199036.wmf">
            <a:hlinkClick r:id="rId2" action="ppaction://hlinkpres?slideindex=1&amp;slidetitle="/>
          </p:cNvPr>
          <p:cNvPicPr>
            <a:picLocks noChangeAspect="1" noChangeArrowheads="1"/>
          </p:cNvPicPr>
          <p:nvPr/>
        </p:nvPicPr>
        <p:blipFill>
          <a:blip r:embed="rId3" cstate="print"/>
          <a:srcRect/>
          <a:stretch>
            <a:fillRect/>
          </a:stretch>
        </p:blipFill>
        <p:spPr bwMode="auto">
          <a:xfrm>
            <a:off x="6629400" y="4953000"/>
            <a:ext cx="1570776" cy="1730721"/>
          </a:xfrm>
          <a:prstGeom prst="rect">
            <a:avLst/>
          </a:prstGeom>
          <a:noFill/>
        </p:spPr>
      </p:pic>
      <p:sp>
        <p:nvSpPr>
          <p:cNvPr id="4" name="Rectangle 3"/>
          <p:cNvSpPr/>
          <p:nvPr/>
        </p:nvSpPr>
        <p:spPr>
          <a:xfrm>
            <a:off x="1600200" y="228600"/>
            <a:ext cx="5615641"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Chapter Nine</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1295400"/>
            <a:ext cx="8077200" cy="1569660"/>
          </a:xfrm>
          <a:prstGeom prst="rect">
            <a:avLst/>
          </a:prstGeom>
          <a:noFill/>
        </p:spPr>
        <p:txBody>
          <a:bodyPr wrap="square" rtlCol="0">
            <a:spAutoFit/>
          </a:bodyPr>
          <a:lstStyle/>
          <a:p>
            <a:pPr lvl="0"/>
            <a:r>
              <a:rPr lang="en-US" sz="3200" dirty="0" smtClean="0"/>
              <a:t>4.  Analyze and interpret Holden’s sentiment: “Sex is something I just don’t understand.  I swear to God I don’t”(63).</a:t>
            </a:r>
            <a:endParaRPr lang="en-US" sz="3200" dirty="0"/>
          </a:p>
        </p:txBody>
      </p:sp>
      <p:pic>
        <p:nvPicPr>
          <p:cNvPr id="3" name="Picture 2" descr="C:\Program Files\Microsoft Office\MEDIA\CAGCAT10\j0199036.wmf">
            <a:hlinkClick r:id="rId2" action="ppaction://hlinkpres?slideindex=1&amp;slidetitle="/>
          </p:cNvPr>
          <p:cNvPicPr>
            <a:picLocks noChangeAspect="1" noChangeArrowheads="1"/>
          </p:cNvPicPr>
          <p:nvPr/>
        </p:nvPicPr>
        <p:blipFill>
          <a:blip r:embed="rId3" cstate="print"/>
          <a:srcRect/>
          <a:stretch>
            <a:fillRect/>
          </a:stretch>
        </p:blipFill>
        <p:spPr bwMode="auto">
          <a:xfrm>
            <a:off x="6629400" y="4953000"/>
            <a:ext cx="1570776" cy="1730721"/>
          </a:xfrm>
          <a:prstGeom prst="rect">
            <a:avLst/>
          </a:prstGeom>
          <a:noFill/>
        </p:spPr>
      </p:pic>
      <p:sp>
        <p:nvSpPr>
          <p:cNvPr id="4" name="Rectangle 3"/>
          <p:cNvSpPr/>
          <p:nvPr/>
        </p:nvSpPr>
        <p:spPr>
          <a:xfrm>
            <a:off x="1600200" y="228600"/>
            <a:ext cx="5615641"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Chapter Nine</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1295400"/>
            <a:ext cx="8077200" cy="2554545"/>
          </a:xfrm>
          <a:prstGeom prst="rect">
            <a:avLst/>
          </a:prstGeom>
          <a:noFill/>
        </p:spPr>
        <p:txBody>
          <a:bodyPr wrap="square" rtlCol="0">
            <a:spAutoFit/>
          </a:bodyPr>
          <a:lstStyle/>
          <a:p>
            <a:pPr lvl="0"/>
            <a:r>
              <a:rPr lang="en-US" sz="3200" dirty="0" smtClean="0"/>
              <a:t>5.  Holden made a promise to himself that he wouldn’t pursue phony girls.  Is he breaking his promise by chasing Faith Cavendish?  Use a quote to help support your answer.</a:t>
            </a:r>
            <a:endParaRPr lang="en-US" sz="3200" dirty="0"/>
          </a:p>
        </p:txBody>
      </p:sp>
      <p:pic>
        <p:nvPicPr>
          <p:cNvPr id="3" name="Picture 2" descr="C:\Program Files\Microsoft Office\MEDIA\CAGCAT10\j0199036.wmf">
            <a:hlinkClick r:id="rId2" action="ppaction://hlinkpres?slideindex=1&amp;slidetitle="/>
          </p:cNvPr>
          <p:cNvPicPr>
            <a:picLocks noChangeAspect="1" noChangeArrowheads="1"/>
          </p:cNvPicPr>
          <p:nvPr/>
        </p:nvPicPr>
        <p:blipFill>
          <a:blip r:embed="rId3" cstate="print"/>
          <a:srcRect/>
          <a:stretch>
            <a:fillRect/>
          </a:stretch>
        </p:blipFill>
        <p:spPr bwMode="auto">
          <a:xfrm>
            <a:off x="6629400" y="4953000"/>
            <a:ext cx="1570776" cy="1730721"/>
          </a:xfrm>
          <a:prstGeom prst="rect">
            <a:avLst/>
          </a:prstGeom>
          <a:noFill/>
        </p:spPr>
      </p:pic>
      <p:sp>
        <p:nvSpPr>
          <p:cNvPr id="4" name="Rectangle 3"/>
          <p:cNvSpPr/>
          <p:nvPr/>
        </p:nvSpPr>
        <p:spPr>
          <a:xfrm>
            <a:off x="1600200" y="228600"/>
            <a:ext cx="5615641"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Chapter Nine</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25</TotalTime>
  <Words>847</Words>
  <Application>Microsoft Office PowerPoint</Application>
  <PresentationFormat>On-screen Show (4:3)</PresentationFormat>
  <Paragraphs>31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Apex</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Rush-Henrietta Central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kristian kuhn</dc:creator>
  <cp:lastModifiedBy>kristian kuhn</cp:lastModifiedBy>
  <cp:revision>3</cp:revision>
  <dcterms:created xsi:type="dcterms:W3CDTF">2010-11-18T12:05:49Z</dcterms:created>
  <dcterms:modified xsi:type="dcterms:W3CDTF">2010-11-22T19:22:55Z</dcterms:modified>
</cp:coreProperties>
</file>