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6"/>
  </p:notesMasterIdLst>
  <p:sldIdLst>
    <p:sldId id="256" r:id="rId3"/>
    <p:sldId id="257" r:id="rId4"/>
    <p:sldId id="258" r:id="rId5"/>
    <p:sldId id="259" r:id="rId6"/>
    <p:sldId id="278" r:id="rId7"/>
    <p:sldId id="279" r:id="rId8"/>
    <p:sldId id="260" r:id="rId9"/>
    <p:sldId id="263" r:id="rId10"/>
    <p:sldId id="261" r:id="rId11"/>
    <p:sldId id="265" r:id="rId12"/>
    <p:sldId id="264" r:id="rId13"/>
    <p:sldId id="262" r:id="rId14"/>
    <p:sldId id="266" r:id="rId15"/>
    <p:sldId id="269" r:id="rId16"/>
    <p:sldId id="267" r:id="rId17"/>
    <p:sldId id="268" r:id="rId18"/>
    <p:sldId id="270" r:id="rId19"/>
    <p:sldId id="271" r:id="rId20"/>
    <p:sldId id="272" r:id="rId21"/>
    <p:sldId id="273" r:id="rId22"/>
    <p:sldId id="274" r:id="rId23"/>
    <p:sldId id="276" r:id="rId24"/>
    <p:sldId id="27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8DEA568-3D38-4EE2-9CEF-297FBA1C12F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2CCAA880-65A1-40C5-A461-60F9C5D2976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E9296C-6358-495F-B00A-7787B16751B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C8E814-353B-40C6-A28B-5F9240D5C41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5D5F6D0E-D6C2-4E36-8091-6116F4C29D9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06F263-6808-4358-8DE6-682E4FBE796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F56AE6-0AFA-4333-8A45-4A5CCCBF547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2CF19D-B0F5-43B2-8454-CF289A1561D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0052FFF-7B78-48A5-8D76-7AD832572F4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D64207F-8CE8-427B-ADB8-01C41AF616CF}"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AD8CDD-E62C-4DD8-85B0-4CA7F4C5E5A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5B84B5-06E4-4C03-BD09-6ECE077828E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087F21-B0EA-408E-ACA4-80726D89ABA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7571A0-94ED-43BE-A9BF-4B66E9C7400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3B68AD-4A7F-4787-9592-64DFB8139007}"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63B371-9742-4756-9EBA-E2CB00CC7E3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CB6478-F9E0-491A-B762-E1A97E98ED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5B73D3-6268-4A21-9CF0-4A3F3C6E7DC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313237B-57CA-4989-93A0-B9695B61445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4550B13-5A83-49B1-9C82-686DAF9CE1C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A36D788-82FC-4801-9FDF-F8F47864C41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84842E-C74A-46EB-87DC-F4DE0AC6564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A10BCC-4C20-42E7-9FA5-F55ECFE9320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20F217C-5108-44BF-9E25-CF23F44CD7F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B3610FA-148C-4B46-899F-E8E93907B35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04800"/>
            <a:ext cx="8513870" cy="923330"/>
          </a:xfrm>
          <a:prstGeom prst="rect">
            <a:avLst/>
          </a:prstGeom>
          <a:noFill/>
        </p:spPr>
        <p:txBody>
          <a:bodyPr wrap="none" lIns="91440" tIns="45720" rIns="91440" bIns="45720">
            <a:spAutoFit/>
          </a:bodyPr>
          <a:lstStyle/>
          <a:p>
            <a:pPr algn="ctr"/>
            <a:r>
              <a:rPr lang="en-US" sz="5400" b="1"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Spongebob</a:t>
            </a: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5400" b="1"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Squarepants</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53252" name="Picture 4"/>
          <p:cNvPicPr>
            <a:picLocks noChangeAspect="1" noChangeArrowheads="1"/>
          </p:cNvPicPr>
          <p:nvPr/>
        </p:nvPicPr>
        <p:blipFill>
          <a:blip r:embed="rId2" cstate="print"/>
          <a:srcRect/>
          <a:stretch>
            <a:fillRect/>
          </a:stretch>
        </p:blipFill>
        <p:spPr bwMode="auto">
          <a:xfrm>
            <a:off x="3257550" y="2114550"/>
            <a:ext cx="2628900" cy="2628900"/>
          </a:xfrm>
          <a:prstGeom prst="rect">
            <a:avLst/>
          </a:prstGeom>
          <a:noFill/>
          <a:ln w="9525">
            <a:noFill/>
            <a:miter lim="800000"/>
            <a:headEnd/>
            <a:tailEnd/>
          </a:ln>
        </p:spPr>
      </p:pic>
      <p:sp>
        <p:nvSpPr>
          <p:cNvPr id="8" name="Rectangle 7"/>
          <p:cNvSpPr/>
          <p:nvPr/>
        </p:nvSpPr>
        <p:spPr>
          <a:xfrm>
            <a:off x="1600200" y="5410200"/>
            <a:ext cx="5647700"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Synthesis Essay</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92162"/>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455613" y="1600201"/>
            <a:ext cx="8226425" cy="2057400"/>
          </a:xfrm>
        </p:spPr>
        <p:txBody>
          <a:bodyPr/>
          <a:lstStyle/>
          <a:p>
            <a:r>
              <a:rPr lang="en-US" dirty="0" err="1" smtClean="0"/>
              <a:t>Spongebob</a:t>
            </a:r>
            <a:r>
              <a:rPr lang="en-US" dirty="0" smtClean="0"/>
              <a:t> </a:t>
            </a:r>
            <a:r>
              <a:rPr lang="en-US" dirty="0" err="1" smtClean="0"/>
              <a:t>Squarepants</a:t>
            </a:r>
            <a:r>
              <a:rPr lang="en-US" dirty="0" smtClean="0"/>
              <a:t> encourages sporadic behavior in young children.  The erratic scene changes and buffoonery impair a child's attention span and ability to focus.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429000" y="3657600"/>
            <a:ext cx="2343150" cy="2378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92162"/>
          </a:xfrm>
        </p:spPr>
        <p:txBody>
          <a:bodyPr/>
          <a:lstStyle/>
          <a:p>
            <a:pPr algn="ctr"/>
            <a:r>
              <a:rPr lang="en-US" dirty="0" smtClean="0"/>
              <a:t>Revised Student Sample Introduction</a:t>
            </a:r>
            <a:endParaRPr lang="en-US" dirty="0"/>
          </a:p>
        </p:txBody>
      </p:sp>
      <p:sp>
        <p:nvSpPr>
          <p:cNvPr id="3" name="Content Placeholder 2"/>
          <p:cNvSpPr>
            <a:spLocks noGrp="1"/>
          </p:cNvSpPr>
          <p:nvPr>
            <p:ph idx="1"/>
          </p:nvPr>
        </p:nvSpPr>
        <p:spPr>
          <a:xfrm>
            <a:off x="455613" y="1600201"/>
            <a:ext cx="8226425" cy="2133600"/>
          </a:xfrm>
        </p:spPr>
        <p:txBody>
          <a:bodyPr/>
          <a:lstStyle/>
          <a:p>
            <a:r>
              <a:rPr lang="en-US" dirty="0" err="1" smtClean="0"/>
              <a:t>Spongebob</a:t>
            </a:r>
            <a:r>
              <a:rPr lang="en-US" dirty="0" smtClean="0"/>
              <a:t> </a:t>
            </a:r>
            <a:r>
              <a:rPr lang="en-US" dirty="0" err="1" smtClean="0"/>
              <a:t>Squarepants</a:t>
            </a:r>
            <a:r>
              <a:rPr lang="en-US" dirty="0" smtClean="0"/>
              <a:t> encourages erratic behavior in young children.  The spasmodic scene changes and buffoonery impair a child's attention span and ability to focus.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657600" y="3581400"/>
            <a:ext cx="1838325"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1096962"/>
          </a:xfrm>
        </p:spPr>
        <p:txBody>
          <a:bodyPr/>
          <a:lstStyle/>
          <a:p>
            <a:pPr algn="ctr"/>
            <a:r>
              <a:rPr lang="en-US" dirty="0" smtClean="0">
                <a:solidFill>
                  <a:srgbClr val="92D050"/>
                </a:solidFill>
              </a:rPr>
              <a:t>1</a:t>
            </a:r>
            <a:r>
              <a:rPr lang="en-US" baseline="30000" dirty="0" smtClean="0">
                <a:solidFill>
                  <a:srgbClr val="92D050"/>
                </a:solidFill>
              </a:rPr>
              <a:t>st</a:t>
            </a:r>
            <a:r>
              <a:rPr lang="en-US" dirty="0" smtClean="0">
                <a:solidFill>
                  <a:srgbClr val="92D050"/>
                </a:solidFill>
              </a:rPr>
              <a:t> Premise Bank</a:t>
            </a:r>
            <a:br>
              <a:rPr lang="en-US" dirty="0" smtClean="0">
                <a:solidFill>
                  <a:srgbClr val="92D050"/>
                </a:solidFill>
              </a:rPr>
            </a:br>
            <a:r>
              <a:rPr lang="en-US" dirty="0" smtClean="0">
                <a:solidFill>
                  <a:srgbClr val="00B0F0"/>
                </a:solidFill>
              </a:rPr>
              <a:t>Argue … No Summary</a:t>
            </a:r>
            <a:endParaRPr lang="en-US" dirty="0">
              <a:solidFill>
                <a:srgbClr val="92D050"/>
              </a:solidFill>
            </a:endParaRPr>
          </a:p>
        </p:txBody>
      </p:sp>
      <p:pic>
        <p:nvPicPr>
          <p:cNvPr id="62466" name="Picture 2"/>
          <p:cNvPicPr>
            <a:picLocks noGrp="1" noChangeAspect="1" noChangeArrowheads="1"/>
          </p:cNvPicPr>
          <p:nvPr>
            <p:ph idx="1"/>
          </p:nvPr>
        </p:nvPicPr>
        <p:blipFill>
          <a:blip r:embed="rId2" cstate="print"/>
          <a:srcRect/>
          <a:stretch>
            <a:fillRect/>
          </a:stretch>
        </p:blipFill>
        <p:spPr bwMode="auto">
          <a:xfrm>
            <a:off x="7467600" y="228600"/>
            <a:ext cx="1400451" cy="1017170"/>
          </a:xfrm>
          <a:prstGeom prst="rect">
            <a:avLst/>
          </a:prstGeom>
          <a:noFill/>
          <a:ln w="9525">
            <a:noFill/>
            <a:miter lim="800000"/>
            <a:headEnd/>
            <a:tailEnd/>
          </a:ln>
        </p:spPr>
      </p:pic>
      <p:pic>
        <p:nvPicPr>
          <p:cNvPr id="62467" name="Picture 3"/>
          <p:cNvPicPr>
            <a:picLocks noChangeAspect="1" noChangeArrowheads="1"/>
          </p:cNvPicPr>
          <p:nvPr/>
        </p:nvPicPr>
        <p:blipFill>
          <a:blip r:embed="rId3" cstate="print"/>
          <a:srcRect/>
          <a:stretch>
            <a:fillRect/>
          </a:stretch>
        </p:blipFill>
        <p:spPr bwMode="auto">
          <a:xfrm>
            <a:off x="381000" y="304800"/>
            <a:ext cx="1257300" cy="913197"/>
          </a:xfrm>
          <a:prstGeom prst="rect">
            <a:avLst/>
          </a:prstGeom>
          <a:noFill/>
          <a:ln w="9525">
            <a:noFill/>
            <a:miter lim="800000"/>
            <a:headEnd/>
            <a:tailEnd/>
          </a:ln>
        </p:spPr>
      </p:pic>
      <p:sp>
        <p:nvSpPr>
          <p:cNvPr id="5" name="Rectangle 4"/>
          <p:cNvSpPr/>
          <p:nvPr/>
        </p:nvSpPr>
        <p:spPr>
          <a:xfrm>
            <a:off x="228600" y="1981200"/>
            <a:ext cx="8915400" cy="830997"/>
          </a:xfrm>
          <a:prstGeom prst="rect">
            <a:avLst/>
          </a:prstGeom>
        </p:spPr>
        <p:txBody>
          <a:bodyPr wrap="square">
            <a:spAutoFit/>
          </a:bodyPr>
          <a:lstStyle/>
          <a:p>
            <a:r>
              <a:rPr lang="en-US" sz="2400" dirty="0" smtClean="0"/>
              <a:t>* </a:t>
            </a:r>
            <a:r>
              <a:rPr lang="en-US" sz="2400" dirty="0" err="1" smtClean="0"/>
              <a:t>Spongebob</a:t>
            </a:r>
            <a:r>
              <a:rPr lang="en-US" sz="2400" dirty="0" smtClean="0"/>
              <a:t> can negatively affect behaviors in children without supervised attention.</a:t>
            </a:r>
            <a:endParaRPr lang="en-US" sz="2400" dirty="0"/>
          </a:p>
        </p:txBody>
      </p:sp>
      <p:sp>
        <p:nvSpPr>
          <p:cNvPr id="6" name="Rectangle 5"/>
          <p:cNvSpPr/>
          <p:nvPr/>
        </p:nvSpPr>
        <p:spPr>
          <a:xfrm>
            <a:off x="228600" y="2967335"/>
            <a:ext cx="8915400" cy="1938992"/>
          </a:xfrm>
          <a:prstGeom prst="rect">
            <a:avLst/>
          </a:prstGeom>
        </p:spPr>
        <p:txBody>
          <a:bodyPr wrap="square">
            <a:spAutoFit/>
          </a:bodyPr>
          <a:lstStyle/>
          <a:p>
            <a:r>
              <a:rPr lang="en-US" sz="2400" dirty="0" smtClean="0"/>
              <a:t>* The show effectively promotes socially important behaviors like work ethic, sharing, and friendship.</a:t>
            </a:r>
          </a:p>
          <a:p>
            <a:endParaRPr lang="en-US" sz="2400" dirty="0" smtClean="0"/>
          </a:p>
          <a:p>
            <a:r>
              <a:rPr lang="en-US" sz="2400" dirty="0" smtClean="0"/>
              <a:t>* </a:t>
            </a:r>
            <a:r>
              <a:rPr lang="en-US" sz="2400" dirty="0" err="1" smtClean="0"/>
              <a:t>Spongebob</a:t>
            </a:r>
            <a:r>
              <a:rPr lang="en-US" sz="2400" dirty="0" smtClean="0"/>
              <a:t> is an age appropriate show for children ages 6 – 11.</a:t>
            </a:r>
            <a:endParaRPr lang="en-US" dirty="0"/>
          </a:p>
        </p:txBody>
      </p:sp>
      <p:sp>
        <p:nvSpPr>
          <p:cNvPr id="7" name="Rectangle 6"/>
          <p:cNvSpPr/>
          <p:nvPr/>
        </p:nvSpPr>
        <p:spPr>
          <a:xfrm>
            <a:off x="304800" y="5334000"/>
            <a:ext cx="8610600" cy="830997"/>
          </a:xfrm>
          <a:prstGeom prst="rect">
            <a:avLst/>
          </a:prstGeom>
        </p:spPr>
        <p:txBody>
          <a:bodyPr wrap="square">
            <a:spAutoFit/>
          </a:bodyPr>
          <a:lstStyle/>
          <a:p>
            <a:r>
              <a:rPr lang="en-US" sz="2400" dirty="0" smtClean="0"/>
              <a:t>* The bullying that occurs in </a:t>
            </a:r>
            <a:r>
              <a:rPr lang="en-US" sz="2400" dirty="0" err="1" smtClean="0"/>
              <a:t>Spongebob</a:t>
            </a:r>
            <a:r>
              <a:rPr lang="en-US" sz="2400" dirty="0" smtClean="0"/>
              <a:t> influences the morals of children.</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pPr algn="ctr"/>
            <a:r>
              <a:rPr lang="en-US" dirty="0" smtClean="0">
                <a:solidFill>
                  <a:srgbClr val="92D050"/>
                </a:solidFill>
              </a:rPr>
              <a:t>1st Premise Bank</a:t>
            </a:r>
            <a:endParaRPr lang="en-US" dirty="0">
              <a:solidFill>
                <a:srgbClr val="92D050"/>
              </a:solidFill>
            </a:endParaRPr>
          </a:p>
        </p:txBody>
      </p:sp>
      <p:sp>
        <p:nvSpPr>
          <p:cNvPr id="3" name="Content Placeholder 2"/>
          <p:cNvSpPr>
            <a:spLocks noGrp="1"/>
          </p:cNvSpPr>
          <p:nvPr>
            <p:ph idx="1"/>
          </p:nvPr>
        </p:nvSpPr>
        <p:spPr>
          <a:xfrm>
            <a:off x="455613" y="1143000"/>
            <a:ext cx="8226425" cy="5562600"/>
          </a:xfrm>
        </p:spPr>
        <p:txBody>
          <a:bodyPr/>
          <a:lstStyle/>
          <a:p>
            <a:r>
              <a:rPr lang="en-US" dirty="0" smtClean="0"/>
              <a:t>* The show displays what is wrong and what is right quite clearly.</a:t>
            </a:r>
            <a:br>
              <a:rPr lang="en-US" dirty="0" smtClean="0"/>
            </a:br>
            <a:endParaRPr lang="en-US" dirty="0" smtClean="0"/>
          </a:p>
          <a:p>
            <a:r>
              <a:rPr lang="en-US" dirty="0" smtClean="0"/>
              <a:t>* Positive goals from </a:t>
            </a:r>
            <a:r>
              <a:rPr lang="en-US" dirty="0" err="1" smtClean="0"/>
              <a:t>Spongebob</a:t>
            </a:r>
            <a:r>
              <a:rPr lang="en-US" dirty="0" smtClean="0"/>
              <a:t> build strong character. </a:t>
            </a:r>
          </a:p>
          <a:p>
            <a:endParaRPr lang="en-US" dirty="0" smtClean="0"/>
          </a:p>
          <a:p>
            <a:r>
              <a:rPr lang="en-US" dirty="0" smtClean="0"/>
              <a:t>* </a:t>
            </a:r>
            <a:r>
              <a:rPr lang="en-US" dirty="0" err="1" smtClean="0"/>
              <a:t>Spongebob’s</a:t>
            </a:r>
            <a:r>
              <a:rPr lang="en-US" dirty="0" smtClean="0"/>
              <a:t> work ethic and commitment to excellence are impeccable, and this passes on to our kids.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52400"/>
            <a:ext cx="6750439"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How To Synthesize </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3429000" y="2257424"/>
            <a:ext cx="2119313" cy="3457576"/>
          </a:xfrm>
          <a:prstGeom prst="rect">
            <a:avLst/>
          </a:prstGeom>
          <a:noFill/>
          <a:ln w="9525">
            <a:noFill/>
            <a:miter lim="800000"/>
            <a:headEnd/>
            <a:tailEnd/>
          </a:ln>
        </p:spPr>
      </p:pic>
      <p:sp>
        <p:nvSpPr>
          <p:cNvPr id="6" name="Oval Callout 5"/>
          <p:cNvSpPr/>
          <p:nvPr/>
        </p:nvSpPr>
        <p:spPr>
          <a:xfrm>
            <a:off x="457200" y="3429000"/>
            <a:ext cx="3276600" cy="2057400"/>
          </a:xfrm>
          <a:prstGeom prst="wedgeEllipseCallout">
            <a:avLst>
              <a:gd name="adj1" fmla="val 54431"/>
              <a:gd name="adj2" fmla="val -28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 each paragraph, you need to quote from at least 2 sources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pPr algn="ctr"/>
            <a:r>
              <a:rPr lang="en-US" dirty="0" smtClean="0"/>
              <a:t>Student Sample Syllogism</a:t>
            </a:r>
            <a:endParaRPr lang="en-US" dirty="0"/>
          </a:p>
        </p:txBody>
      </p:sp>
      <p:sp>
        <p:nvSpPr>
          <p:cNvPr id="3" name="Content Placeholder 2"/>
          <p:cNvSpPr>
            <a:spLocks noGrp="1"/>
          </p:cNvSpPr>
          <p:nvPr>
            <p:ph idx="1"/>
          </p:nvPr>
        </p:nvSpPr>
        <p:spPr>
          <a:xfrm>
            <a:off x="0" y="990600"/>
            <a:ext cx="8991600" cy="5410200"/>
          </a:xfrm>
        </p:spPr>
        <p:txBody>
          <a:bodyPr/>
          <a:lstStyle/>
          <a:p>
            <a:r>
              <a:rPr lang="en-US" dirty="0" err="1" smtClean="0"/>
              <a:t>Spongebob</a:t>
            </a:r>
            <a:r>
              <a:rPr lang="en-US" dirty="0" smtClean="0"/>
              <a:t> is an age appropriate show for children ages 6-11. Multiple tests have been done to try and prove that </a:t>
            </a:r>
            <a:r>
              <a:rPr lang="en-US" dirty="0" err="1" smtClean="0"/>
              <a:t>Spongebob</a:t>
            </a:r>
            <a:r>
              <a:rPr lang="en-US" dirty="0" smtClean="0"/>
              <a:t> is a morally wrong program. However, the tests have included children well under the targeted age group. </a:t>
            </a:r>
            <a:r>
              <a:rPr lang="en-US" dirty="0" err="1" smtClean="0"/>
              <a:t>Spongebob</a:t>
            </a:r>
            <a:r>
              <a:rPr lang="en-US" dirty="0" smtClean="0"/>
              <a:t> is initially intended for ages six to eleven; the only evident tests include children at the age of four. It is argued that the fast-paced television show “may disrupt the child ability to concentrate” (Lawson). But Lawson fails to tell the readers that the study is conducted with children two years younger than the suggested age. With a child of appropriate age, the brain is much more mature and can handle more fast-paced programs. A nine year-old can process the jumping around more productively than a four year old, based on the development of the brain. Within the fast-paced agenda of the little sponge, morals of a successful human being are illustrated to the appropriate viewers.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39762"/>
          </a:xfrm>
        </p:spPr>
        <p:txBody>
          <a:bodyPr/>
          <a:lstStyle/>
          <a:p>
            <a:pPr algn="ctr"/>
            <a:r>
              <a:rPr lang="en-US" dirty="0" smtClean="0"/>
              <a:t>Syllogism Continued</a:t>
            </a:r>
            <a:endParaRPr lang="en-US" dirty="0"/>
          </a:p>
        </p:txBody>
      </p:sp>
      <p:sp>
        <p:nvSpPr>
          <p:cNvPr id="3" name="Content Placeholder 2"/>
          <p:cNvSpPr>
            <a:spLocks noGrp="1"/>
          </p:cNvSpPr>
          <p:nvPr>
            <p:ph idx="1"/>
          </p:nvPr>
        </p:nvSpPr>
        <p:spPr>
          <a:xfrm>
            <a:off x="152400" y="1066800"/>
            <a:ext cx="8839199" cy="4419600"/>
          </a:xfrm>
        </p:spPr>
        <p:txBody>
          <a:bodyPr/>
          <a:lstStyle/>
          <a:p>
            <a:r>
              <a:rPr lang="en-US" dirty="0" smtClean="0"/>
              <a:t>If the child is under developed, the values may not be as visible, and the show may only be a large distraction. All television can become a distraction, however. Parents claim that television programs “have a negative effect on [their] </a:t>
            </a:r>
            <a:r>
              <a:rPr lang="en-US" dirty="0" err="1" smtClean="0"/>
              <a:t>childrens</a:t>
            </a:r>
            <a:r>
              <a:rPr lang="en-US" dirty="0" smtClean="0"/>
              <a:t>’ activity levels” (Wilkins). This has absolutely nothing to do with the show itself. Too much television will bring down a child’s activity, no matter the age or program. </a:t>
            </a:r>
            <a:r>
              <a:rPr lang="en-US" dirty="0" err="1" smtClean="0"/>
              <a:t>Spongebob</a:t>
            </a:r>
            <a:r>
              <a:rPr lang="en-US" dirty="0" smtClean="0"/>
              <a:t> is not a show that increases this harm. If a child is age appropriate and has a balanced amount of activity and television, there is no problem with viewing the show.</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pPr algn="ctr"/>
            <a:r>
              <a:rPr lang="en-US" dirty="0" smtClean="0"/>
              <a:t>What the Syllogism Should Look Like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507643" y="3048000"/>
            <a:ext cx="3156682" cy="2424906"/>
          </a:xfrm>
          <a:prstGeom prst="rect">
            <a:avLst/>
          </a:prstGeom>
          <a:noFill/>
          <a:ln w="9525">
            <a:noFill/>
            <a:miter lim="800000"/>
            <a:headEnd/>
            <a:tailEnd/>
          </a:ln>
        </p:spPr>
      </p:pic>
      <p:sp>
        <p:nvSpPr>
          <p:cNvPr id="5" name="Oval Callout 4"/>
          <p:cNvSpPr/>
          <p:nvPr/>
        </p:nvSpPr>
        <p:spPr>
          <a:xfrm>
            <a:off x="304800" y="2209800"/>
            <a:ext cx="2819400" cy="2136648"/>
          </a:xfrm>
          <a:prstGeom prst="wedgeEllipseCallout">
            <a:avLst>
              <a:gd name="adj1" fmla="val 119831"/>
              <a:gd name="adj2" fmla="val 59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a:t>
            </a:r>
            <a:r>
              <a:rPr lang="en-US" sz="2400" baseline="30000" dirty="0" smtClean="0"/>
              <a:t>st</a:t>
            </a:r>
            <a:r>
              <a:rPr lang="en-US" sz="2400" dirty="0" smtClean="0"/>
              <a:t> Premise = An Argument</a:t>
            </a:r>
          </a:p>
          <a:p>
            <a:pPr algn="ctr"/>
            <a:endParaRPr lang="en-US" dirty="0" smtClean="0"/>
          </a:p>
          <a:p>
            <a:pPr algn="ctr"/>
            <a:endParaRPr lang="en-US" dirty="0"/>
          </a:p>
        </p:txBody>
      </p:sp>
      <p:sp>
        <p:nvSpPr>
          <p:cNvPr id="6" name="Oval Callout 5"/>
          <p:cNvSpPr/>
          <p:nvPr/>
        </p:nvSpPr>
        <p:spPr>
          <a:xfrm>
            <a:off x="5486400" y="990600"/>
            <a:ext cx="3200400" cy="1908048"/>
          </a:xfrm>
          <a:prstGeom prst="wedgeEllipseCallout">
            <a:avLst>
              <a:gd name="adj1" fmla="val -57630"/>
              <a:gd name="adj2" fmla="val 145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a:t>
            </a:r>
            <a:r>
              <a:rPr lang="en-US" sz="2400" baseline="30000" dirty="0" smtClean="0"/>
              <a:t>nd</a:t>
            </a:r>
            <a:r>
              <a:rPr lang="en-US" sz="2400" dirty="0" smtClean="0"/>
              <a:t> Premise = Quote From At Least 2 Sources In the Paragraph</a:t>
            </a:r>
            <a:endParaRPr lang="en-US" sz="2400" dirty="0"/>
          </a:p>
        </p:txBody>
      </p:sp>
      <p:sp>
        <p:nvSpPr>
          <p:cNvPr id="7" name="Oval Callout 6"/>
          <p:cNvSpPr/>
          <p:nvPr/>
        </p:nvSpPr>
        <p:spPr>
          <a:xfrm>
            <a:off x="5486400" y="4876800"/>
            <a:ext cx="3124200" cy="1752600"/>
          </a:xfrm>
          <a:prstGeom prst="wedgeEllipseCallout">
            <a:avLst>
              <a:gd name="adj1" fmla="val -50545"/>
              <a:gd name="adj2" fmla="val -370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Conclusion = Analysis of Your Quotes</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39762"/>
          </a:xfrm>
        </p:spPr>
        <p:txBody>
          <a:bodyPr/>
          <a:lstStyle/>
          <a:p>
            <a:pPr algn="ctr"/>
            <a:r>
              <a:rPr lang="en-US" dirty="0" smtClean="0"/>
              <a:t>Student Sample Syllogism</a:t>
            </a:r>
            <a:endParaRPr lang="en-US" dirty="0"/>
          </a:p>
        </p:txBody>
      </p:sp>
      <p:sp>
        <p:nvSpPr>
          <p:cNvPr id="3" name="Content Placeholder 2"/>
          <p:cNvSpPr>
            <a:spLocks noGrp="1"/>
          </p:cNvSpPr>
          <p:nvPr>
            <p:ph idx="1"/>
          </p:nvPr>
        </p:nvSpPr>
        <p:spPr>
          <a:xfrm>
            <a:off x="-381000" y="990600"/>
            <a:ext cx="9525000" cy="5638800"/>
          </a:xfrm>
        </p:spPr>
        <p:txBody>
          <a:bodyPr/>
          <a:lstStyle/>
          <a:p>
            <a:r>
              <a:rPr lang="en-US" dirty="0" smtClean="0">
                <a:solidFill>
                  <a:srgbClr val="92D050"/>
                </a:solidFill>
              </a:rPr>
              <a:t>(1</a:t>
            </a:r>
            <a:r>
              <a:rPr lang="en-US" baseline="30000" dirty="0" smtClean="0">
                <a:solidFill>
                  <a:srgbClr val="92D050"/>
                </a:solidFill>
              </a:rPr>
              <a:t>st</a:t>
            </a:r>
            <a:r>
              <a:rPr lang="en-US" dirty="0" smtClean="0">
                <a:solidFill>
                  <a:srgbClr val="92D050"/>
                </a:solidFill>
              </a:rPr>
              <a:t> Premise Must Argue)</a:t>
            </a:r>
            <a:r>
              <a:rPr lang="en-US" dirty="0" smtClean="0"/>
              <a:t>The show displays what is wrong and what is right quite clearly, making the show valuable for kids to watch. The article “Life Lessons Kids Can Learn From Watching SpongeBob </a:t>
            </a:r>
            <a:r>
              <a:rPr lang="en-US" dirty="0" err="1" smtClean="0"/>
              <a:t>SquarePants</a:t>
            </a:r>
            <a:r>
              <a:rPr lang="en-US" dirty="0" smtClean="0"/>
              <a:t>” states what good things can be learned from the show. It states that SpongeBob teaches </a:t>
            </a:r>
            <a:r>
              <a:rPr lang="en-US" smtClean="0"/>
              <a:t>that it’s </a:t>
            </a:r>
            <a:r>
              <a:rPr lang="en-US" dirty="0" smtClean="0"/>
              <a:t>right to “never give up, [that] friendships are important, and [to] work hard.” The episode Fools in April displays </a:t>
            </a:r>
            <a:r>
              <a:rPr lang="en-US" dirty="0" err="1" smtClean="0"/>
              <a:t>Squidward</a:t>
            </a:r>
            <a:r>
              <a:rPr lang="en-US" dirty="0" smtClean="0"/>
              <a:t>, SpongeBob’s neighbor, as incredibly heartless and mean, launching SpongeBob around the room in an April fool’s joke, and scolded verbally by disgusted customers. This clearly indicates that </a:t>
            </a:r>
            <a:r>
              <a:rPr lang="en-US" dirty="0" err="1" smtClean="0"/>
              <a:t>Squidward</a:t>
            </a:r>
            <a:r>
              <a:rPr lang="en-US" dirty="0" smtClean="0"/>
              <a:t> did something wrong. In the same episode, he later apologizes, making everything right. In the Episode Neptune’s Spatula, Mr. </a:t>
            </a:r>
            <a:r>
              <a:rPr lang="en-US" dirty="0" err="1" smtClean="0"/>
              <a:t>Krabs</a:t>
            </a:r>
            <a:r>
              <a:rPr lang="en-US" dirty="0" smtClean="0"/>
              <a:t> is seen betting on SpongeBob losing a contest, and after SpongeBob wins, he cries because he lost money. </a:t>
            </a:r>
            <a:br>
              <a:rPr lang="en-US" dirty="0" smtClean="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pPr algn="ctr"/>
            <a:r>
              <a:rPr lang="en-US" dirty="0" smtClean="0"/>
              <a:t>Syllogism Continued</a:t>
            </a:r>
            <a:endParaRPr lang="en-US" dirty="0"/>
          </a:p>
        </p:txBody>
      </p:sp>
      <p:sp>
        <p:nvSpPr>
          <p:cNvPr id="3" name="Content Placeholder 2"/>
          <p:cNvSpPr>
            <a:spLocks noGrp="1"/>
          </p:cNvSpPr>
          <p:nvPr>
            <p:ph idx="1"/>
          </p:nvPr>
        </p:nvSpPr>
        <p:spPr/>
        <p:txBody>
          <a:bodyPr/>
          <a:lstStyle/>
          <a:p>
            <a:r>
              <a:rPr lang="en-US" dirty="0" smtClean="0"/>
              <a:t>The significance of this is </a:t>
            </a:r>
            <a:r>
              <a:rPr lang="en-US" dirty="0" err="1" smtClean="0"/>
              <a:t>thatSpongeBob</a:t>
            </a:r>
            <a:r>
              <a:rPr lang="en-US" dirty="0" smtClean="0"/>
              <a:t> would be leaving forever, and Mr. </a:t>
            </a:r>
            <a:r>
              <a:rPr lang="en-US" dirty="0" err="1" smtClean="0"/>
              <a:t>Krabs</a:t>
            </a:r>
            <a:r>
              <a:rPr lang="en-US" dirty="0" smtClean="0"/>
              <a:t> is only worried about his money, rather than his own friend and fry cook. The multiple examples of displaying morals are not the only examples of good and bad deeds; there are more in the other episodes of SpongeBob </a:t>
            </a:r>
            <a:r>
              <a:rPr lang="en-US" dirty="0" err="1" smtClean="0"/>
              <a:t>Squarepants</a:t>
            </a:r>
            <a:r>
              <a:rPr lang="en-US" dirty="0" smtClean="0"/>
              <a:t>. The visual that </a:t>
            </a:r>
            <a:r>
              <a:rPr lang="en-US" dirty="0" err="1" smtClean="0"/>
              <a:t>Squidward</a:t>
            </a:r>
            <a:r>
              <a:rPr lang="en-US" dirty="0" smtClean="0"/>
              <a:t> and Mr. </a:t>
            </a:r>
            <a:r>
              <a:rPr lang="en-US" dirty="0" err="1" smtClean="0"/>
              <a:t>Krabs</a:t>
            </a:r>
            <a:r>
              <a:rPr lang="en-US" dirty="0" smtClean="0"/>
              <a:t> are portrayed as</a:t>
            </a:r>
            <a:br>
              <a:rPr lang="en-US" dirty="0" smtClean="0"/>
            </a:br>
            <a:r>
              <a:rPr lang="en-US" dirty="0" smtClean="0"/>
              <a:t>bad for doing unjust things elevates kids to do things opposite of what is shown: not hurting people and not being selfish. The morally correct traits stated in the article create good examples for children that will serve them in the future. The knowledge gained is valuable</a:t>
            </a:r>
            <a:br>
              <a:rPr lang="en-US" dirty="0" smtClean="0"/>
            </a:br>
            <a:r>
              <a:rPr lang="en-US" dirty="0" smtClean="0"/>
              <a:t>to the development of children, and helps better their daily lives.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448800" cy="1754326"/>
          </a:xfrm>
          <a:prstGeom prst="rect">
            <a:avLst/>
          </a:prstGeom>
          <a:noFill/>
        </p:spPr>
        <p:txBody>
          <a:bodyPr wrap="squar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Constructing the Introduction</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54276" name="Picture 4"/>
          <p:cNvPicPr>
            <a:picLocks noChangeAspect="1" noChangeArrowheads="1"/>
          </p:cNvPicPr>
          <p:nvPr/>
        </p:nvPicPr>
        <p:blipFill>
          <a:blip r:embed="rId2" cstate="print"/>
          <a:srcRect/>
          <a:stretch>
            <a:fillRect/>
          </a:stretch>
        </p:blipFill>
        <p:spPr bwMode="auto">
          <a:xfrm>
            <a:off x="2514600" y="2514600"/>
            <a:ext cx="4191000" cy="3771900"/>
          </a:xfrm>
          <a:prstGeom prst="rect">
            <a:avLst/>
          </a:prstGeom>
          <a:noFill/>
          <a:ln w="9525">
            <a:noFill/>
            <a:miter lim="800000"/>
            <a:headEnd/>
            <a:tailEnd/>
          </a:ln>
        </p:spPr>
      </p:pic>
      <p:sp>
        <p:nvSpPr>
          <p:cNvPr id="8" name="Oval Callout 7"/>
          <p:cNvSpPr/>
          <p:nvPr/>
        </p:nvSpPr>
        <p:spPr>
          <a:xfrm>
            <a:off x="457200" y="4114800"/>
            <a:ext cx="2743200" cy="1981200"/>
          </a:xfrm>
          <a:prstGeom prst="wedgeEllipseCallout">
            <a:avLst>
              <a:gd name="adj1" fmla="val 111995"/>
              <a:gd name="adj2" fmla="val 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Declare Your Thesis !!!</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pPr algn="ctr"/>
            <a:r>
              <a:rPr lang="en-US" dirty="0" smtClean="0"/>
              <a:t>Another Student Syllogism</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144838" y="2439194"/>
            <a:ext cx="2847975" cy="2847975"/>
          </a:xfrm>
          <a:prstGeom prst="rect">
            <a:avLst/>
          </a:prstGeom>
          <a:noFill/>
          <a:ln w="9525">
            <a:noFill/>
            <a:miter lim="800000"/>
            <a:headEnd/>
            <a:tailEnd/>
          </a:ln>
        </p:spPr>
      </p:pic>
      <p:sp>
        <p:nvSpPr>
          <p:cNvPr id="5" name="Oval Callout 4"/>
          <p:cNvSpPr/>
          <p:nvPr/>
        </p:nvSpPr>
        <p:spPr>
          <a:xfrm>
            <a:off x="304800" y="2590800"/>
            <a:ext cx="2971800" cy="1679448"/>
          </a:xfrm>
          <a:prstGeom prst="wedgeEllipseCallout">
            <a:avLst>
              <a:gd name="adj1" fmla="val 68024"/>
              <a:gd name="adj2" fmla="val -19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a:t>
            </a:r>
            <a:r>
              <a:rPr lang="en-US" sz="2400" baseline="30000" dirty="0" smtClean="0"/>
              <a:t>st</a:t>
            </a:r>
            <a:r>
              <a:rPr lang="en-US" sz="2400" dirty="0" smtClean="0"/>
              <a:t> Premise Must Argue a Point !!!</a:t>
            </a:r>
            <a:endParaRPr lang="en-US" sz="2400" dirty="0"/>
          </a:p>
        </p:txBody>
      </p:sp>
      <p:sp>
        <p:nvSpPr>
          <p:cNvPr id="6" name="Oval Callout 5"/>
          <p:cNvSpPr/>
          <p:nvPr/>
        </p:nvSpPr>
        <p:spPr>
          <a:xfrm>
            <a:off x="4953000" y="3352800"/>
            <a:ext cx="2971800" cy="1222248"/>
          </a:xfrm>
          <a:prstGeom prst="wedgeEllipseCallout">
            <a:avLst>
              <a:gd name="adj1" fmla="val -60940"/>
              <a:gd name="adj2" fmla="val -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Embed Your Quotes !!!</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740307"/>
          </a:xfrm>
          <a:prstGeom prst="rect">
            <a:avLst/>
          </a:prstGeom>
        </p:spPr>
        <p:txBody>
          <a:bodyPr wrap="square">
            <a:spAutoFit/>
          </a:bodyPr>
          <a:lstStyle/>
          <a:p>
            <a:r>
              <a:rPr lang="en-US" sz="2400" dirty="0" smtClean="0"/>
              <a:t>The television series negatively influences the development in viewers. In “Fools April” </a:t>
            </a:r>
            <a:r>
              <a:rPr lang="en-US" sz="2400" dirty="0" err="1" smtClean="0"/>
              <a:t>Spongebob</a:t>
            </a:r>
            <a:r>
              <a:rPr lang="en-US" sz="2400" dirty="0" smtClean="0"/>
              <a:t> and </a:t>
            </a:r>
            <a:r>
              <a:rPr lang="en-US" sz="2400" dirty="0" err="1" smtClean="0"/>
              <a:t>Squidward</a:t>
            </a:r>
            <a:r>
              <a:rPr lang="en-US" sz="2400" dirty="0" smtClean="0"/>
              <a:t> incessantly prank each other, bordering on bullying. In one instance, </a:t>
            </a:r>
            <a:r>
              <a:rPr lang="en-US" sz="2400" dirty="0" err="1" smtClean="0"/>
              <a:t>Squidward</a:t>
            </a:r>
            <a:r>
              <a:rPr lang="en-US" sz="2400" dirty="0" smtClean="0"/>
              <a:t> even physically harms </a:t>
            </a:r>
            <a:r>
              <a:rPr lang="en-US" sz="2400" dirty="0" err="1" smtClean="0"/>
              <a:t>Spongebob</a:t>
            </a:r>
            <a:r>
              <a:rPr lang="en-US" sz="2400" dirty="0" smtClean="0"/>
              <a:t> until he cries. The young mind is highly influenced by things a child watches, and the children learn to act in the same ways as the characters. According to researchers “what they watch could be more damaging…” and television programs can negatively impact a child’s moral development. (Source five) </a:t>
            </a:r>
            <a:r>
              <a:rPr lang="en-US" sz="2400" dirty="0" err="1" smtClean="0"/>
              <a:t>Spongebob</a:t>
            </a:r>
            <a:r>
              <a:rPr lang="en-US" sz="2400" dirty="0" smtClean="0"/>
              <a:t> also is full of adult humor that is completely inappropriate for the 6-11 year old target demographic.  The show’s take place in “Bikini Bottom”, where the main restaurant is called “The </a:t>
            </a:r>
            <a:r>
              <a:rPr lang="en-US" sz="2400" dirty="0" err="1" smtClean="0"/>
              <a:t>Krusty</a:t>
            </a:r>
            <a:r>
              <a:rPr lang="en-US" sz="2400" dirty="0" smtClean="0"/>
              <a:t> </a:t>
            </a:r>
            <a:r>
              <a:rPr lang="en-US" sz="2400" dirty="0" err="1" smtClean="0"/>
              <a:t>Krab</a:t>
            </a:r>
            <a:r>
              <a:rPr lang="en-US" sz="2400" dirty="0" smtClean="0"/>
              <a:t>”, the allusion to sexually transmitted diseases is uncalled for in a series that’s audience has yet to hit puberty. </a:t>
            </a:r>
            <a:r>
              <a:rPr lang="en-US" sz="2400" dirty="0" err="1" smtClean="0"/>
              <a:t>Spongebob</a:t>
            </a:r>
            <a:r>
              <a:rPr lang="en-US" sz="2400" dirty="0" smtClean="0"/>
              <a:t> has also been accused of “gay-promotion” and children might not develop relationships that are considered appropriate because they are confused, watching a show that shows same-sex friends acting as if they’re in a romantic relationship.</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pPr algn="ctr"/>
            <a:r>
              <a:rPr lang="en-US" dirty="0" smtClean="0"/>
              <a:t>Another Student Syllogism</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144838" y="2439194"/>
            <a:ext cx="2847975" cy="2847975"/>
          </a:xfrm>
          <a:prstGeom prst="rect">
            <a:avLst/>
          </a:prstGeom>
          <a:noFill/>
          <a:ln w="9525">
            <a:noFill/>
            <a:miter lim="800000"/>
            <a:headEnd/>
            <a:tailEnd/>
          </a:ln>
        </p:spPr>
      </p:pic>
      <p:sp>
        <p:nvSpPr>
          <p:cNvPr id="5" name="Oval Callout 4"/>
          <p:cNvSpPr/>
          <p:nvPr/>
        </p:nvSpPr>
        <p:spPr>
          <a:xfrm>
            <a:off x="304800" y="2590800"/>
            <a:ext cx="2971800" cy="1679448"/>
          </a:xfrm>
          <a:prstGeom prst="wedgeEllipseCallout">
            <a:avLst>
              <a:gd name="adj1" fmla="val 68024"/>
              <a:gd name="adj2" fmla="val -19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a:t>
            </a:r>
            <a:r>
              <a:rPr lang="en-US" sz="2400" baseline="30000" dirty="0" smtClean="0"/>
              <a:t>st</a:t>
            </a:r>
            <a:r>
              <a:rPr lang="en-US" sz="2400" dirty="0" smtClean="0"/>
              <a:t> Premise Must Argue a Point !!!</a:t>
            </a:r>
            <a:endParaRPr lang="en-US" sz="2400" dirty="0"/>
          </a:p>
        </p:txBody>
      </p:sp>
      <p:sp>
        <p:nvSpPr>
          <p:cNvPr id="6" name="Oval Callout 5"/>
          <p:cNvSpPr/>
          <p:nvPr/>
        </p:nvSpPr>
        <p:spPr>
          <a:xfrm>
            <a:off x="4953000" y="3352800"/>
            <a:ext cx="2971800" cy="1222248"/>
          </a:xfrm>
          <a:prstGeom prst="wedgeEllipseCallout">
            <a:avLst>
              <a:gd name="adj1" fmla="val -60940"/>
              <a:gd name="adj2" fmla="val -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Embed Your Quotes !!!</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5940088"/>
          </a:xfrm>
          <a:prstGeom prst="rect">
            <a:avLst/>
          </a:prstGeom>
        </p:spPr>
        <p:txBody>
          <a:bodyPr wrap="square">
            <a:spAutoFit/>
          </a:bodyPr>
          <a:lstStyle/>
          <a:p>
            <a:r>
              <a:rPr lang="en-US" sz="2000" dirty="0" smtClean="0"/>
              <a:t>The character </a:t>
            </a:r>
            <a:r>
              <a:rPr lang="en-US" sz="2000" dirty="0" err="1" smtClean="0"/>
              <a:t>Spongebob</a:t>
            </a:r>
            <a:r>
              <a:rPr lang="en-US" sz="2000" dirty="0" smtClean="0"/>
              <a:t> emulates assiduous behavior that serves as a paragon for children.  The hero’s industrious nature is constant, and is continuously rewarded in the show; hard work is shown as a requirement to make one’s life fulfilling, creating a goal for the viewers of </a:t>
            </a:r>
            <a:r>
              <a:rPr lang="en-US" sz="2000" dirty="0" err="1" smtClean="0"/>
              <a:t>Spongebob</a:t>
            </a:r>
            <a:r>
              <a:rPr lang="en-US" sz="2000" dirty="0" smtClean="0"/>
              <a:t> to strive for.  In several episodes, viewers are reminded of </a:t>
            </a:r>
            <a:r>
              <a:rPr lang="en-US" sz="2000" dirty="0" err="1" smtClean="0"/>
              <a:t>Spongebob’s</a:t>
            </a:r>
            <a:r>
              <a:rPr lang="en-US" sz="2000" dirty="0" smtClean="0"/>
              <a:t> flawless record as “employee of the month”.  His ongoing excellence on the job is distinguished as a positive attribute.  As “Life Lessons Kids Can Learn From Watching </a:t>
            </a:r>
            <a:r>
              <a:rPr lang="en-US" sz="2000" dirty="0" err="1" smtClean="0"/>
              <a:t>Spongebob</a:t>
            </a:r>
            <a:r>
              <a:rPr lang="en-US" sz="2000" dirty="0" smtClean="0"/>
              <a:t>” describes, many managers watching the show with their kids would “wish they had just one </a:t>
            </a:r>
            <a:r>
              <a:rPr lang="en-US" sz="2000" dirty="0" err="1" smtClean="0"/>
              <a:t>Spongebob</a:t>
            </a:r>
            <a:r>
              <a:rPr lang="en-US" sz="2000" dirty="0" smtClean="0"/>
              <a:t> under their employment.”  Not only this, but the protagonist demonstrates unbeatable enthusiasm for his job, despite the seemingly little importance of the fry cook position.  </a:t>
            </a:r>
            <a:r>
              <a:rPr lang="en-US" sz="2000" dirty="0" err="1" smtClean="0"/>
              <a:t>Spongebob</a:t>
            </a:r>
            <a:r>
              <a:rPr lang="en-US" sz="2000" dirty="0" smtClean="0"/>
              <a:t> </a:t>
            </a:r>
            <a:r>
              <a:rPr lang="en-US" sz="2000" dirty="0" err="1" smtClean="0"/>
              <a:t>Squarepants</a:t>
            </a:r>
            <a:r>
              <a:rPr lang="en-US" sz="2000" dirty="0" smtClean="0"/>
              <a:t> is dedicated, a trait that is so vital to the society of modern U.S., primarily in the business world.   The hero is shown in one episode making the patties with love and care, giving attention to each detail to reach perfection.  He feels that “making the best </a:t>
            </a:r>
            <a:r>
              <a:rPr lang="en-US" sz="2000" dirty="0" err="1" smtClean="0"/>
              <a:t>Krabby</a:t>
            </a:r>
            <a:r>
              <a:rPr lang="en-US" sz="2000" dirty="0" smtClean="0"/>
              <a:t> Patty possible equates to a great work of Picasso.”  The sponge is an excellent role model in that he teaches children the importance of striving for perfection when doing what you love. </a:t>
            </a:r>
            <a:r>
              <a:rPr lang="en-US" sz="2000" dirty="0" err="1" smtClean="0"/>
              <a:t>Spongebob</a:t>
            </a:r>
            <a:r>
              <a:rPr lang="en-US" sz="2000" dirty="0" smtClean="0"/>
              <a:t> highlights the benefits of productivity, and encourages kids to work hard, just like him.</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p:cNvPicPr>
            <a:picLocks noChangeAspect="1" noChangeArrowheads="1"/>
          </p:cNvPicPr>
          <p:nvPr/>
        </p:nvPicPr>
        <p:blipFill>
          <a:blip r:embed="rId2" cstate="print"/>
          <a:srcRect/>
          <a:stretch>
            <a:fillRect/>
          </a:stretch>
        </p:blipFill>
        <p:spPr bwMode="auto">
          <a:xfrm>
            <a:off x="2590800" y="1981200"/>
            <a:ext cx="2171700" cy="3195637"/>
          </a:xfrm>
          <a:prstGeom prst="rect">
            <a:avLst/>
          </a:prstGeom>
          <a:noFill/>
          <a:ln w="9525">
            <a:noFill/>
            <a:miter lim="800000"/>
            <a:headEnd/>
            <a:tailEnd/>
          </a:ln>
        </p:spPr>
      </p:pic>
      <p:sp>
        <p:nvSpPr>
          <p:cNvPr id="7" name="Oval Callout 6"/>
          <p:cNvSpPr/>
          <p:nvPr/>
        </p:nvSpPr>
        <p:spPr>
          <a:xfrm>
            <a:off x="152400" y="1981200"/>
            <a:ext cx="3048000" cy="2289048"/>
          </a:xfrm>
          <a:prstGeom prst="wedgeEllipseCallout">
            <a:avLst>
              <a:gd name="adj1" fmla="val 68712"/>
              <a:gd name="adj2" fmla="val 3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It’s Not Hip To Be Square !!!</a:t>
            </a:r>
            <a:endParaRPr lang="en-US" sz="2400" dirty="0"/>
          </a:p>
        </p:txBody>
      </p:sp>
      <p:sp>
        <p:nvSpPr>
          <p:cNvPr id="8" name="Rectangle 7"/>
          <p:cNvSpPr/>
          <p:nvPr/>
        </p:nvSpPr>
        <p:spPr>
          <a:xfrm>
            <a:off x="1143000" y="228600"/>
            <a:ext cx="6898235"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Declare Your Thesis</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55303" name="Picture 7"/>
          <p:cNvPicPr>
            <a:picLocks noChangeAspect="1" noChangeArrowheads="1"/>
          </p:cNvPicPr>
          <p:nvPr/>
        </p:nvPicPr>
        <p:blipFill>
          <a:blip r:embed="rId3" cstate="print"/>
          <a:srcRect/>
          <a:stretch>
            <a:fillRect/>
          </a:stretch>
        </p:blipFill>
        <p:spPr bwMode="auto">
          <a:xfrm>
            <a:off x="8077200" y="152400"/>
            <a:ext cx="895350" cy="895350"/>
          </a:xfrm>
          <a:prstGeom prst="rect">
            <a:avLst/>
          </a:prstGeom>
          <a:noFill/>
          <a:ln w="9525">
            <a:noFill/>
            <a:miter lim="800000"/>
            <a:headEnd/>
            <a:tailEnd/>
          </a:ln>
        </p:spPr>
      </p:pic>
      <p:pic>
        <p:nvPicPr>
          <p:cNvPr id="55304" name="Picture 8"/>
          <p:cNvPicPr>
            <a:picLocks noChangeAspect="1" noChangeArrowheads="1"/>
          </p:cNvPicPr>
          <p:nvPr/>
        </p:nvPicPr>
        <p:blipFill>
          <a:blip r:embed="rId4" cstate="print"/>
          <a:srcRect/>
          <a:stretch>
            <a:fillRect/>
          </a:stretch>
        </p:blipFill>
        <p:spPr bwMode="auto">
          <a:xfrm>
            <a:off x="228600" y="152400"/>
            <a:ext cx="1009650" cy="967245"/>
          </a:xfrm>
          <a:prstGeom prst="rect">
            <a:avLst/>
          </a:prstGeom>
          <a:noFill/>
          <a:ln w="9525">
            <a:noFill/>
            <a:miter lim="800000"/>
            <a:headEnd/>
            <a:tailEnd/>
          </a:ln>
        </p:spPr>
      </p:pic>
      <p:pic>
        <p:nvPicPr>
          <p:cNvPr id="55305" name="Picture 9"/>
          <p:cNvPicPr>
            <a:picLocks noChangeAspect="1" noChangeArrowheads="1"/>
          </p:cNvPicPr>
          <p:nvPr/>
        </p:nvPicPr>
        <p:blipFill>
          <a:blip r:embed="rId5" cstate="print"/>
          <a:srcRect/>
          <a:stretch>
            <a:fillRect/>
          </a:stretch>
        </p:blipFill>
        <p:spPr bwMode="auto">
          <a:xfrm>
            <a:off x="4724400" y="1981200"/>
            <a:ext cx="2545566" cy="3124200"/>
          </a:xfrm>
          <a:prstGeom prst="rect">
            <a:avLst/>
          </a:prstGeom>
          <a:noFill/>
          <a:ln w="9525">
            <a:noFill/>
            <a:miter lim="800000"/>
            <a:headEnd/>
            <a:tailEnd/>
          </a:ln>
        </p:spPr>
      </p:pic>
      <p:sp>
        <p:nvSpPr>
          <p:cNvPr id="12" name="Oval Callout 11"/>
          <p:cNvSpPr/>
          <p:nvPr/>
        </p:nvSpPr>
        <p:spPr>
          <a:xfrm>
            <a:off x="6324600" y="2362200"/>
            <a:ext cx="2819400" cy="1298448"/>
          </a:xfrm>
          <a:prstGeom prst="wedgeEllipseCallout">
            <a:avLst>
              <a:gd name="adj1" fmla="val -50809"/>
              <a:gd name="adj2" fmla="val 272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You Have a Triangulated Head</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5613" y="274638"/>
            <a:ext cx="8226425" cy="715962"/>
          </a:xfrm>
        </p:spPr>
        <p:txBody>
          <a:bodyPr/>
          <a:lstStyle/>
          <a:p>
            <a:pPr algn="ctr"/>
            <a:r>
              <a:rPr lang="en-US" dirty="0" smtClean="0"/>
              <a:t>Student Sample Introduction</a:t>
            </a:r>
            <a:endParaRPr lang="en-US" dirty="0"/>
          </a:p>
        </p:txBody>
      </p:sp>
      <p:sp>
        <p:nvSpPr>
          <p:cNvPr id="56323" name="Rectangle 3"/>
          <p:cNvSpPr>
            <a:spLocks noGrp="1" noChangeArrowheads="1"/>
          </p:cNvSpPr>
          <p:nvPr>
            <p:ph type="body" idx="1"/>
          </p:nvPr>
        </p:nvSpPr>
        <p:spPr>
          <a:xfrm>
            <a:off x="455613" y="1600201"/>
            <a:ext cx="8226425" cy="2133600"/>
          </a:xfrm>
        </p:spPr>
        <p:txBody>
          <a:bodyPr/>
          <a:lstStyle/>
          <a:p>
            <a:r>
              <a:rPr lang="en-US" dirty="0" err="1" smtClean="0"/>
              <a:t>Spongebob</a:t>
            </a:r>
            <a:r>
              <a:rPr lang="en-US" dirty="0" smtClean="0"/>
              <a:t> </a:t>
            </a:r>
            <a:r>
              <a:rPr lang="en-US" dirty="0" err="1" smtClean="0"/>
              <a:t>Squarepants</a:t>
            </a:r>
            <a:r>
              <a:rPr lang="en-US" dirty="0" smtClean="0"/>
              <a:t> embodies the moral lessons that are crucial to a child's development.  The show and its characters have a positive influence on today's youth; they encourage the values of hard work, amity, and determination.</a:t>
            </a:r>
            <a:endParaRPr lang="en-US" dirty="0"/>
          </a:p>
        </p:txBody>
      </p:sp>
      <p:pic>
        <p:nvPicPr>
          <p:cNvPr id="56324" name="Picture 4"/>
          <p:cNvPicPr>
            <a:picLocks noChangeAspect="1" noChangeArrowheads="1"/>
          </p:cNvPicPr>
          <p:nvPr/>
        </p:nvPicPr>
        <p:blipFill>
          <a:blip r:embed="rId2" cstate="print"/>
          <a:srcRect/>
          <a:stretch>
            <a:fillRect/>
          </a:stretch>
        </p:blipFill>
        <p:spPr bwMode="auto">
          <a:xfrm>
            <a:off x="3276600" y="3581400"/>
            <a:ext cx="2971800" cy="29245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944562"/>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455613" y="1600201"/>
            <a:ext cx="8226425" cy="1828800"/>
          </a:xfrm>
        </p:spPr>
        <p:txBody>
          <a:bodyPr/>
          <a:lstStyle/>
          <a:p>
            <a:r>
              <a:rPr lang="en-US" dirty="0" err="1" smtClean="0"/>
              <a:t>Spongebob</a:t>
            </a:r>
            <a:r>
              <a:rPr lang="en-US" dirty="0" smtClean="0"/>
              <a:t> </a:t>
            </a:r>
            <a:r>
              <a:rPr lang="en-US" dirty="0" err="1" smtClean="0"/>
              <a:t>Squarepants</a:t>
            </a:r>
            <a:r>
              <a:rPr lang="en-US" dirty="0" smtClean="0"/>
              <a:t> promotes beneficial life lessons. His positive attitude and optimistic behavior encourages children's development. </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2667000" y="2971800"/>
            <a:ext cx="3657600" cy="329184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455613" y="1600201"/>
            <a:ext cx="8226425" cy="2209800"/>
          </a:xfrm>
        </p:spPr>
        <p:txBody>
          <a:bodyPr/>
          <a:lstStyle/>
          <a:p>
            <a:r>
              <a:rPr lang="en-US" dirty="0" smtClean="0"/>
              <a:t>SpongeBob </a:t>
            </a:r>
            <a:r>
              <a:rPr lang="en-US" dirty="0" err="1" smtClean="0"/>
              <a:t>Squarepants</a:t>
            </a:r>
            <a:r>
              <a:rPr lang="en-US" dirty="0" smtClean="0"/>
              <a:t> promotes erratic and flawed behavior. Little white lies, wasting food, inappropriate movements, and being all around annoying is not “role-model” behavior for children.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352800" y="3886200"/>
            <a:ext cx="3156682" cy="242490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455613" y="1600201"/>
            <a:ext cx="8226425" cy="1981200"/>
          </a:xfrm>
        </p:spPr>
        <p:txBody>
          <a:bodyPr/>
          <a:lstStyle/>
          <a:p>
            <a:r>
              <a:rPr lang="en-US" dirty="0" smtClean="0"/>
              <a:t>SpongeBob's endless positivity and work ethic could not provide children with a better show to watch. SpongeBob implants realistic means of achieving success into young viewer's minds.</a:t>
            </a:r>
            <a:endParaRPr lang="en-US" dirty="0"/>
          </a:p>
        </p:txBody>
      </p:sp>
      <p:pic>
        <p:nvPicPr>
          <p:cNvPr id="60418" name="Picture 2"/>
          <p:cNvPicPr>
            <a:picLocks noChangeAspect="1" noChangeArrowheads="1"/>
          </p:cNvPicPr>
          <p:nvPr/>
        </p:nvPicPr>
        <p:blipFill>
          <a:blip r:embed="rId2" cstate="print"/>
          <a:srcRect/>
          <a:stretch>
            <a:fillRect/>
          </a:stretch>
        </p:blipFill>
        <p:spPr bwMode="auto">
          <a:xfrm>
            <a:off x="3276600" y="3352800"/>
            <a:ext cx="2466975"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92162"/>
          </a:xfrm>
        </p:spPr>
        <p:txBody>
          <a:bodyPr/>
          <a:lstStyle/>
          <a:p>
            <a:pPr algn="ctr"/>
            <a:r>
              <a:rPr lang="en-US" dirty="0" smtClean="0"/>
              <a:t>Revised Student Introduction</a:t>
            </a:r>
            <a:endParaRPr lang="en-US" dirty="0"/>
          </a:p>
        </p:txBody>
      </p:sp>
      <p:sp>
        <p:nvSpPr>
          <p:cNvPr id="3" name="Content Placeholder 2"/>
          <p:cNvSpPr>
            <a:spLocks noGrp="1"/>
          </p:cNvSpPr>
          <p:nvPr>
            <p:ph idx="1"/>
          </p:nvPr>
        </p:nvSpPr>
        <p:spPr>
          <a:xfrm>
            <a:off x="455613" y="1600201"/>
            <a:ext cx="8226425" cy="1524000"/>
          </a:xfrm>
        </p:spPr>
        <p:txBody>
          <a:bodyPr/>
          <a:lstStyle/>
          <a:p>
            <a:r>
              <a:rPr lang="en-US" dirty="0" smtClean="0"/>
              <a:t>SpongeBob instills realistic goals of achieving success into children's minds. The show exemplifies the importance of honesty and optimism in everyday life.</a:t>
            </a:r>
            <a:br>
              <a:rPr lang="en-US" dirty="0" smtClean="0"/>
            </a:br>
            <a:r>
              <a:rPr lang="en-US" dirty="0" smtClean="0"/>
              <a:t>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200400" y="3581400"/>
            <a:ext cx="26289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92162"/>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228601" y="1600201"/>
            <a:ext cx="8453438" cy="1523999"/>
          </a:xfrm>
        </p:spPr>
        <p:txBody>
          <a:bodyPr/>
          <a:lstStyle/>
          <a:p>
            <a:r>
              <a:rPr lang="en-US" dirty="0" err="1" smtClean="0"/>
              <a:t>Spongebob</a:t>
            </a:r>
            <a:r>
              <a:rPr lang="en-US" dirty="0" smtClean="0"/>
              <a:t> </a:t>
            </a:r>
            <a:r>
              <a:rPr lang="en-US" dirty="0" err="1" smtClean="0"/>
              <a:t>Squarepants</a:t>
            </a:r>
            <a:r>
              <a:rPr lang="en-US" dirty="0" smtClean="0"/>
              <a:t> displays a positive attitude for children.  It has been a beloved television show for years and reveals valuable messages for the viewing audience.</a:t>
            </a:r>
            <a:endParaRPr lang="en-US" dirty="0"/>
          </a:p>
        </p:txBody>
      </p:sp>
      <p:pic>
        <p:nvPicPr>
          <p:cNvPr id="61442" name="Picture 2"/>
          <p:cNvPicPr>
            <a:picLocks noChangeAspect="1" noChangeArrowheads="1"/>
          </p:cNvPicPr>
          <p:nvPr/>
        </p:nvPicPr>
        <p:blipFill>
          <a:blip r:embed="rId2" cstate="print"/>
          <a:srcRect/>
          <a:stretch>
            <a:fillRect/>
          </a:stretch>
        </p:blipFill>
        <p:spPr bwMode="auto">
          <a:xfrm>
            <a:off x="3048000" y="3048000"/>
            <a:ext cx="3143250" cy="351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freeppt_2281_slide">
  <a:themeElements>
    <a:clrScheme name="Office Theme 2">
      <a:dk1>
        <a:srgbClr val="333333"/>
      </a:dk1>
      <a:lt1>
        <a:srgbClr val="FFFFFF"/>
      </a:lt1>
      <a:dk2>
        <a:srgbClr val="993333"/>
      </a:dk2>
      <a:lt2>
        <a:srgbClr val="FFFFFF"/>
      </a:lt2>
      <a:accent1>
        <a:srgbClr val="F2A26D"/>
      </a:accent1>
      <a:accent2>
        <a:srgbClr val="F291CA"/>
      </a:accent2>
      <a:accent3>
        <a:srgbClr val="CAADAD"/>
      </a:accent3>
      <a:accent4>
        <a:srgbClr val="DADADA"/>
      </a:accent4>
      <a:accent5>
        <a:srgbClr val="F7CEBA"/>
      </a:accent5>
      <a:accent6>
        <a:srgbClr val="DB83B7"/>
      </a:accent6>
      <a:hlink>
        <a:srgbClr val="F7ADAD"/>
      </a:hlink>
      <a:folHlink>
        <a:srgbClr val="E7C6F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993333"/>
        </a:dk2>
        <a:lt2>
          <a:srgbClr val="FFFFFF"/>
        </a:lt2>
        <a:accent1>
          <a:srgbClr val="F28585"/>
        </a:accent1>
        <a:accent2>
          <a:srgbClr val="F7949E"/>
        </a:accent2>
        <a:accent3>
          <a:srgbClr val="CAADAD"/>
        </a:accent3>
        <a:accent4>
          <a:srgbClr val="DADADA"/>
        </a:accent4>
        <a:accent5>
          <a:srgbClr val="F7C2C2"/>
        </a:accent5>
        <a:accent6>
          <a:srgbClr val="E0868F"/>
        </a:accent6>
        <a:hlink>
          <a:srgbClr val="F7ADAD"/>
        </a:hlink>
        <a:folHlink>
          <a:srgbClr val="FFBFC6"/>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993333"/>
        </a:dk2>
        <a:lt2>
          <a:srgbClr val="FFFFFF"/>
        </a:lt2>
        <a:accent1>
          <a:srgbClr val="F2A26D"/>
        </a:accent1>
        <a:accent2>
          <a:srgbClr val="F291CA"/>
        </a:accent2>
        <a:accent3>
          <a:srgbClr val="CAADAD"/>
        </a:accent3>
        <a:accent4>
          <a:srgbClr val="DADADA"/>
        </a:accent4>
        <a:accent5>
          <a:srgbClr val="F7CEBA"/>
        </a:accent5>
        <a:accent6>
          <a:srgbClr val="DB83B7"/>
        </a:accent6>
        <a:hlink>
          <a:srgbClr val="F7ADAD"/>
        </a:hlink>
        <a:folHlink>
          <a:srgbClr val="E7C6F7"/>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993333"/>
        </a:dk2>
        <a:lt2>
          <a:srgbClr val="FFFFFF"/>
        </a:lt2>
        <a:accent1>
          <a:srgbClr val="95D1E6"/>
        </a:accent1>
        <a:accent2>
          <a:srgbClr val="F29191"/>
        </a:accent2>
        <a:accent3>
          <a:srgbClr val="CAADAD"/>
        </a:accent3>
        <a:accent4>
          <a:srgbClr val="DADADA"/>
        </a:accent4>
        <a:accent5>
          <a:srgbClr val="C8E5F0"/>
        </a:accent5>
        <a:accent6>
          <a:srgbClr val="DB8383"/>
        </a:accent6>
        <a:hlink>
          <a:srgbClr val="BBD1F2"/>
        </a:hlink>
        <a:folHlink>
          <a:srgbClr val="CCDE9B"/>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993333"/>
        </a:dk2>
        <a:lt2>
          <a:srgbClr val="FFFFFF"/>
        </a:lt2>
        <a:accent1>
          <a:srgbClr val="85D685"/>
        </a:accent1>
        <a:accent2>
          <a:srgbClr val="C2B7F7"/>
        </a:accent2>
        <a:accent3>
          <a:srgbClr val="CAADAD"/>
        </a:accent3>
        <a:accent4>
          <a:srgbClr val="DADADA"/>
        </a:accent4>
        <a:accent5>
          <a:srgbClr val="C2E8C2"/>
        </a:accent5>
        <a:accent6>
          <a:srgbClr val="B0A6E0"/>
        </a:accent6>
        <a:hlink>
          <a:srgbClr val="F2DD8A"/>
        </a:hlink>
        <a:folHlink>
          <a:srgbClr val="F7ADAD"/>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F28585"/>
        </a:accent1>
        <a:accent2>
          <a:srgbClr val="F7949E"/>
        </a:accent2>
        <a:accent3>
          <a:srgbClr val="FFFFFF"/>
        </a:accent3>
        <a:accent4>
          <a:srgbClr val="000000"/>
        </a:accent4>
        <a:accent5>
          <a:srgbClr val="F7C2C2"/>
        </a:accent5>
        <a:accent6>
          <a:srgbClr val="E0868F"/>
        </a:accent6>
        <a:hlink>
          <a:srgbClr val="F7ADAD"/>
        </a:hlink>
        <a:folHlink>
          <a:srgbClr val="FFBFC6"/>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2A26D"/>
        </a:accent1>
        <a:accent2>
          <a:srgbClr val="F291CA"/>
        </a:accent2>
        <a:accent3>
          <a:srgbClr val="FFFFFF"/>
        </a:accent3>
        <a:accent4>
          <a:srgbClr val="000000"/>
        </a:accent4>
        <a:accent5>
          <a:srgbClr val="F7CEBA"/>
        </a:accent5>
        <a:accent6>
          <a:srgbClr val="DB83B7"/>
        </a:accent6>
        <a:hlink>
          <a:srgbClr val="F7ADAD"/>
        </a:hlink>
        <a:folHlink>
          <a:srgbClr val="E7C6F7"/>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95D1E6"/>
        </a:accent1>
        <a:accent2>
          <a:srgbClr val="F29191"/>
        </a:accent2>
        <a:accent3>
          <a:srgbClr val="FFFFFF"/>
        </a:accent3>
        <a:accent4>
          <a:srgbClr val="000000"/>
        </a:accent4>
        <a:accent5>
          <a:srgbClr val="C8E5F0"/>
        </a:accent5>
        <a:accent6>
          <a:srgbClr val="DB8383"/>
        </a:accent6>
        <a:hlink>
          <a:srgbClr val="BBD1F2"/>
        </a:hlink>
        <a:folHlink>
          <a:srgbClr val="CCDE9B"/>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85D685"/>
        </a:accent1>
        <a:accent2>
          <a:srgbClr val="C2B7F7"/>
        </a:accent2>
        <a:accent3>
          <a:srgbClr val="FFFFFF"/>
        </a:accent3>
        <a:accent4>
          <a:srgbClr val="000000"/>
        </a:accent4>
        <a:accent5>
          <a:srgbClr val="C2E8C2"/>
        </a:accent5>
        <a:accent6>
          <a:srgbClr val="B0A6E0"/>
        </a:accent6>
        <a:hlink>
          <a:srgbClr val="F2DD8A"/>
        </a:hlink>
        <a:folHlink>
          <a:srgbClr val="F7ADA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993333"/>
      </a:dk2>
      <a:lt2>
        <a:srgbClr val="FFFFFF"/>
      </a:lt2>
      <a:accent1>
        <a:srgbClr val="F2A26D"/>
      </a:accent1>
      <a:accent2>
        <a:srgbClr val="F291CA"/>
      </a:accent2>
      <a:accent3>
        <a:srgbClr val="CAADAD"/>
      </a:accent3>
      <a:accent4>
        <a:srgbClr val="DADADA"/>
      </a:accent4>
      <a:accent5>
        <a:srgbClr val="F7CEBA"/>
      </a:accent5>
      <a:accent6>
        <a:srgbClr val="DB83B7"/>
      </a:accent6>
      <a:hlink>
        <a:srgbClr val="F7ADAD"/>
      </a:hlink>
      <a:folHlink>
        <a:srgbClr val="E7C6F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993333"/>
        </a:dk2>
        <a:lt2>
          <a:srgbClr val="FFFFFF"/>
        </a:lt2>
        <a:accent1>
          <a:srgbClr val="F28585"/>
        </a:accent1>
        <a:accent2>
          <a:srgbClr val="F7949E"/>
        </a:accent2>
        <a:accent3>
          <a:srgbClr val="CAADAD"/>
        </a:accent3>
        <a:accent4>
          <a:srgbClr val="DADADA"/>
        </a:accent4>
        <a:accent5>
          <a:srgbClr val="F7C2C2"/>
        </a:accent5>
        <a:accent6>
          <a:srgbClr val="E0868F"/>
        </a:accent6>
        <a:hlink>
          <a:srgbClr val="F7ADAD"/>
        </a:hlink>
        <a:folHlink>
          <a:srgbClr val="FFBFC6"/>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3333"/>
        </a:dk2>
        <a:lt2>
          <a:srgbClr val="FFFFFF"/>
        </a:lt2>
        <a:accent1>
          <a:srgbClr val="F2A26D"/>
        </a:accent1>
        <a:accent2>
          <a:srgbClr val="F291CA"/>
        </a:accent2>
        <a:accent3>
          <a:srgbClr val="CAADAD"/>
        </a:accent3>
        <a:accent4>
          <a:srgbClr val="DADADA"/>
        </a:accent4>
        <a:accent5>
          <a:srgbClr val="F7CEBA"/>
        </a:accent5>
        <a:accent6>
          <a:srgbClr val="DB83B7"/>
        </a:accent6>
        <a:hlink>
          <a:srgbClr val="F7ADAD"/>
        </a:hlink>
        <a:folHlink>
          <a:srgbClr val="E7C6F7"/>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3333"/>
        </a:dk2>
        <a:lt2>
          <a:srgbClr val="FFFFFF"/>
        </a:lt2>
        <a:accent1>
          <a:srgbClr val="95D1E6"/>
        </a:accent1>
        <a:accent2>
          <a:srgbClr val="F29191"/>
        </a:accent2>
        <a:accent3>
          <a:srgbClr val="CAADAD"/>
        </a:accent3>
        <a:accent4>
          <a:srgbClr val="DADADA"/>
        </a:accent4>
        <a:accent5>
          <a:srgbClr val="C8E5F0"/>
        </a:accent5>
        <a:accent6>
          <a:srgbClr val="DB8383"/>
        </a:accent6>
        <a:hlink>
          <a:srgbClr val="BBD1F2"/>
        </a:hlink>
        <a:folHlink>
          <a:srgbClr val="CCDE9B"/>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3333"/>
        </a:dk2>
        <a:lt2>
          <a:srgbClr val="FFFFFF"/>
        </a:lt2>
        <a:accent1>
          <a:srgbClr val="85D685"/>
        </a:accent1>
        <a:accent2>
          <a:srgbClr val="C2B7F7"/>
        </a:accent2>
        <a:accent3>
          <a:srgbClr val="CAADAD"/>
        </a:accent3>
        <a:accent4>
          <a:srgbClr val="DADADA"/>
        </a:accent4>
        <a:accent5>
          <a:srgbClr val="C2E8C2"/>
        </a:accent5>
        <a:accent6>
          <a:srgbClr val="B0A6E0"/>
        </a:accent6>
        <a:hlink>
          <a:srgbClr val="F2DD8A"/>
        </a:hlink>
        <a:folHlink>
          <a:srgbClr val="F7ADAD"/>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28585"/>
        </a:accent1>
        <a:accent2>
          <a:srgbClr val="F7949E"/>
        </a:accent2>
        <a:accent3>
          <a:srgbClr val="FFFFFF"/>
        </a:accent3>
        <a:accent4>
          <a:srgbClr val="000000"/>
        </a:accent4>
        <a:accent5>
          <a:srgbClr val="F7C2C2"/>
        </a:accent5>
        <a:accent6>
          <a:srgbClr val="E0868F"/>
        </a:accent6>
        <a:hlink>
          <a:srgbClr val="F7ADAD"/>
        </a:hlink>
        <a:folHlink>
          <a:srgbClr val="FFBFC6"/>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2A26D"/>
        </a:accent1>
        <a:accent2>
          <a:srgbClr val="F291CA"/>
        </a:accent2>
        <a:accent3>
          <a:srgbClr val="FFFFFF"/>
        </a:accent3>
        <a:accent4>
          <a:srgbClr val="000000"/>
        </a:accent4>
        <a:accent5>
          <a:srgbClr val="F7CEBA"/>
        </a:accent5>
        <a:accent6>
          <a:srgbClr val="DB83B7"/>
        </a:accent6>
        <a:hlink>
          <a:srgbClr val="F7ADAD"/>
        </a:hlink>
        <a:folHlink>
          <a:srgbClr val="E7C6F7"/>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95D1E6"/>
        </a:accent1>
        <a:accent2>
          <a:srgbClr val="F29191"/>
        </a:accent2>
        <a:accent3>
          <a:srgbClr val="FFFFFF"/>
        </a:accent3>
        <a:accent4>
          <a:srgbClr val="000000"/>
        </a:accent4>
        <a:accent5>
          <a:srgbClr val="C8E5F0"/>
        </a:accent5>
        <a:accent6>
          <a:srgbClr val="DB8383"/>
        </a:accent6>
        <a:hlink>
          <a:srgbClr val="BBD1F2"/>
        </a:hlink>
        <a:folHlink>
          <a:srgbClr val="CCDE9B"/>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5D685"/>
        </a:accent1>
        <a:accent2>
          <a:srgbClr val="C2B7F7"/>
        </a:accent2>
        <a:accent3>
          <a:srgbClr val="FFFFFF"/>
        </a:accent3>
        <a:accent4>
          <a:srgbClr val="000000"/>
        </a:accent4>
        <a:accent5>
          <a:srgbClr val="C2E8C2"/>
        </a:accent5>
        <a:accent6>
          <a:srgbClr val="B0A6E0"/>
        </a:accent6>
        <a:hlink>
          <a:srgbClr val="F2DD8A"/>
        </a:hlink>
        <a:folHlink>
          <a:srgbClr val="F7ADA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freeppt_2281_slide</Template>
  <TotalTime>100</TotalTime>
  <Words>1024</Words>
  <Application>Microsoft Office PowerPoint</Application>
  <PresentationFormat>On-screen Show (4:3)</PresentationFormat>
  <Paragraphs>56</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freeppt_2281_slide</vt:lpstr>
      <vt:lpstr>1_Default Design</vt:lpstr>
      <vt:lpstr>Slide 1</vt:lpstr>
      <vt:lpstr>Slide 2</vt:lpstr>
      <vt:lpstr>Slide 3</vt:lpstr>
      <vt:lpstr>Student Sample Introduction</vt:lpstr>
      <vt:lpstr>Student Sample Introduction</vt:lpstr>
      <vt:lpstr>Student Sample Introduction</vt:lpstr>
      <vt:lpstr>Student Sample Introduction</vt:lpstr>
      <vt:lpstr>Revised Student Introduction</vt:lpstr>
      <vt:lpstr>Student Sample Introduction</vt:lpstr>
      <vt:lpstr>Student Sample Introduction</vt:lpstr>
      <vt:lpstr>Revised Student Sample Introduction</vt:lpstr>
      <vt:lpstr>1st Premise Bank Argue … No Summary</vt:lpstr>
      <vt:lpstr>1st Premise Bank</vt:lpstr>
      <vt:lpstr>Slide 14</vt:lpstr>
      <vt:lpstr>Student Sample Syllogism</vt:lpstr>
      <vt:lpstr>Syllogism Continued</vt:lpstr>
      <vt:lpstr>What the Syllogism Should Look Like</vt:lpstr>
      <vt:lpstr>Student Sample Syllogism</vt:lpstr>
      <vt:lpstr>Syllogism Continued</vt:lpstr>
      <vt:lpstr>Another Student Syllogism</vt:lpstr>
      <vt:lpstr>Slide 21</vt:lpstr>
      <vt:lpstr>Another Student Syllogism</vt:lpstr>
      <vt:lpstr>Slide 23</vt:lpstr>
    </vt:vector>
  </TitlesOfParts>
  <Company>Rush-Henrietta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Kristian Kuhn</dc:creator>
  <cp:lastModifiedBy>Kristian Kuhn</cp:lastModifiedBy>
  <cp:revision>17</cp:revision>
  <dcterms:created xsi:type="dcterms:W3CDTF">2011-12-12T14:11:14Z</dcterms:created>
  <dcterms:modified xsi:type="dcterms:W3CDTF">2011-12-19T11:09:03Z</dcterms:modified>
</cp:coreProperties>
</file>