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9342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775" y="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82118852-0F4B-4FC2-8F2D-FFD9C5C741AC}" type="datetimeFigureOut">
              <a:rPr lang="en-US" smtClean="0"/>
              <a:pPr/>
              <a:t>10/11/2011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759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775" y="875759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8653AAE8-7CDC-43FD-BDBD-3C74DF8C58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2A9A-4FFD-413A-B19B-D65860E73851}" type="datetimeFigureOut">
              <a:rPr lang="en-US" smtClean="0"/>
              <a:pPr/>
              <a:t>10/11/2011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ADE00ED-C0B4-453C-9D36-CE39AC241E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2A9A-4FFD-413A-B19B-D65860E73851}" type="datetimeFigureOut">
              <a:rPr lang="en-US" smtClean="0"/>
              <a:pPr/>
              <a:t>10/11/2011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E00ED-C0B4-453C-9D36-CE39AC2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2A9A-4FFD-413A-B19B-D65860E73851}" type="datetimeFigureOut">
              <a:rPr lang="en-US" smtClean="0"/>
              <a:pPr/>
              <a:t>10/11/2011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E00ED-C0B4-453C-9D36-CE39AC2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C1B2A9A-4FFD-413A-B19B-D65860E73851}" type="datetimeFigureOut">
              <a:rPr lang="en-US" smtClean="0"/>
              <a:pPr/>
              <a:t>10/11/2011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ADE00ED-C0B4-453C-9D36-CE39AC241E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2A9A-4FFD-413A-B19B-D65860E73851}" type="datetimeFigureOut">
              <a:rPr lang="en-US" smtClean="0"/>
              <a:pPr/>
              <a:t>10/11/2011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E00ED-C0B4-453C-9D36-CE39AC241E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2A9A-4FFD-413A-B19B-D65860E73851}" type="datetimeFigureOut">
              <a:rPr lang="en-US" smtClean="0"/>
              <a:pPr/>
              <a:t>10/11/2011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E00ED-C0B4-453C-9D36-CE39AC241E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E00ED-C0B4-453C-9D36-CE39AC241E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2A9A-4FFD-413A-B19B-D65860E73851}" type="datetimeFigureOut">
              <a:rPr lang="en-US" smtClean="0"/>
              <a:pPr/>
              <a:t>10/11/2011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2A9A-4FFD-413A-B19B-D65860E73851}" type="datetimeFigureOut">
              <a:rPr lang="en-US" smtClean="0"/>
              <a:pPr/>
              <a:t>10/11/2011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E00ED-C0B4-453C-9D36-CE39AC241E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2A9A-4FFD-413A-B19B-D65860E73851}" type="datetimeFigureOut">
              <a:rPr lang="en-US" smtClean="0"/>
              <a:pPr/>
              <a:t>10/11/2011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E00ED-C0B4-453C-9D36-CE39AC2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C1B2A9A-4FFD-413A-B19B-D65860E73851}" type="datetimeFigureOut">
              <a:rPr lang="en-US" smtClean="0"/>
              <a:pPr/>
              <a:t>10/11/2011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ADE00ED-C0B4-453C-9D36-CE39AC241E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2A9A-4FFD-413A-B19B-D65860E73851}" type="datetimeFigureOut">
              <a:rPr lang="en-US" smtClean="0"/>
              <a:pPr/>
              <a:t>10/11/2011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ADE00ED-C0B4-453C-9D36-CE39AC241E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C1B2A9A-4FFD-413A-B19B-D65860E73851}" type="datetimeFigureOut">
              <a:rPr lang="en-US" smtClean="0"/>
              <a:pPr/>
              <a:t>10/11/2011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ADE00ED-C0B4-453C-9D36-CE39AC241E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Scenarios in Space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/>
              <a:t>If two distinct planes, </a:t>
            </a:r>
            <a:r>
              <a:rPr lang="en-US" i="1" dirty="0">
                <a:latin typeface="Monotype Corsiva" pitchFamily="66" charset="0"/>
              </a:rPr>
              <a:t>A</a:t>
            </a:r>
            <a:r>
              <a:rPr lang="en-US" dirty="0"/>
              <a:t> and </a:t>
            </a:r>
            <a:r>
              <a:rPr lang="en-US" i="1" dirty="0">
                <a:latin typeface="Monotype Corsiva" pitchFamily="66" charset="0"/>
              </a:rPr>
              <a:t>B</a:t>
            </a:r>
            <a:r>
              <a:rPr lang="en-US" dirty="0"/>
              <a:t>, are perpendicular to line </a:t>
            </a:r>
            <a:r>
              <a:rPr lang="en-US" i="1" dirty="0"/>
              <a:t>c</a:t>
            </a:r>
            <a:r>
              <a:rPr lang="en-US" dirty="0"/>
              <a:t>, then which statement is true</a:t>
            </a:r>
            <a:r>
              <a:rPr lang="en-US" dirty="0" smtClean="0"/>
              <a:t>?</a:t>
            </a:r>
          </a:p>
          <a:p>
            <a:pPr>
              <a:buNone/>
            </a:pPr>
            <a:endParaRPr lang="en-US" dirty="0"/>
          </a:p>
          <a:p>
            <a:pPr marL="514350" indent="-514350">
              <a:buNone/>
            </a:pPr>
            <a:r>
              <a:rPr lang="en-US" dirty="0" smtClean="0"/>
              <a:t>(1) </a:t>
            </a:r>
            <a:r>
              <a:rPr lang="en-US" dirty="0"/>
              <a:t>Planes </a:t>
            </a:r>
            <a:r>
              <a:rPr lang="en-US" i="1" dirty="0">
                <a:latin typeface="Monotype Corsiva" pitchFamily="66" charset="0"/>
              </a:rPr>
              <a:t>A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i="1" dirty="0">
                <a:latin typeface="Monotype Corsiva" pitchFamily="66" charset="0"/>
              </a:rPr>
              <a:t>B</a:t>
            </a:r>
            <a:r>
              <a:rPr lang="en-US" dirty="0"/>
              <a:t> are parallel to each other</a:t>
            </a:r>
            <a:r>
              <a:rPr lang="en-US" i="1" dirty="0"/>
              <a:t>.</a:t>
            </a:r>
            <a:endParaRPr lang="en-US" i="1" dirty="0" smtClean="0"/>
          </a:p>
          <a:p>
            <a:pPr marL="514350" indent="-514350">
              <a:buAutoNum type="arabicParenBoth"/>
            </a:pPr>
            <a:endParaRPr lang="en-US" dirty="0"/>
          </a:p>
          <a:p>
            <a:pPr>
              <a:buNone/>
            </a:pPr>
            <a:r>
              <a:rPr lang="en-US" dirty="0" smtClean="0"/>
              <a:t>(2) </a:t>
            </a:r>
            <a:r>
              <a:rPr lang="en-US" dirty="0"/>
              <a:t>Planes </a:t>
            </a:r>
            <a:r>
              <a:rPr lang="en-US" i="1" dirty="0">
                <a:latin typeface="Monotype Corsiva" pitchFamily="66" charset="0"/>
              </a:rPr>
              <a:t>A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i="1" dirty="0">
                <a:latin typeface="Monotype Corsiva" pitchFamily="66" charset="0"/>
              </a:rPr>
              <a:t>B</a:t>
            </a:r>
            <a:r>
              <a:rPr lang="en-US" dirty="0"/>
              <a:t> are perpendicular to each other</a:t>
            </a:r>
            <a:r>
              <a:rPr lang="en-US" i="1" dirty="0"/>
              <a:t>.</a:t>
            </a:r>
            <a:endParaRPr lang="en-US" i="1" dirty="0" smtClean="0"/>
          </a:p>
          <a:p>
            <a:pPr>
              <a:buNone/>
            </a:pPr>
            <a:endParaRPr lang="en-US" dirty="0"/>
          </a:p>
          <a:p>
            <a:pPr marL="398463" indent="-398463">
              <a:buNone/>
            </a:pPr>
            <a:r>
              <a:rPr lang="en-US" dirty="0" smtClean="0"/>
              <a:t>(3) </a:t>
            </a:r>
            <a:r>
              <a:rPr lang="en-US" dirty="0"/>
              <a:t>The intersection of planes </a:t>
            </a:r>
            <a:r>
              <a:rPr lang="en-US" i="1" dirty="0">
                <a:latin typeface="Monotype Corsiva" pitchFamily="66" charset="0"/>
              </a:rPr>
              <a:t>A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i="1" dirty="0">
                <a:latin typeface="Monotype Corsiva" pitchFamily="66" charset="0"/>
              </a:rPr>
              <a:t>B</a:t>
            </a:r>
            <a:r>
              <a:rPr lang="en-US" i="1" dirty="0"/>
              <a:t> </a:t>
            </a:r>
            <a:r>
              <a:rPr lang="en-US" dirty="0"/>
              <a:t>is a line parallel to line </a:t>
            </a:r>
            <a:r>
              <a:rPr lang="en-US" i="1" dirty="0"/>
              <a:t>c.</a:t>
            </a:r>
            <a:endParaRPr lang="en-US" i="1" dirty="0" smtClean="0"/>
          </a:p>
          <a:p>
            <a:pPr marL="398463" indent="-398463">
              <a:buNone/>
            </a:pPr>
            <a:endParaRPr lang="en-US" dirty="0"/>
          </a:p>
          <a:p>
            <a:pPr marL="398463" indent="-398463">
              <a:buNone/>
            </a:pPr>
            <a:r>
              <a:rPr lang="en-US" dirty="0" smtClean="0"/>
              <a:t>(4) </a:t>
            </a:r>
            <a:r>
              <a:rPr lang="en-US" dirty="0"/>
              <a:t>The intersection of planes </a:t>
            </a:r>
            <a:r>
              <a:rPr lang="en-US" i="1" dirty="0">
                <a:latin typeface="Monotype Corsiva" pitchFamily="66" charset="0"/>
              </a:rPr>
              <a:t>A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i="1" dirty="0">
                <a:latin typeface="Monotype Corsiva" pitchFamily="66" charset="0"/>
              </a:rPr>
              <a:t>B</a:t>
            </a:r>
            <a:r>
              <a:rPr lang="en-US" i="1" dirty="0"/>
              <a:t> </a:t>
            </a:r>
            <a:r>
              <a:rPr lang="en-US" dirty="0"/>
              <a:t>is a line perpendicular to line </a:t>
            </a:r>
            <a:r>
              <a:rPr lang="en-US" i="1" dirty="0"/>
              <a:t>c.</a:t>
            </a:r>
            <a:endParaRPr lang="en-US" dirty="0"/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381000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Question 9</a:t>
            </a:r>
            <a:endParaRPr lang="en-US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/>
              <a:t>A support beam between the floor and ceiling of a house forms a 90º angle with the floor.  The builder wants to make sure that the floor and ceiling are parallel. Which angle should the support beam form with the ceiling</a:t>
            </a:r>
            <a:r>
              <a:rPr lang="en-US" dirty="0" smtClean="0"/>
              <a:t>?</a:t>
            </a:r>
          </a:p>
          <a:p>
            <a:pPr>
              <a:buNone/>
            </a:pPr>
            <a:endParaRPr lang="en-US" dirty="0"/>
          </a:p>
          <a:p>
            <a:pPr marL="514350" indent="-514350">
              <a:buNone/>
            </a:pPr>
            <a:r>
              <a:rPr lang="en-US" dirty="0" smtClean="0"/>
              <a:t>(1) 45°</a:t>
            </a:r>
            <a:endParaRPr lang="en-US" i="1" dirty="0" smtClean="0"/>
          </a:p>
          <a:p>
            <a:pPr marL="514350" indent="-514350">
              <a:buAutoNum type="arabicParenBoth"/>
            </a:pPr>
            <a:endParaRPr lang="en-US" dirty="0"/>
          </a:p>
          <a:p>
            <a:pPr>
              <a:buNone/>
            </a:pPr>
            <a:r>
              <a:rPr lang="en-US" dirty="0" smtClean="0"/>
              <a:t>(2) 60°</a:t>
            </a:r>
            <a:endParaRPr lang="en-US" i="1" dirty="0" smtClean="0"/>
          </a:p>
          <a:p>
            <a:pPr>
              <a:buNone/>
            </a:pPr>
            <a:endParaRPr lang="en-US" dirty="0"/>
          </a:p>
          <a:p>
            <a:pPr marL="398463" indent="-398463">
              <a:buNone/>
            </a:pPr>
            <a:r>
              <a:rPr lang="en-US" dirty="0" smtClean="0"/>
              <a:t>(3) 90°</a:t>
            </a:r>
            <a:endParaRPr lang="en-US" i="1" dirty="0" smtClean="0"/>
          </a:p>
          <a:p>
            <a:pPr marL="398463" indent="-398463">
              <a:buNone/>
            </a:pPr>
            <a:endParaRPr lang="en-US" dirty="0"/>
          </a:p>
          <a:p>
            <a:pPr marL="398463" indent="-398463">
              <a:buNone/>
            </a:pPr>
            <a:r>
              <a:rPr lang="en-US" dirty="0" smtClean="0"/>
              <a:t>(4) 180°</a:t>
            </a:r>
            <a:endParaRPr lang="en-US" dirty="0"/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381000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Question 10</a:t>
            </a:r>
            <a:endParaRPr lang="en-US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1)   2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2)  4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3)  2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4)  1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5)  1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6)  2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7)  3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8)  2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9)  1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10)  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Lines </a:t>
            </a:r>
            <a:r>
              <a:rPr lang="en-US" i="1" dirty="0"/>
              <a:t>j</a:t>
            </a:r>
            <a:r>
              <a:rPr lang="en-US" dirty="0"/>
              <a:t> and </a:t>
            </a:r>
            <a:r>
              <a:rPr lang="en-US" i="1" dirty="0"/>
              <a:t>k</a:t>
            </a:r>
            <a:r>
              <a:rPr lang="en-US" dirty="0"/>
              <a:t> intersect at point </a:t>
            </a:r>
            <a:r>
              <a:rPr lang="en-US" i="1" dirty="0"/>
              <a:t>P</a:t>
            </a:r>
            <a:r>
              <a:rPr lang="en-US" dirty="0"/>
              <a:t>.  Line </a:t>
            </a:r>
            <a:r>
              <a:rPr lang="en-US" i="1" dirty="0"/>
              <a:t>m</a:t>
            </a:r>
            <a:r>
              <a:rPr lang="en-US" dirty="0"/>
              <a:t> is drawn so that it is perpendicular to lines </a:t>
            </a:r>
            <a:r>
              <a:rPr lang="en-US" i="1" dirty="0"/>
              <a:t>j</a:t>
            </a:r>
            <a:r>
              <a:rPr lang="en-US" dirty="0"/>
              <a:t> and </a:t>
            </a:r>
            <a:r>
              <a:rPr lang="en-US" i="1" dirty="0"/>
              <a:t>k</a:t>
            </a:r>
            <a:r>
              <a:rPr lang="en-US" dirty="0"/>
              <a:t> at point </a:t>
            </a:r>
            <a:r>
              <a:rPr lang="en-US" i="1" dirty="0"/>
              <a:t>P</a:t>
            </a:r>
            <a:r>
              <a:rPr lang="en-US" dirty="0"/>
              <a:t>.  Which statement is correct</a:t>
            </a:r>
            <a:r>
              <a:rPr lang="en-US" dirty="0" smtClean="0"/>
              <a:t>?</a:t>
            </a:r>
          </a:p>
          <a:p>
            <a:pPr>
              <a:buNone/>
            </a:pPr>
            <a:endParaRPr lang="en-US" dirty="0"/>
          </a:p>
          <a:p>
            <a:pPr marL="514350" indent="-514350">
              <a:buNone/>
            </a:pPr>
            <a:r>
              <a:rPr lang="en-US" dirty="0" smtClean="0"/>
              <a:t>(1) Lines </a:t>
            </a:r>
            <a:r>
              <a:rPr lang="en-US" i="1" dirty="0"/>
              <a:t>j</a:t>
            </a:r>
            <a:r>
              <a:rPr lang="en-US" dirty="0"/>
              <a:t> and </a:t>
            </a:r>
            <a:r>
              <a:rPr lang="en-US" i="1" dirty="0"/>
              <a:t>k</a:t>
            </a:r>
            <a:r>
              <a:rPr lang="en-US" dirty="0"/>
              <a:t> are in perpendicular planes</a:t>
            </a:r>
            <a:r>
              <a:rPr lang="en-US" dirty="0" smtClean="0"/>
              <a:t>.</a:t>
            </a:r>
          </a:p>
          <a:p>
            <a:pPr marL="514350" indent="-514350">
              <a:buAutoNum type="arabicParenBoth"/>
            </a:pPr>
            <a:endParaRPr lang="en-US" dirty="0"/>
          </a:p>
          <a:p>
            <a:pPr>
              <a:buNone/>
            </a:pPr>
            <a:r>
              <a:rPr lang="en-US" dirty="0" smtClean="0"/>
              <a:t>(2) The plane containing line </a:t>
            </a:r>
            <a:r>
              <a:rPr lang="en-US" i="1" dirty="0" smtClean="0"/>
              <a:t>m</a:t>
            </a:r>
            <a:r>
              <a:rPr lang="en-US" dirty="0" smtClean="0"/>
              <a:t> is perpendicular to the plane containing lines</a:t>
            </a:r>
            <a:r>
              <a:rPr lang="en-US" i="1" dirty="0" smtClean="0"/>
              <a:t> j</a:t>
            </a:r>
            <a:r>
              <a:rPr lang="en-US" dirty="0" smtClean="0"/>
              <a:t> and </a:t>
            </a:r>
            <a:r>
              <a:rPr lang="en-US" i="1" dirty="0" smtClean="0"/>
              <a:t>k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(3) Line </a:t>
            </a:r>
            <a:r>
              <a:rPr lang="en-US" i="1" dirty="0"/>
              <a:t>m</a:t>
            </a:r>
            <a:r>
              <a:rPr lang="en-US" dirty="0"/>
              <a:t> is parallel to the plane containing lines </a:t>
            </a:r>
            <a:r>
              <a:rPr lang="en-US" i="1" dirty="0"/>
              <a:t>j</a:t>
            </a:r>
            <a:r>
              <a:rPr lang="en-US" dirty="0"/>
              <a:t> and </a:t>
            </a:r>
            <a:r>
              <a:rPr lang="en-US" i="1" dirty="0"/>
              <a:t>k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  <a:p>
            <a:pPr marL="457200" indent="-457200">
              <a:buNone/>
            </a:pPr>
            <a:r>
              <a:rPr lang="en-US" dirty="0" smtClean="0"/>
              <a:t>(4) The plane containing line </a:t>
            </a:r>
            <a:r>
              <a:rPr lang="en-US" i="1" dirty="0" smtClean="0"/>
              <a:t>m</a:t>
            </a:r>
            <a:r>
              <a:rPr lang="en-US" dirty="0" smtClean="0"/>
              <a:t> is parallel to the plane containing lines</a:t>
            </a:r>
            <a:r>
              <a:rPr lang="en-US" i="1" dirty="0" smtClean="0"/>
              <a:t> j</a:t>
            </a:r>
            <a:r>
              <a:rPr lang="en-US" dirty="0" smtClean="0"/>
              <a:t> and </a:t>
            </a:r>
            <a:r>
              <a:rPr lang="en-US" i="1" dirty="0" smtClean="0"/>
              <a:t>k</a:t>
            </a:r>
            <a:r>
              <a:rPr lang="en-US" dirty="0" smtClean="0"/>
              <a:t>.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381000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Question 1</a:t>
            </a:r>
            <a:endParaRPr 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Lines </a:t>
            </a:r>
            <a:r>
              <a:rPr lang="en-US" i="1" dirty="0"/>
              <a:t>m</a:t>
            </a:r>
            <a:r>
              <a:rPr lang="en-US" dirty="0"/>
              <a:t> and </a:t>
            </a:r>
            <a:r>
              <a:rPr lang="en-US" i="1" dirty="0"/>
              <a:t>n</a:t>
            </a:r>
            <a:r>
              <a:rPr lang="en-US" dirty="0"/>
              <a:t> intersect at point </a:t>
            </a:r>
            <a:r>
              <a:rPr lang="en-US" i="1" dirty="0"/>
              <a:t>A</a:t>
            </a:r>
            <a:r>
              <a:rPr lang="en-US" dirty="0"/>
              <a:t>.  Line </a:t>
            </a:r>
            <a:r>
              <a:rPr lang="en-US" i="1" dirty="0"/>
              <a:t>k</a:t>
            </a:r>
            <a:r>
              <a:rPr lang="en-US" dirty="0"/>
              <a:t> is perpendicular to both lines </a:t>
            </a:r>
            <a:r>
              <a:rPr lang="en-US" i="1" dirty="0"/>
              <a:t>m</a:t>
            </a:r>
            <a:r>
              <a:rPr lang="en-US" dirty="0"/>
              <a:t> and </a:t>
            </a:r>
            <a:r>
              <a:rPr lang="en-US" i="1" dirty="0"/>
              <a:t>n</a:t>
            </a:r>
            <a:r>
              <a:rPr lang="en-US" dirty="0"/>
              <a:t> at point </a:t>
            </a:r>
            <a:r>
              <a:rPr lang="en-US" i="1" dirty="0"/>
              <a:t>A</a:t>
            </a:r>
            <a:r>
              <a:rPr lang="en-US" dirty="0"/>
              <a:t>.  Which statement </a:t>
            </a:r>
            <a:r>
              <a:rPr lang="en-US" i="1" dirty="0"/>
              <a:t>must</a:t>
            </a:r>
            <a:r>
              <a:rPr lang="en-US" dirty="0"/>
              <a:t> be true</a:t>
            </a:r>
            <a:r>
              <a:rPr lang="en-US" dirty="0" smtClean="0"/>
              <a:t>?</a:t>
            </a:r>
          </a:p>
          <a:p>
            <a:pPr>
              <a:buNone/>
            </a:pPr>
            <a:endParaRPr lang="en-US" dirty="0"/>
          </a:p>
          <a:p>
            <a:pPr marL="514350" indent="-514350">
              <a:buNone/>
            </a:pPr>
            <a:r>
              <a:rPr lang="en-US" dirty="0" smtClean="0"/>
              <a:t>(1) Lines </a:t>
            </a:r>
            <a:r>
              <a:rPr lang="en-US" i="1" dirty="0"/>
              <a:t>m</a:t>
            </a:r>
            <a:r>
              <a:rPr lang="en-US" dirty="0"/>
              <a:t>, </a:t>
            </a:r>
            <a:r>
              <a:rPr lang="en-US" i="1" dirty="0"/>
              <a:t>n</a:t>
            </a:r>
            <a:r>
              <a:rPr lang="en-US" dirty="0"/>
              <a:t>, and </a:t>
            </a:r>
            <a:r>
              <a:rPr lang="en-US" i="1" dirty="0"/>
              <a:t>k</a:t>
            </a:r>
            <a:r>
              <a:rPr lang="en-US" dirty="0"/>
              <a:t> are in the same plane</a:t>
            </a:r>
            <a:r>
              <a:rPr lang="en-US" dirty="0" smtClean="0"/>
              <a:t>.</a:t>
            </a:r>
          </a:p>
          <a:p>
            <a:pPr marL="514350" indent="-514350">
              <a:buAutoNum type="arabicParenBoth"/>
            </a:pPr>
            <a:endParaRPr lang="en-US" dirty="0"/>
          </a:p>
          <a:p>
            <a:pPr>
              <a:buNone/>
            </a:pPr>
            <a:r>
              <a:rPr lang="en-US" dirty="0" smtClean="0"/>
              <a:t>(2) Lines </a:t>
            </a:r>
            <a:r>
              <a:rPr lang="en-US" i="1" dirty="0"/>
              <a:t>m</a:t>
            </a:r>
            <a:r>
              <a:rPr lang="en-US" dirty="0"/>
              <a:t> and </a:t>
            </a:r>
            <a:r>
              <a:rPr lang="en-US" i="1" dirty="0"/>
              <a:t>n</a:t>
            </a:r>
            <a:r>
              <a:rPr lang="en-US" dirty="0"/>
              <a:t> are in two different planes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(3) Lines </a:t>
            </a:r>
            <a:r>
              <a:rPr lang="en-US" i="1" dirty="0"/>
              <a:t>m</a:t>
            </a:r>
            <a:r>
              <a:rPr lang="en-US" dirty="0"/>
              <a:t> and </a:t>
            </a:r>
            <a:r>
              <a:rPr lang="en-US" i="1" dirty="0"/>
              <a:t>n</a:t>
            </a:r>
            <a:r>
              <a:rPr lang="en-US" dirty="0"/>
              <a:t> are perpendicular to each other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  <a:p>
            <a:pPr marL="515938" indent="-515938">
              <a:buNone/>
            </a:pPr>
            <a:r>
              <a:rPr lang="en-US" dirty="0" smtClean="0"/>
              <a:t>(4) Line </a:t>
            </a:r>
            <a:r>
              <a:rPr lang="en-US" i="1" dirty="0"/>
              <a:t>k</a:t>
            </a:r>
            <a:r>
              <a:rPr lang="en-US" dirty="0"/>
              <a:t> is perpendicular to the plane containing lines </a:t>
            </a:r>
            <a:r>
              <a:rPr lang="en-US" i="1" dirty="0"/>
              <a:t>m</a:t>
            </a:r>
            <a:r>
              <a:rPr lang="en-US" dirty="0"/>
              <a:t> and </a:t>
            </a:r>
            <a:r>
              <a:rPr lang="en-US" i="1" dirty="0"/>
              <a:t>n</a:t>
            </a:r>
            <a:r>
              <a:rPr lang="en-US" dirty="0"/>
              <a:t>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381000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Question 2</a:t>
            </a:r>
            <a:endParaRPr lang="en-US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In plane </a:t>
            </a:r>
            <a:r>
              <a:rPr lang="en-US" i="1" dirty="0">
                <a:latin typeface="Monotype Corsiva" pitchFamily="66" charset="0"/>
              </a:rPr>
              <a:t>P</a:t>
            </a:r>
            <a:r>
              <a:rPr lang="en-US" dirty="0"/>
              <a:t>, lines </a:t>
            </a:r>
            <a:r>
              <a:rPr lang="en-US" i="1" dirty="0"/>
              <a:t>m</a:t>
            </a:r>
            <a:r>
              <a:rPr lang="en-US" dirty="0"/>
              <a:t> and </a:t>
            </a:r>
            <a:r>
              <a:rPr lang="en-US" i="1" dirty="0"/>
              <a:t>n</a:t>
            </a:r>
            <a:r>
              <a:rPr lang="en-US" dirty="0"/>
              <a:t> intersect at point </a:t>
            </a:r>
            <a:r>
              <a:rPr lang="en-US" i="1" dirty="0"/>
              <a:t>A</a:t>
            </a:r>
            <a:r>
              <a:rPr lang="en-US" dirty="0"/>
              <a:t>.  If line </a:t>
            </a:r>
            <a:r>
              <a:rPr lang="en-US" i="1" dirty="0"/>
              <a:t>k</a:t>
            </a:r>
            <a:r>
              <a:rPr lang="en-US" dirty="0"/>
              <a:t> is perpendicular to line </a:t>
            </a:r>
            <a:r>
              <a:rPr lang="en-US" i="1" dirty="0"/>
              <a:t>m</a:t>
            </a:r>
            <a:r>
              <a:rPr lang="en-US" dirty="0"/>
              <a:t> and line </a:t>
            </a:r>
            <a:r>
              <a:rPr lang="en-US" i="1" dirty="0"/>
              <a:t>n</a:t>
            </a:r>
            <a:r>
              <a:rPr lang="en-US" dirty="0"/>
              <a:t> at point </a:t>
            </a:r>
            <a:r>
              <a:rPr lang="en-US" i="1" dirty="0"/>
              <a:t>A</a:t>
            </a:r>
            <a:r>
              <a:rPr lang="en-US" dirty="0"/>
              <a:t>, then line </a:t>
            </a:r>
            <a:r>
              <a:rPr lang="en-US" i="1" dirty="0"/>
              <a:t>k</a:t>
            </a:r>
            <a:r>
              <a:rPr lang="en-US" dirty="0"/>
              <a:t> </a:t>
            </a:r>
            <a:r>
              <a:rPr lang="en-US" dirty="0" smtClean="0"/>
              <a:t>is</a:t>
            </a:r>
          </a:p>
          <a:p>
            <a:pPr>
              <a:buNone/>
            </a:pPr>
            <a:endParaRPr lang="en-US" dirty="0"/>
          </a:p>
          <a:p>
            <a:pPr marL="514350" indent="-514350">
              <a:buNone/>
            </a:pPr>
            <a:r>
              <a:rPr lang="en-US" dirty="0" smtClean="0"/>
              <a:t>(1) contained </a:t>
            </a:r>
            <a:r>
              <a:rPr lang="en-US" dirty="0"/>
              <a:t>in plane </a:t>
            </a:r>
            <a:r>
              <a:rPr lang="en-US" i="1" dirty="0" smtClean="0">
                <a:latin typeface="Monotype Corsiva" pitchFamily="66" charset="0"/>
              </a:rPr>
              <a:t>P</a:t>
            </a:r>
          </a:p>
          <a:p>
            <a:pPr marL="514350" indent="-514350">
              <a:buAutoNum type="arabicParenBoth"/>
            </a:pPr>
            <a:endParaRPr lang="en-US" dirty="0"/>
          </a:p>
          <a:p>
            <a:pPr>
              <a:buNone/>
            </a:pPr>
            <a:r>
              <a:rPr lang="en-US" dirty="0" smtClean="0"/>
              <a:t>(2) perpendicular </a:t>
            </a:r>
            <a:r>
              <a:rPr lang="en-US" dirty="0"/>
              <a:t>to plane </a:t>
            </a:r>
            <a:r>
              <a:rPr lang="en-US" i="1" dirty="0" smtClean="0">
                <a:latin typeface="Monotype Corsiva" pitchFamily="66" charset="0"/>
              </a:rPr>
              <a:t>P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(3) parallel </a:t>
            </a:r>
            <a:r>
              <a:rPr lang="en-US" dirty="0"/>
              <a:t>to plane </a:t>
            </a:r>
            <a:r>
              <a:rPr lang="en-US" i="1" dirty="0" smtClean="0">
                <a:latin typeface="Monotype Corsiva" pitchFamily="66" charset="0"/>
              </a:rPr>
              <a:t>P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(4) skew </a:t>
            </a:r>
            <a:r>
              <a:rPr lang="en-US" dirty="0"/>
              <a:t>to plane </a:t>
            </a:r>
            <a:r>
              <a:rPr lang="en-US" i="1" dirty="0">
                <a:latin typeface="Monotype Corsiva" pitchFamily="66" charset="0"/>
              </a:rPr>
              <a:t>P</a:t>
            </a:r>
            <a:endParaRPr lang="en-US" dirty="0">
              <a:latin typeface="Monotype Corsiva" pitchFamily="66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381000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Question 3</a:t>
            </a:r>
            <a:endParaRPr lang="en-US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Point </a:t>
            </a:r>
            <a:r>
              <a:rPr lang="en-US" i="1" dirty="0"/>
              <a:t>P</a:t>
            </a:r>
            <a:r>
              <a:rPr lang="en-US" dirty="0"/>
              <a:t> lies on line </a:t>
            </a:r>
            <a:r>
              <a:rPr lang="en-US" i="1" dirty="0"/>
              <a:t>m</a:t>
            </a:r>
            <a:r>
              <a:rPr lang="en-US" dirty="0"/>
              <a:t>.  Point </a:t>
            </a:r>
            <a:r>
              <a:rPr lang="en-US" i="1" dirty="0"/>
              <a:t>P</a:t>
            </a:r>
            <a:r>
              <a:rPr lang="en-US" dirty="0"/>
              <a:t> is also included in distinct planes </a:t>
            </a:r>
            <a:r>
              <a:rPr lang="en-US" i="1" dirty="0">
                <a:latin typeface="Monotype Corsiva" pitchFamily="66" charset="0"/>
              </a:rPr>
              <a:t>Q</a:t>
            </a:r>
            <a:r>
              <a:rPr lang="en-US" dirty="0"/>
              <a:t>, </a:t>
            </a:r>
            <a:r>
              <a:rPr lang="en-US" i="1" dirty="0">
                <a:latin typeface="Monotype Corsiva" pitchFamily="66" charset="0"/>
              </a:rPr>
              <a:t>R</a:t>
            </a:r>
            <a:r>
              <a:rPr lang="en-US" dirty="0"/>
              <a:t>,</a:t>
            </a:r>
            <a:r>
              <a:rPr lang="en-US" i="1" dirty="0"/>
              <a:t> </a:t>
            </a:r>
            <a:r>
              <a:rPr lang="en-US" i="1" dirty="0">
                <a:latin typeface="Monotype Corsiva" pitchFamily="66" charset="0"/>
              </a:rPr>
              <a:t>S</a:t>
            </a:r>
            <a:r>
              <a:rPr lang="en-US" dirty="0"/>
              <a:t>, and </a:t>
            </a:r>
            <a:r>
              <a:rPr lang="en-US" i="1" dirty="0">
                <a:latin typeface="Monotype Corsiva" pitchFamily="66" charset="0"/>
              </a:rPr>
              <a:t>T</a:t>
            </a:r>
            <a:r>
              <a:rPr lang="en-US" dirty="0"/>
              <a:t>.  At most, how many of these planes could be perpendicular to line </a:t>
            </a:r>
            <a:r>
              <a:rPr lang="en-US" i="1" dirty="0"/>
              <a:t>m</a:t>
            </a:r>
            <a:r>
              <a:rPr lang="en-US" dirty="0" smtClean="0"/>
              <a:t>?</a:t>
            </a:r>
          </a:p>
          <a:p>
            <a:pPr>
              <a:buNone/>
            </a:pPr>
            <a:endParaRPr lang="en-US" dirty="0"/>
          </a:p>
          <a:p>
            <a:pPr marL="514350" indent="-514350">
              <a:buNone/>
            </a:pPr>
            <a:r>
              <a:rPr lang="en-US" dirty="0" smtClean="0"/>
              <a:t>(1) 1</a:t>
            </a:r>
          </a:p>
          <a:p>
            <a:pPr marL="514350" indent="-514350">
              <a:buAutoNum type="arabicParenBoth"/>
            </a:pPr>
            <a:endParaRPr lang="en-US" dirty="0"/>
          </a:p>
          <a:p>
            <a:pPr>
              <a:buNone/>
            </a:pPr>
            <a:r>
              <a:rPr lang="en-US" dirty="0" smtClean="0"/>
              <a:t>(2) 3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(3) 2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(4) 4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381000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Question 4</a:t>
            </a:r>
            <a:endParaRPr lang="en-US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Point </a:t>
            </a:r>
            <a:r>
              <a:rPr lang="en-US" i="1" dirty="0"/>
              <a:t>A </a:t>
            </a:r>
            <a:r>
              <a:rPr lang="en-US" dirty="0"/>
              <a:t>is not contained in plane </a:t>
            </a:r>
            <a:r>
              <a:rPr lang="en-US" i="1" dirty="0">
                <a:latin typeface="Monotype Corsiva" pitchFamily="66" charset="0"/>
              </a:rPr>
              <a:t>B</a:t>
            </a:r>
            <a:r>
              <a:rPr lang="en-US" dirty="0"/>
              <a:t>. How many lines can be drawn through point </a:t>
            </a:r>
            <a:r>
              <a:rPr lang="en-US" i="1" dirty="0"/>
              <a:t>A </a:t>
            </a:r>
            <a:r>
              <a:rPr lang="en-US" dirty="0"/>
              <a:t>that will be perpendicular to plane </a:t>
            </a:r>
            <a:r>
              <a:rPr lang="en-US" i="1" dirty="0">
                <a:latin typeface="Monotype Corsiva" pitchFamily="66" charset="0"/>
              </a:rPr>
              <a:t>B</a:t>
            </a:r>
            <a:r>
              <a:rPr lang="en-US" dirty="0" smtClean="0"/>
              <a:t>?</a:t>
            </a:r>
          </a:p>
          <a:p>
            <a:pPr>
              <a:buNone/>
            </a:pPr>
            <a:endParaRPr lang="en-US" dirty="0"/>
          </a:p>
          <a:p>
            <a:pPr marL="514350" indent="-514350">
              <a:buNone/>
            </a:pPr>
            <a:r>
              <a:rPr lang="en-US" dirty="0" smtClean="0"/>
              <a:t>(1) One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>
              <a:buNone/>
            </a:pPr>
            <a:r>
              <a:rPr lang="en-US" dirty="0" smtClean="0"/>
              <a:t>(2) Two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(3) Zero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(4) Infinite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381000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Question 5</a:t>
            </a:r>
            <a:endParaRPr lang="en-US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In the diagram below, </a:t>
            </a:r>
            <a:r>
              <a:rPr lang="en-US" dirty="0" smtClean="0"/>
              <a:t>        is </a:t>
            </a:r>
            <a:r>
              <a:rPr lang="en-US" dirty="0"/>
              <a:t>perpendicular to plane </a:t>
            </a:r>
            <a:r>
              <a:rPr lang="en-US" i="1" dirty="0"/>
              <a:t>AEFG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Which </a:t>
            </a:r>
            <a:r>
              <a:rPr lang="en-US" dirty="0"/>
              <a:t>plane must be perpendicular to plane </a:t>
            </a:r>
            <a:r>
              <a:rPr lang="en-US" i="1" dirty="0"/>
              <a:t>AEFG</a:t>
            </a:r>
            <a:r>
              <a:rPr lang="en-US" dirty="0" smtClean="0"/>
              <a:t>?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(1) </a:t>
            </a:r>
            <a:r>
              <a:rPr lang="en-US" i="1" dirty="0" smtClean="0"/>
              <a:t>ABCE</a:t>
            </a:r>
            <a:r>
              <a:rPr lang="en-US" dirty="0" smtClean="0"/>
              <a:t>	(2) </a:t>
            </a:r>
            <a:r>
              <a:rPr lang="en-US" i="1" dirty="0" smtClean="0"/>
              <a:t>BCDH</a:t>
            </a:r>
            <a:r>
              <a:rPr lang="en-US" dirty="0" smtClean="0"/>
              <a:t>	(3) </a:t>
            </a:r>
            <a:r>
              <a:rPr lang="en-US" i="1" dirty="0" smtClean="0"/>
              <a:t>CDFE	</a:t>
            </a:r>
            <a:r>
              <a:rPr lang="en-US" dirty="0" smtClean="0"/>
              <a:t>(4) </a:t>
            </a:r>
            <a:r>
              <a:rPr lang="en-US" i="1" dirty="0" smtClean="0"/>
              <a:t>HDFG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1524000"/>
            <a:ext cx="3124200" cy="3412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731340" y="914400"/>
          <a:ext cx="563034" cy="533400"/>
        </p:xfrm>
        <a:graphic>
          <a:graphicData uri="http://schemas.openxmlformats.org/presentationml/2006/ole">
            <p:oleObj spid="_x0000_s1028" name="Equation" r:id="rId4" imgW="241200" imgH="228600" progId="Equation.DSMT4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381000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Question 6</a:t>
            </a:r>
            <a:endParaRPr lang="en-US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Plane </a:t>
            </a:r>
            <a:r>
              <a:rPr lang="en-US" i="1" dirty="0">
                <a:latin typeface="Monotype Corsiva" pitchFamily="66" charset="0"/>
              </a:rPr>
              <a:t>A</a:t>
            </a:r>
            <a:r>
              <a:rPr lang="en-US" i="1" dirty="0"/>
              <a:t> </a:t>
            </a:r>
            <a:r>
              <a:rPr lang="en-US" dirty="0"/>
              <a:t> is parallel to plane </a:t>
            </a:r>
            <a:r>
              <a:rPr lang="en-US" i="1" dirty="0">
                <a:latin typeface="Monotype Corsiva" pitchFamily="66" charset="0"/>
              </a:rPr>
              <a:t>B</a:t>
            </a:r>
            <a:r>
              <a:rPr lang="en-US" dirty="0"/>
              <a:t>.  Plane </a:t>
            </a:r>
            <a:r>
              <a:rPr lang="en-US" i="1" dirty="0">
                <a:latin typeface="Monotype Corsiva" pitchFamily="66" charset="0"/>
              </a:rPr>
              <a:t>C</a:t>
            </a:r>
            <a:r>
              <a:rPr lang="en-US" i="1" dirty="0"/>
              <a:t> </a:t>
            </a:r>
            <a:r>
              <a:rPr lang="en-US" dirty="0"/>
              <a:t> intersects plane </a:t>
            </a:r>
            <a:r>
              <a:rPr lang="en-US" i="1" dirty="0">
                <a:latin typeface="Monotype Corsiva" pitchFamily="66" charset="0"/>
              </a:rPr>
              <a:t>A</a:t>
            </a:r>
            <a:r>
              <a:rPr lang="en-US" i="1" dirty="0"/>
              <a:t> </a:t>
            </a:r>
            <a:r>
              <a:rPr lang="en-US" dirty="0"/>
              <a:t>in line </a:t>
            </a:r>
            <a:r>
              <a:rPr lang="en-US" i="1" dirty="0"/>
              <a:t>m</a:t>
            </a:r>
            <a:r>
              <a:rPr lang="en-US" dirty="0"/>
              <a:t> and intersects plane </a:t>
            </a:r>
            <a:r>
              <a:rPr lang="en-US" i="1" dirty="0">
                <a:latin typeface="Monotype Corsiva" pitchFamily="66" charset="0"/>
              </a:rPr>
              <a:t>B</a:t>
            </a:r>
            <a:r>
              <a:rPr lang="en-US" dirty="0"/>
              <a:t> in line </a:t>
            </a:r>
            <a:r>
              <a:rPr lang="en-US" i="1" dirty="0"/>
              <a:t>n</a:t>
            </a:r>
            <a:r>
              <a:rPr lang="en-US" dirty="0"/>
              <a:t>.  Lines </a:t>
            </a:r>
            <a:r>
              <a:rPr lang="en-US" i="1" dirty="0"/>
              <a:t>m</a:t>
            </a:r>
            <a:r>
              <a:rPr lang="en-US" dirty="0"/>
              <a:t> and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 smtClean="0"/>
              <a:t>are</a:t>
            </a:r>
          </a:p>
          <a:p>
            <a:pPr>
              <a:buNone/>
            </a:pPr>
            <a:endParaRPr lang="en-US" dirty="0"/>
          </a:p>
          <a:p>
            <a:pPr marL="514350" indent="-514350">
              <a:buNone/>
            </a:pPr>
            <a:r>
              <a:rPr lang="en-US" dirty="0" smtClean="0"/>
              <a:t>(1) Intersecting</a:t>
            </a:r>
          </a:p>
          <a:p>
            <a:pPr marL="514350" indent="-514350">
              <a:buAutoNum type="arabicParenBoth"/>
            </a:pPr>
            <a:endParaRPr lang="en-US" dirty="0"/>
          </a:p>
          <a:p>
            <a:pPr>
              <a:buNone/>
            </a:pPr>
            <a:r>
              <a:rPr lang="en-US" dirty="0" smtClean="0"/>
              <a:t>(2) Perpendicular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(3) Parallel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(4) Skew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381000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Question 7</a:t>
            </a:r>
            <a:endParaRPr lang="en-US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Plane </a:t>
            </a:r>
            <a:r>
              <a:rPr lang="en-US" i="1" dirty="0">
                <a:latin typeface="Monotype Corsiva" pitchFamily="66" charset="0"/>
              </a:rPr>
              <a:t>R</a:t>
            </a:r>
            <a:r>
              <a:rPr lang="en-US" i="1" dirty="0"/>
              <a:t> </a:t>
            </a:r>
            <a:r>
              <a:rPr lang="en-US" dirty="0"/>
              <a:t> is perpendicular to line </a:t>
            </a:r>
            <a:r>
              <a:rPr lang="en-US" i="1" dirty="0"/>
              <a:t>k</a:t>
            </a:r>
            <a:r>
              <a:rPr lang="en-US" dirty="0"/>
              <a:t> and plane </a:t>
            </a:r>
            <a:r>
              <a:rPr lang="en-US" i="1" dirty="0">
                <a:latin typeface="Monotype Corsiva" pitchFamily="66" charset="0"/>
              </a:rPr>
              <a:t>D</a:t>
            </a:r>
            <a:r>
              <a:rPr lang="en-US" i="1" dirty="0"/>
              <a:t> </a:t>
            </a:r>
            <a:r>
              <a:rPr lang="en-US" dirty="0"/>
              <a:t>is perpendicular to line </a:t>
            </a:r>
            <a:r>
              <a:rPr lang="en-US" i="1" dirty="0"/>
              <a:t>k</a:t>
            </a:r>
            <a:r>
              <a:rPr lang="en-US" dirty="0"/>
              <a:t>.  Which statement is correct</a:t>
            </a:r>
            <a:r>
              <a:rPr lang="en-US" dirty="0" smtClean="0"/>
              <a:t>?</a:t>
            </a:r>
          </a:p>
          <a:p>
            <a:pPr>
              <a:buNone/>
            </a:pPr>
            <a:endParaRPr lang="en-US" dirty="0"/>
          </a:p>
          <a:p>
            <a:pPr marL="514350" indent="-514350">
              <a:buNone/>
            </a:pPr>
            <a:r>
              <a:rPr lang="en-US" dirty="0" smtClean="0"/>
              <a:t>(1) Plane </a:t>
            </a:r>
            <a:r>
              <a:rPr lang="en-US" i="1" dirty="0">
                <a:latin typeface="Monotype Corsiva" pitchFamily="66" charset="0"/>
              </a:rPr>
              <a:t>R</a:t>
            </a:r>
            <a:r>
              <a:rPr lang="en-US" i="1" dirty="0"/>
              <a:t> </a:t>
            </a:r>
            <a:r>
              <a:rPr lang="en-US" dirty="0"/>
              <a:t> is perpendicular to plane </a:t>
            </a:r>
            <a:r>
              <a:rPr lang="en-US" i="1" dirty="0">
                <a:latin typeface="Monotype Corsiva" pitchFamily="66" charset="0"/>
              </a:rPr>
              <a:t>D</a:t>
            </a:r>
            <a:r>
              <a:rPr lang="en-US" i="1" dirty="0" smtClean="0"/>
              <a:t>.</a:t>
            </a:r>
          </a:p>
          <a:p>
            <a:pPr marL="514350" indent="-514350">
              <a:buAutoNum type="arabicParenBoth"/>
            </a:pPr>
            <a:endParaRPr lang="en-US" dirty="0"/>
          </a:p>
          <a:p>
            <a:pPr>
              <a:buNone/>
            </a:pPr>
            <a:r>
              <a:rPr lang="en-US" dirty="0" smtClean="0"/>
              <a:t>(2) Plane </a:t>
            </a:r>
            <a:r>
              <a:rPr lang="en-US" i="1" dirty="0">
                <a:latin typeface="Monotype Corsiva" pitchFamily="66" charset="0"/>
              </a:rPr>
              <a:t>R</a:t>
            </a:r>
            <a:r>
              <a:rPr lang="en-US" i="1" dirty="0"/>
              <a:t> </a:t>
            </a:r>
            <a:r>
              <a:rPr lang="en-US" dirty="0"/>
              <a:t> is parallel to plane </a:t>
            </a:r>
            <a:r>
              <a:rPr lang="en-US" i="1" dirty="0">
                <a:latin typeface="Monotype Corsiva" pitchFamily="66" charset="0"/>
              </a:rPr>
              <a:t>D</a:t>
            </a:r>
            <a:r>
              <a:rPr lang="en-US" i="1" dirty="0" smtClean="0"/>
              <a:t>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(3) Plane </a:t>
            </a:r>
            <a:r>
              <a:rPr lang="en-US" i="1" dirty="0">
                <a:latin typeface="Monotype Corsiva" pitchFamily="66" charset="0"/>
              </a:rPr>
              <a:t>R</a:t>
            </a:r>
            <a:r>
              <a:rPr lang="en-US" i="1" dirty="0"/>
              <a:t> </a:t>
            </a:r>
            <a:r>
              <a:rPr lang="en-US" dirty="0"/>
              <a:t> intersects plane </a:t>
            </a:r>
            <a:r>
              <a:rPr lang="en-US" i="1" dirty="0">
                <a:latin typeface="Monotype Corsiva" pitchFamily="66" charset="0"/>
              </a:rPr>
              <a:t>D</a:t>
            </a:r>
            <a:r>
              <a:rPr lang="en-US" i="1" dirty="0" smtClean="0"/>
              <a:t>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(4) Plane </a:t>
            </a:r>
            <a:r>
              <a:rPr lang="en-US" i="1" dirty="0">
                <a:latin typeface="Monotype Corsiva" pitchFamily="66" charset="0"/>
              </a:rPr>
              <a:t>R</a:t>
            </a:r>
            <a:r>
              <a:rPr lang="en-US" i="1" dirty="0"/>
              <a:t> </a:t>
            </a:r>
            <a:r>
              <a:rPr lang="en-US" dirty="0"/>
              <a:t> bisects plane </a:t>
            </a:r>
            <a:r>
              <a:rPr lang="en-US" i="1" dirty="0">
                <a:latin typeface="Monotype Corsiva" pitchFamily="66" charset="0"/>
              </a:rPr>
              <a:t>D</a:t>
            </a:r>
            <a:r>
              <a:rPr lang="en-US" i="1" dirty="0"/>
              <a:t>.</a:t>
            </a:r>
            <a:endParaRPr lang="en-US" dirty="0"/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381000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Question 8</a:t>
            </a:r>
            <a:endParaRPr lang="en-US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246</TotalTime>
  <Words>660</Words>
  <Application>Microsoft Office PowerPoint</Application>
  <PresentationFormat>On-screen Show (4:3)</PresentationFormat>
  <Paragraphs>130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Paper</vt:lpstr>
      <vt:lpstr>Equation</vt:lpstr>
      <vt:lpstr>Scenarios in Space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Answers</vt:lpstr>
    </vt:vector>
  </TitlesOfParts>
  <Company>Rush-Henrietta Central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Scenarios in Space</dc:title>
  <dc:creator>Michael Burke</dc:creator>
  <cp:lastModifiedBy>FalciJ</cp:lastModifiedBy>
  <cp:revision>8</cp:revision>
  <dcterms:created xsi:type="dcterms:W3CDTF">2011-10-11T12:34:48Z</dcterms:created>
  <dcterms:modified xsi:type="dcterms:W3CDTF">2011-10-11T19:05:03Z</dcterms:modified>
</cp:coreProperties>
</file>