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2F08F9E-E6C1-4718-B140-9BB7C50F30CC}"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dirty="0"/>
          </a:p>
        </p:txBody>
      </p:sp>
      <p:sp>
        <p:nvSpPr>
          <p:cNvPr id="22533" name="Rectangle 5"/>
          <p:cNvSpPr>
            <a:spLocks noGrp="1" noChangeArrowheads="1"/>
          </p:cNvSpPr>
          <p:nvPr>
            <p:ph type="ftr" sz="quarter" idx="3"/>
          </p:nvPr>
        </p:nvSpPr>
        <p:spPr/>
        <p:txBody>
          <a:bodyPr/>
          <a:lstStyle>
            <a:lvl1pPr>
              <a:defRPr/>
            </a:lvl1pPr>
          </a:lstStyle>
          <a:p>
            <a:endParaRPr lang="en-US" dirty="0"/>
          </a:p>
        </p:txBody>
      </p:sp>
      <p:sp>
        <p:nvSpPr>
          <p:cNvPr id="22534" name="Rectangle 6"/>
          <p:cNvSpPr>
            <a:spLocks noGrp="1" noChangeArrowheads="1"/>
          </p:cNvSpPr>
          <p:nvPr>
            <p:ph type="sldNum" sz="quarter" idx="4"/>
          </p:nvPr>
        </p:nvSpPr>
        <p:spPr/>
        <p:txBody>
          <a:bodyPr/>
          <a:lstStyle>
            <a:lvl1pPr>
              <a:defRPr/>
            </a:lvl1pPr>
          </a:lstStyle>
          <a:p>
            <a:fld id="{06BADC2D-51FA-4962-AC52-3620E581F7A7}"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3EED7D6-50A6-41DD-9850-546047A96F46}"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0A4CB1E-AFD4-43AB-9B54-F128FDB41D6B}"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dirty="0"/>
          </a:p>
        </p:txBody>
      </p:sp>
      <p:sp>
        <p:nvSpPr>
          <p:cNvPr id="29702" name="Rectangle 6"/>
          <p:cNvSpPr>
            <a:spLocks noGrp="1" noChangeArrowheads="1"/>
          </p:cNvSpPr>
          <p:nvPr>
            <p:ph type="ftr" sz="quarter" idx="3"/>
          </p:nvPr>
        </p:nvSpPr>
        <p:spPr/>
        <p:txBody>
          <a:bodyPr/>
          <a:lstStyle>
            <a:lvl1pPr>
              <a:defRPr/>
            </a:lvl1pPr>
          </a:lstStyle>
          <a:p>
            <a:endParaRPr lang="en-US" dirty="0"/>
          </a:p>
        </p:txBody>
      </p:sp>
      <p:sp>
        <p:nvSpPr>
          <p:cNvPr id="29703" name="Rectangle 7"/>
          <p:cNvSpPr>
            <a:spLocks noGrp="1" noChangeArrowheads="1"/>
          </p:cNvSpPr>
          <p:nvPr>
            <p:ph type="sldNum" sz="quarter" idx="4"/>
          </p:nvPr>
        </p:nvSpPr>
        <p:spPr/>
        <p:txBody>
          <a:bodyPr/>
          <a:lstStyle>
            <a:lvl1pPr>
              <a:defRPr/>
            </a:lvl1pPr>
          </a:lstStyle>
          <a:p>
            <a:fld id="{D90EEDD3-EAD4-4DD4-A075-666B0E9ACA6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B9CF1CC-7D0B-4C79-A8D7-53375DDC554F}"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F7F7665-B9EC-4DF7-BDD1-E540229B997E}"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60BECB6-F912-4C2B-875E-0F9AEE736C8D}"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B542CBD-66FE-4B7C-B82F-5391B84176DC}"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9B6287A-46AB-4DEA-9AF5-8511D0ED727E}"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84274D3-828B-43A0-B8C3-405531076BEC}"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5E6BA42-2B40-4D5A-95F8-9E1C9B4421F7}"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16F3098-708E-4713-9F82-A9C5FB083E82}"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1B59B69-0C9B-4836-AF60-2110AEBD5C69}"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6A5CE80-F28D-4684-A693-4F8A3A306F9E}"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A2AEDC7-6B73-4848-869F-6CF2F028B0DF}"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D356DE5-A525-4DC8-8D27-D8CF65225B8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C0F6D3C-D393-4D05-BA10-A066B7EAB25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3A7AD42-79D1-4104-8FD2-97618AC3FEB6}"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B12EEEF-72A5-47F5-8175-713D9C0EA6F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0D37279-6119-4B34-B07E-70A9E2233DF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FC344D0-08C3-4918-B528-F0E9425D6ED9}"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C9B55B5-4266-462E-8BFF-5C0DB1C294DD}"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6E2A43D-0359-4738-A3C7-92906D9A481B}"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A0BA73-0B12-4062-B963-017907960FB8}"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8179" y="487372"/>
            <a:ext cx="5192448"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Moral Dilemma</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1587622" y="4103407"/>
            <a:ext cx="6135013" cy="1754326"/>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Argumentative </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&amp; </a:t>
            </a:r>
          </a:p>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Persuasive Essay</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52229" name="Picture 5" descr="http://3.bp.blogspot.com/_LqtItnayArA/SQjKSsR6ILI/AAAAAAAAAC8/a1y5iOvoJu0/s320/LWF00141.gif"/>
          <p:cNvPicPr>
            <a:picLocks noChangeAspect="1" noChangeArrowheads="1"/>
          </p:cNvPicPr>
          <p:nvPr/>
        </p:nvPicPr>
        <p:blipFill>
          <a:blip r:embed="rId2" cstate="print"/>
          <a:srcRect/>
          <a:stretch>
            <a:fillRect/>
          </a:stretch>
        </p:blipFill>
        <p:spPr bwMode="auto">
          <a:xfrm>
            <a:off x="3106594" y="1900093"/>
            <a:ext cx="2628900" cy="18764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916853"/>
          </a:xfrm>
        </p:spPr>
        <p:txBody>
          <a:bodyPr/>
          <a:lstStyle/>
          <a:p>
            <a:pPr algn="ctr"/>
            <a:r>
              <a:rPr lang="en-US" dirty="0" smtClean="0">
                <a:solidFill>
                  <a:schemeClr val="bg2">
                    <a:lumMod val="75000"/>
                  </a:schemeClr>
                </a:solidFill>
              </a:rPr>
              <a:t>The Body Paragraphs: Go Syllogistically</a:t>
            </a:r>
            <a:endParaRPr lang="en-US" dirty="0">
              <a:solidFill>
                <a:schemeClr val="bg2">
                  <a:lumMod val="75000"/>
                </a:schemeClr>
              </a:solidFill>
            </a:endParaRPr>
          </a:p>
        </p:txBody>
      </p:sp>
      <p:pic>
        <p:nvPicPr>
          <p:cNvPr id="82946" name="Picture 2"/>
          <p:cNvPicPr>
            <a:picLocks noGrp="1" noChangeAspect="1" noChangeArrowheads="1"/>
          </p:cNvPicPr>
          <p:nvPr>
            <p:ph idx="1"/>
          </p:nvPr>
        </p:nvPicPr>
        <p:blipFill>
          <a:blip r:embed="rId2" cstate="print"/>
          <a:srcRect/>
          <a:stretch>
            <a:fillRect/>
          </a:stretch>
        </p:blipFill>
        <p:spPr bwMode="auto">
          <a:xfrm>
            <a:off x="290008" y="1274618"/>
            <a:ext cx="1427956" cy="1427956"/>
          </a:xfrm>
          <a:prstGeom prst="rect">
            <a:avLst/>
          </a:prstGeom>
          <a:noFill/>
          <a:ln w="9525">
            <a:noFill/>
            <a:miter lim="800000"/>
            <a:headEnd/>
            <a:tailEnd/>
          </a:ln>
        </p:spPr>
      </p:pic>
      <p:sp>
        <p:nvSpPr>
          <p:cNvPr id="5" name="TextBox 4"/>
          <p:cNvSpPr txBox="1"/>
          <p:nvPr/>
        </p:nvSpPr>
        <p:spPr>
          <a:xfrm>
            <a:off x="1773382" y="1676399"/>
            <a:ext cx="7370617" cy="461665"/>
          </a:xfrm>
          <a:prstGeom prst="rect">
            <a:avLst/>
          </a:prstGeom>
          <a:noFill/>
        </p:spPr>
        <p:txBody>
          <a:bodyPr wrap="square" rtlCol="0">
            <a:spAutoFit/>
          </a:bodyPr>
          <a:lstStyle/>
          <a:p>
            <a:r>
              <a:rPr lang="en-US" sz="2400" dirty="0" smtClean="0"/>
              <a:t>1</a:t>
            </a:r>
            <a:r>
              <a:rPr lang="en-US" sz="2400" baseline="30000" dirty="0" smtClean="0"/>
              <a:t>st</a:t>
            </a:r>
            <a:r>
              <a:rPr lang="en-US" sz="2400" dirty="0" smtClean="0"/>
              <a:t> Premise = An Argument … A Position … A Stance</a:t>
            </a:r>
            <a:endParaRPr lang="en-US" sz="2400" dirty="0"/>
          </a:p>
        </p:txBody>
      </p:sp>
      <p:pic>
        <p:nvPicPr>
          <p:cNvPr id="82947" name="Picture 3"/>
          <p:cNvPicPr>
            <a:picLocks noChangeAspect="1" noChangeArrowheads="1"/>
          </p:cNvPicPr>
          <p:nvPr/>
        </p:nvPicPr>
        <p:blipFill>
          <a:blip r:embed="rId3" cstate="print"/>
          <a:srcRect/>
          <a:stretch>
            <a:fillRect/>
          </a:stretch>
        </p:blipFill>
        <p:spPr bwMode="auto">
          <a:xfrm>
            <a:off x="274961" y="2951017"/>
            <a:ext cx="1470712" cy="1799359"/>
          </a:xfrm>
          <a:prstGeom prst="rect">
            <a:avLst/>
          </a:prstGeom>
          <a:noFill/>
          <a:ln w="9525">
            <a:noFill/>
            <a:miter lim="800000"/>
            <a:headEnd/>
            <a:tailEnd/>
          </a:ln>
        </p:spPr>
      </p:pic>
      <p:sp>
        <p:nvSpPr>
          <p:cNvPr id="7" name="TextBox 6"/>
          <p:cNvSpPr txBox="1"/>
          <p:nvPr/>
        </p:nvSpPr>
        <p:spPr>
          <a:xfrm>
            <a:off x="2008909" y="3435927"/>
            <a:ext cx="6761018" cy="461665"/>
          </a:xfrm>
          <a:prstGeom prst="rect">
            <a:avLst/>
          </a:prstGeom>
          <a:noFill/>
        </p:spPr>
        <p:txBody>
          <a:bodyPr wrap="square" rtlCol="0">
            <a:spAutoFit/>
          </a:bodyPr>
          <a:lstStyle/>
          <a:p>
            <a:r>
              <a:rPr lang="en-US" sz="2400" dirty="0" smtClean="0"/>
              <a:t>2</a:t>
            </a:r>
            <a:r>
              <a:rPr lang="en-US" sz="2400" baseline="30000" dirty="0" smtClean="0"/>
              <a:t>nd</a:t>
            </a:r>
            <a:r>
              <a:rPr lang="en-US" sz="2400" dirty="0" smtClean="0"/>
              <a:t> Premise  = Textual Support (Quotes)</a:t>
            </a:r>
            <a:endParaRPr lang="en-US" sz="2400" dirty="0"/>
          </a:p>
        </p:txBody>
      </p:sp>
      <p:pic>
        <p:nvPicPr>
          <p:cNvPr id="82948" name="Picture 4"/>
          <p:cNvPicPr>
            <a:picLocks noChangeAspect="1" noChangeArrowheads="1"/>
          </p:cNvPicPr>
          <p:nvPr/>
        </p:nvPicPr>
        <p:blipFill>
          <a:blip r:embed="rId4" cstate="print"/>
          <a:srcRect/>
          <a:stretch>
            <a:fillRect/>
          </a:stretch>
        </p:blipFill>
        <p:spPr bwMode="auto">
          <a:xfrm>
            <a:off x="195362" y="4904509"/>
            <a:ext cx="1619583" cy="1787236"/>
          </a:xfrm>
          <a:prstGeom prst="rect">
            <a:avLst/>
          </a:prstGeom>
          <a:noFill/>
          <a:ln w="9525">
            <a:noFill/>
            <a:miter lim="800000"/>
            <a:headEnd/>
            <a:tailEnd/>
          </a:ln>
        </p:spPr>
      </p:pic>
      <p:sp>
        <p:nvSpPr>
          <p:cNvPr id="9" name="TextBox 8"/>
          <p:cNvSpPr txBox="1"/>
          <p:nvPr/>
        </p:nvSpPr>
        <p:spPr>
          <a:xfrm>
            <a:off x="1967344" y="5666509"/>
            <a:ext cx="6982691" cy="461665"/>
          </a:xfrm>
          <a:prstGeom prst="rect">
            <a:avLst/>
          </a:prstGeom>
          <a:noFill/>
        </p:spPr>
        <p:txBody>
          <a:bodyPr wrap="square" rtlCol="0">
            <a:spAutoFit/>
          </a:bodyPr>
          <a:lstStyle/>
          <a:p>
            <a:r>
              <a:rPr lang="en-US" sz="2400" dirty="0" smtClean="0"/>
              <a:t>Conclusion = You Quoted … Now Analyze It!!</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78307"/>
          </a:xfrm>
        </p:spPr>
        <p:txBody>
          <a:bodyPr/>
          <a:lstStyle/>
          <a:p>
            <a:pPr algn="ctr"/>
            <a:r>
              <a:rPr lang="en-US" dirty="0" smtClean="0">
                <a:solidFill>
                  <a:schemeClr val="bg2"/>
                </a:solidFill>
              </a:rPr>
              <a:t>Student Sample</a:t>
            </a:r>
            <a:endParaRPr lang="en-US" dirty="0">
              <a:solidFill>
                <a:schemeClr val="bg2"/>
              </a:solidFill>
            </a:endParaRPr>
          </a:p>
        </p:txBody>
      </p:sp>
      <p:sp>
        <p:nvSpPr>
          <p:cNvPr id="3" name="Content Placeholder 2"/>
          <p:cNvSpPr>
            <a:spLocks noGrp="1"/>
          </p:cNvSpPr>
          <p:nvPr>
            <p:ph idx="1"/>
          </p:nvPr>
        </p:nvSpPr>
        <p:spPr>
          <a:xfrm>
            <a:off x="207819" y="1039092"/>
            <a:ext cx="8769926" cy="5087072"/>
          </a:xfrm>
        </p:spPr>
        <p:txBody>
          <a:bodyPr/>
          <a:lstStyle/>
          <a:p>
            <a:r>
              <a:rPr lang="en-US" dirty="0" smtClean="0"/>
              <a:t>Joe </a:t>
            </a:r>
            <a:r>
              <a:rPr lang="en-US" dirty="0" err="1" smtClean="0"/>
              <a:t>Paterno</a:t>
            </a:r>
            <a:r>
              <a:rPr lang="en-US" dirty="0" smtClean="0"/>
              <a:t> should not have been fired based on the allegations surrounding him &amp; Penn State.  Once he found out about the incident with Jerry Sandusky, “[he] then informed Curley of the incident.”  Tim Curley – the athletic director – should have then informed the authorities.  </a:t>
            </a:r>
            <a:r>
              <a:rPr lang="en-US" dirty="0" err="1" smtClean="0"/>
              <a:t>Paterno</a:t>
            </a:r>
            <a:r>
              <a:rPr lang="en-US" dirty="0" smtClean="0"/>
              <a:t> did what he should have done.  Curley was charged with perjury and failure to report it to authorities and yet he wasn’t fired?  </a:t>
            </a:r>
            <a:r>
              <a:rPr lang="en-US" dirty="0" err="1" smtClean="0"/>
              <a:t>Paterno</a:t>
            </a:r>
            <a:r>
              <a:rPr lang="en-US" dirty="0" smtClean="0"/>
              <a:t> did his job by telling the people above him about these allegations and he “got the boot.”  I know that Curley resigned but did the school even offer </a:t>
            </a:r>
            <a:r>
              <a:rPr lang="en-US" dirty="0" err="1" smtClean="0"/>
              <a:t>Paterno</a:t>
            </a:r>
            <a:r>
              <a:rPr lang="en-US" dirty="0" smtClean="0"/>
              <a:t> a chance to resign?  I’m guessing they didn’t because I feel Joe </a:t>
            </a:r>
            <a:r>
              <a:rPr lang="en-US" dirty="0" err="1" smtClean="0"/>
              <a:t>Paterno</a:t>
            </a:r>
            <a:r>
              <a:rPr lang="en-US" dirty="0" smtClean="0"/>
              <a:t> would have taken that option.  Instead the school fired him over the phone.  I feel like if you’re going to get rid of a man who has been there for nearly half a century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63561" y="2596427"/>
            <a:ext cx="3333750" cy="2524125"/>
          </a:xfrm>
          <a:prstGeom prst="rect">
            <a:avLst/>
          </a:prstGeom>
          <a:noFill/>
          <a:ln w="9525">
            <a:noFill/>
            <a:miter lim="800000"/>
            <a:headEnd/>
            <a:tailEnd/>
          </a:ln>
        </p:spPr>
      </p:pic>
      <p:sp>
        <p:nvSpPr>
          <p:cNvPr id="5" name="Rectangle 4"/>
          <p:cNvSpPr/>
          <p:nvPr/>
        </p:nvSpPr>
        <p:spPr>
          <a:xfrm>
            <a:off x="204589" y="501226"/>
            <a:ext cx="8707127" cy="830997"/>
          </a:xfrm>
          <a:prstGeom prst="rect">
            <a:avLst/>
          </a:prstGeom>
          <a:noFill/>
        </p:spPr>
        <p:txBody>
          <a:bodyPr wrap="none" lIns="91440" tIns="45720" rIns="91440" bIns="45720">
            <a:spAutoFit/>
          </a:bodyPr>
          <a:lstStyle/>
          <a:p>
            <a:pPr algn="ctr"/>
            <a:r>
              <a:rPr lang="en-US" sz="4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Come On You Knuckleheads</a:t>
            </a:r>
            <a:endParaRPr lang="en-US" sz="4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Oval Callout 5"/>
          <p:cNvSpPr/>
          <p:nvPr/>
        </p:nvSpPr>
        <p:spPr>
          <a:xfrm>
            <a:off x="4987636" y="2660074"/>
            <a:ext cx="3754582" cy="2108938"/>
          </a:xfrm>
          <a:prstGeom prst="wedgeEllipseCallout">
            <a:avLst>
              <a:gd name="adj1" fmla="val -58102"/>
              <a:gd name="adj2" fmla="val 18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2"/>
                </a:solidFill>
              </a:rPr>
              <a:t>ARGUE!!!</a:t>
            </a:r>
          </a:p>
          <a:p>
            <a:pPr algn="ctr"/>
            <a:endParaRPr lang="en-US" sz="2400" dirty="0" smtClean="0">
              <a:solidFill>
                <a:schemeClr val="bg2"/>
              </a:solidFill>
            </a:endParaRPr>
          </a:p>
          <a:p>
            <a:pPr algn="ctr"/>
            <a:endParaRPr lang="en-US" sz="2400" dirty="0" smtClean="0">
              <a:solidFill>
                <a:schemeClr val="bg2"/>
              </a:solidFill>
            </a:endParaRPr>
          </a:p>
          <a:p>
            <a:pPr algn="ctr"/>
            <a:r>
              <a:rPr lang="en-US" sz="2400" dirty="0" smtClean="0">
                <a:solidFill>
                  <a:schemeClr val="bg2"/>
                </a:solidFill>
              </a:rPr>
              <a:t>DON’T SUMMARIZE!!!</a:t>
            </a:r>
            <a:endParaRPr lang="en-US" sz="2400" dirty="0">
              <a:solidFill>
                <a:schemeClr val="bg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95180"/>
          </a:xfrm>
        </p:spPr>
        <p:txBody>
          <a:bodyPr/>
          <a:lstStyle/>
          <a:p>
            <a:pPr algn="ctr"/>
            <a:r>
              <a:rPr lang="en-US" sz="2400" dirty="0" smtClean="0">
                <a:solidFill>
                  <a:schemeClr val="bg1">
                    <a:lumMod val="50000"/>
                  </a:schemeClr>
                </a:solidFill>
              </a:rPr>
              <a:t>DO THESE 1</a:t>
            </a:r>
            <a:r>
              <a:rPr lang="en-US" sz="2400" baseline="30000" dirty="0" smtClean="0">
                <a:solidFill>
                  <a:schemeClr val="bg1">
                    <a:lumMod val="50000"/>
                  </a:schemeClr>
                </a:solidFill>
              </a:rPr>
              <a:t>ST</a:t>
            </a:r>
            <a:r>
              <a:rPr lang="en-US" sz="2400" dirty="0" smtClean="0">
                <a:solidFill>
                  <a:schemeClr val="bg1">
                    <a:lumMod val="50000"/>
                  </a:schemeClr>
                </a:solidFill>
              </a:rPr>
              <a:t> PREMISES ARGUE OR SUMMARIZE?</a:t>
            </a:r>
            <a:endParaRPr lang="en-US" sz="2400" dirty="0">
              <a:solidFill>
                <a:schemeClr val="bg1">
                  <a:lumMod val="50000"/>
                </a:schemeClr>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56262" y="1343891"/>
            <a:ext cx="556636" cy="556636"/>
          </a:xfrm>
          <a:prstGeom prst="rect">
            <a:avLst/>
          </a:prstGeom>
          <a:noFill/>
          <a:ln w="9525">
            <a:noFill/>
            <a:miter lim="800000"/>
            <a:headEnd/>
            <a:tailEnd/>
          </a:ln>
        </p:spPr>
      </p:pic>
      <p:sp>
        <p:nvSpPr>
          <p:cNvPr id="5" name="TextBox 4"/>
          <p:cNvSpPr txBox="1"/>
          <p:nvPr/>
        </p:nvSpPr>
        <p:spPr>
          <a:xfrm>
            <a:off x="1191491" y="1274618"/>
            <a:ext cx="7523018" cy="830997"/>
          </a:xfrm>
          <a:prstGeom prst="rect">
            <a:avLst/>
          </a:prstGeom>
          <a:noFill/>
        </p:spPr>
        <p:txBody>
          <a:bodyPr wrap="square" rtlCol="0">
            <a:spAutoFit/>
          </a:bodyPr>
          <a:lstStyle/>
          <a:p>
            <a:r>
              <a:rPr lang="en-US" sz="2400" dirty="0" smtClean="0"/>
              <a:t>The sheriff’s department had no choice but to kill these animals.</a:t>
            </a:r>
            <a:endParaRPr lang="en-US" sz="2400" dirty="0"/>
          </a:p>
        </p:txBody>
      </p:sp>
      <p:pic>
        <p:nvPicPr>
          <p:cNvPr id="7" name="Picture 2"/>
          <p:cNvPicPr>
            <a:picLocks noChangeAspect="1" noChangeArrowheads="1"/>
          </p:cNvPicPr>
          <p:nvPr/>
        </p:nvPicPr>
        <p:blipFill>
          <a:blip r:embed="rId2" cstate="print"/>
          <a:srcRect/>
          <a:stretch>
            <a:fillRect/>
          </a:stretch>
        </p:blipFill>
        <p:spPr bwMode="auto">
          <a:xfrm>
            <a:off x="497825" y="2590800"/>
            <a:ext cx="556636" cy="556636"/>
          </a:xfrm>
          <a:prstGeom prst="rect">
            <a:avLst/>
          </a:prstGeom>
          <a:noFill/>
          <a:ln w="9525">
            <a:noFill/>
            <a:miter lim="800000"/>
            <a:headEnd/>
            <a:tailEnd/>
          </a:ln>
          <a:effectLst/>
        </p:spPr>
      </p:pic>
      <p:sp>
        <p:nvSpPr>
          <p:cNvPr id="8" name="TextBox 7"/>
          <p:cNvSpPr txBox="1"/>
          <p:nvPr/>
        </p:nvSpPr>
        <p:spPr>
          <a:xfrm>
            <a:off x="1343891" y="2590800"/>
            <a:ext cx="6747164" cy="830997"/>
          </a:xfrm>
          <a:prstGeom prst="rect">
            <a:avLst/>
          </a:prstGeom>
          <a:noFill/>
        </p:spPr>
        <p:txBody>
          <a:bodyPr wrap="square" rtlCol="0">
            <a:spAutoFit/>
          </a:bodyPr>
          <a:lstStyle/>
          <a:p>
            <a:r>
              <a:rPr lang="en-US" sz="2400" dirty="0" smtClean="0"/>
              <a:t>After 46 years as their head coach, Penn State fired </a:t>
            </a:r>
            <a:r>
              <a:rPr lang="en-US" sz="2400" dirty="0" err="1" smtClean="0"/>
              <a:t>Paterno</a:t>
            </a:r>
            <a:r>
              <a:rPr lang="en-US" sz="2400" dirty="0" smtClean="0"/>
              <a:t>.</a:t>
            </a:r>
            <a:endParaRPr lang="en-US" sz="2400" dirty="0"/>
          </a:p>
        </p:txBody>
      </p:sp>
      <p:pic>
        <p:nvPicPr>
          <p:cNvPr id="9" name="Picture 2"/>
          <p:cNvPicPr>
            <a:picLocks noChangeAspect="1" noChangeArrowheads="1"/>
          </p:cNvPicPr>
          <p:nvPr/>
        </p:nvPicPr>
        <p:blipFill>
          <a:blip r:embed="rId2" cstate="print"/>
          <a:srcRect/>
          <a:stretch>
            <a:fillRect/>
          </a:stretch>
        </p:blipFill>
        <p:spPr bwMode="auto">
          <a:xfrm>
            <a:off x="511681" y="3685309"/>
            <a:ext cx="556636" cy="556636"/>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a:stretch>
            <a:fillRect/>
          </a:stretch>
        </p:blipFill>
        <p:spPr bwMode="auto">
          <a:xfrm>
            <a:off x="525535" y="5056909"/>
            <a:ext cx="556636" cy="556636"/>
          </a:xfrm>
          <a:prstGeom prst="rect">
            <a:avLst/>
          </a:prstGeom>
          <a:noFill/>
          <a:ln w="9525">
            <a:noFill/>
            <a:miter lim="800000"/>
            <a:headEnd/>
            <a:tailEnd/>
          </a:ln>
          <a:effectLst/>
        </p:spPr>
      </p:pic>
      <p:sp>
        <p:nvSpPr>
          <p:cNvPr id="12" name="TextBox 11"/>
          <p:cNvSpPr txBox="1"/>
          <p:nvPr/>
        </p:nvSpPr>
        <p:spPr>
          <a:xfrm>
            <a:off x="1288473" y="3768436"/>
            <a:ext cx="6428509" cy="830997"/>
          </a:xfrm>
          <a:prstGeom prst="rect">
            <a:avLst/>
          </a:prstGeom>
          <a:noFill/>
        </p:spPr>
        <p:txBody>
          <a:bodyPr wrap="square" rtlCol="0">
            <a:spAutoFit/>
          </a:bodyPr>
          <a:lstStyle/>
          <a:p>
            <a:r>
              <a:rPr lang="en-US" sz="2400" dirty="0" err="1" smtClean="0"/>
              <a:t>Paterno</a:t>
            </a:r>
            <a:r>
              <a:rPr lang="en-US" sz="2400" dirty="0" smtClean="0"/>
              <a:t> had a moral obligation to do more.  He should have contacted the police.</a:t>
            </a:r>
            <a:endParaRPr lang="en-US" sz="2400" dirty="0"/>
          </a:p>
        </p:txBody>
      </p:sp>
      <p:sp>
        <p:nvSpPr>
          <p:cNvPr id="13" name="TextBox 12"/>
          <p:cNvSpPr txBox="1"/>
          <p:nvPr/>
        </p:nvSpPr>
        <p:spPr>
          <a:xfrm>
            <a:off x="1288473" y="5140037"/>
            <a:ext cx="6497782" cy="830997"/>
          </a:xfrm>
          <a:prstGeom prst="rect">
            <a:avLst/>
          </a:prstGeom>
          <a:noFill/>
        </p:spPr>
        <p:txBody>
          <a:bodyPr wrap="square" rtlCol="0">
            <a:spAutoFit/>
          </a:bodyPr>
          <a:lstStyle/>
          <a:p>
            <a:r>
              <a:rPr lang="en-US" sz="2400" dirty="0" smtClean="0"/>
              <a:t>In October, 48 exotic animals were released and then killed</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10280"/>
            <a:ext cx="9144001" cy="830997"/>
          </a:xfrm>
          <a:prstGeom prst="rect">
            <a:avLst/>
          </a:prstGeom>
          <a:noFill/>
        </p:spPr>
        <p:txBody>
          <a:bodyPr wrap="square" lIns="91440" tIns="45720" rIns="91440" bIns="45720">
            <a:spAutoFit/>
          </a:bodyPr>
          <a:lstStyle/>
          <a:p>
            <a:pPr algn="ctr"/>
            <a:r>
              <a:rPr lang="en-US" sz="4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Writing the Thesis Statement</a:t>
            </a:r>
            <a:endParaRPr lang="en-US" sz="4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53253" name="Picture 5" descr="http://image.shutterstock.com/display_pic_with_logo/513934/513934,1260056603,4/stock-vector-a-cartoon-baby-screaming-his-face-off-vector-file-42263920.jpg"/>
          <p:cNvPicPr>
            <a:picLocks noChangeAspect="1" noChangeArrowheads="1"/>
          </p:cNvPicPr>
          <p:nvPr/>
        </p:nvPicPr>
        <p:blipFill>
          <a:blip r:embed="rId2" cstate="print"/>
          <a:srcRect/>
          <a:stretch>
            <a:fillRect/>
          </a:stretch>
        </p:blipFill>
        <p:spPr bwMode="auto">
          <a:xfrm>
            <a:off x="2931509" y="2216727"/>
            <a:ext cx="3477661" cy="3292186"/>
          </a:xfrm>
          <a:prstGeom prst="rect">
            <a:avLst/>
          </a:prstGeom>
          <a:noFill/>
        </p:spPr>
      </p:pic>
      <p:sp>
        <p:nvSpPr>
          <p:cNvPr id="8" name="Oval Callout 7"/>
          <p:cNvSpPr/>
          <p:nvPr/>
        </p:nvSpPr>
        <p:spPr>
          <a:xfrm>
            <a:off x="5043055" y="1745673"/>
            <a:ext cx="3519054" cy="2067375"/>
          </a:xfrm>
          <a:prstGeom prst="wedgeEllipseCallout">
            <a:avLst>
              <a:gd name="adj1" fmla="val -61384"/>
              <a:gd name="adj2" fmla="val 18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omic Sans MS" pitchFamily="66" charset="0"/>
              </a:rPr>
              <a:t>DECLARE YOUR THESIS</a:t>
            </a:r>
            <a:endParaRPr lang="en-US" sz="3200" dirty="0">
              <a:latin typeface="Comic Sans MS" pitchFamily="66" charset="0"/>
            </a:endParaRPr>
          </a:p>
        </p:txBody>
      </p:sp>
      <p:pic>
        <p:nvPicPr>
          <p:cNvPr id="53255" name="Picture 7" descr="http://www.examiner.com/images/blog/EXID562/images/shape-triangle.gif"/>
          <p:cNvPicPr>
            <a:picLocks noChangeAspect="1" noChangeArrowheads="1"/>
          </p:cNvPicPr>
          <p:nvPr/>
        </p:nvPicPr>
        <p:blipFill>
          <a:blip r:embed="rId3" cstate="print"/>
          <a:srcRect/>
          <a:stretch>
            <a:fillRect/>
          </a:stretch>
        </p:blipFill>
        <p:spPr bwMode="auto">
          <a:xfrm>
            <a:off x="266410" y="5721926"/>
            <a:ext cx="945573" cy="945573"/>
          </a:xfrm>
          <a:prstGeom prst="rect">
            <a:avLst/>
          </a:prstGeom>
          <a:noFill/>
        </p:spPr>
      </p:pic>
      <p:pic>
        <p:nvPicPr>
          <p:cNvPr id="53257" name="Picture 9" descr="http://www.photo-canvas.com/img/gallery/optical-art/Impossible-Triangle.JPG"/>
          <p:cNvPicPr>
            <a:picLocks noChangeAspect="1" noChangeArrowheads="1"/>
          </p:cNvPicPr>
          <p:nvPr/>
        </p:nvPicPr>
        <p:blipFill>
          <a:blip r:embed="rId4" cstate="print"/>
          <a:srcRect/>
          <a:stretch>
            <a:fillRect/>
          </a:stretch>
        </p:blipFill>
        <p:spPr bwMode="auto">
          <a:xfrm>
            <a:off x="7808468" y="5597237"/>
            <a:ext cx="1113570" cy="1066800"/>
          </a:xfrm>
          <a:prstGeom prst="rect">
            <a:avLst/>
          </a:prstGeom>
          <a:noFill/>
        </p:spPr>
      </p:pic>
      <p:pic>
        <p:nvPicPr>
          <p:cNvPr id="53259" name="Picture 11" descr="http://store.drumbum.com/media/triangle-6-inch-quality.jpg"/>
          <p:cNvPicPr>
            <a:picLocks noChangeAspect="1" noChangeArrowheads="1"/>
          </p:cNvPicPr>
          <p:nvPr/>
        </p:nvPicPr>
        <p:blipFill>
          <a:blip r:embed="rId5" cstate="print"/>
          <a:srcRect/>
          <a:stretch>
            <a:fillRect/>
          </a:stretch>
        </p:blipFill>
        <p:spPr bwMode="auto">
          <a:xfrm>
            <a:off x="463480" y="2452253"/>
            <a:ext cx="1889771" cy="1533093"/>
          </a:xfrm>
          <a:prstGeom prst="rect">
            <a:avLst/>
          </a:prstGeom>
          <a:noFill/>
        </p:spPr>
      </p:pic>
      <p:pic>
        <p:nvPicPr>
          <p:cNvPr id="53261" name="Picture 13" descr="http://0.tqn.com/d/altreligion/1/0/a/1/-/-/triangle.jpg"/>
          <p:cNvPicPr>
            <a:picLocks noChangeAspect="1" noChangeArrowheads="1"/>
          </p:cNvPicPr>
          <p:nvPr/>
        </p:nvPicPr>
        <p:blipFill>
          <a:blip r:embed="rId6" cstate="print"/>
          <a:srcRect/>
          <a:stretch>
            <a:fillRect/>
          </a:stretch>
        </p:blipFill>
        <p:spPr bwMode="auto">
          <a:xfrm>
            <a:off x="4031673" y="5557141"/>
            <a:ext cx="1399886" cy="130085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566449" y="426315"/>
            <a:ext cx="7313612" cy="806739"/>
          </a:xfrm>
        </p:spPr>
        <p:txBody>
          <a:bodyPr/>
          <a:lstStyle/>
          <a:p>
            <a:pPr algn="ctr"/>
            <a:r>
              <a:rPr lang="en-US" dirty="0" smtClean="0">
                <a:solidFill>
                  <a:schemeClr val="bg2">
                    <a:lumMod val="75000"/>
                  </a:schemeClr>
                </a:solidFill>
              </a:rPr>
              <a:t>Student Sample Introduction</a:t>
            </a:r>
            <a:endParaRPr lang="en-US" dirty="0">
              <a:solidFill>
                <a:schemeClr val="bg2">
                  <a:lumMod val="75000"/>
                </a:schemeClr>
              </a:solidFill>
            </a:endParaRPr>
          </a:p>
        </p:txBody>
      </p:sp>
      <p:sp>
        <p:nvSpPr>
          <p:cNvPr id="54277" name="Rectangle 5"/>
          <p:cNvSpPr>
            <a:spLocks noGrp="1" noChangeArrowheads="1"/>
          </p:cNvSpPr>
          <p:nvPr>
            <p:ph type="subTitle" idx="1"/>
          </p:nvPr>
        </p:nvSpPr>
        <p:spPr>
          <a:xfrm>
            <a:off x="330922" y="1517073"/>
            <a:ext cx="7313612" cy="3276600"/>
          </a:xfrm>
        </p:spPr>
        <p:txBody>
          <a:bodyPr/>
          <a:lstStyle/>
          <a:p>
            <a:r>
              <a:rPr lang="en-US" dirty="0" smtClean="0"/>
              <a:t>The sheriff’s department made the correct decision morally and circumstantially in order to protect the community.  Animal cruelty and protection have always been a debatable and argumentative topic amongst advocates and organizations.  Animals indeed should be treated with respect, however, when the welfare of the public is in question, action must be taken.</a:t>
            </a:r>
            <a:endParaRPr lang="en-US" dirty="0"/>
          </a:p>
        </p:txBody>
      </p:sp>
      <p:pic>
        <p:nvPicPr>
          <p:cNvPr id="54278" name="Picture 6"/>
          <p:cNvPicPr>
            <a:picLocks noChangeAspect="1" noChangeArrowheads="1"/>
          </p:cNvPicPr>
          <p:nvPr/>
        </p:nvPicPr>
        <p:blipFill>
          <a:blip r:embed="rId2" cstate="print"/>
          <a:srcRect/>
          <a:stretch>
            <a:fillRect/>
          </a:stretch>
        </p:blipFill>
        <p:spPr bwMode="auto">
          <a:xfrm>
            <a:off x="3519053" y="4230826"/>
            <a:ext cx="1879889" cy="2627174"/>
          </a:xfrm>
          <a:prstGeom prst="rect">
            <a:avLst/>
          </a:prstGeom>
          <a:noFill/>
          <a:ln w="9525">
            <a:noFill/>
            <a:miter lim="800000"/>
            <a:headEnd/>
            <a:tailEnd/>
          </a:ln>
        </p:spPr>
      </p:pic>
      <p:sp>
        <p:nvSpPr>
          <p:cNvPr id="7" name="Oval Callout 6"/>
          <p:cNvSpPr/>
          <p:nvPr/>
        </p:nvSpPr>
        <p:spPr>
          <a:xfrm>
            <a:off x="5070763" y="4516582"/>
            <a:ext cx="3699163" cy="1416211"/>
          </a:xfrm>
          <a:prstGeom prst="wedgeEllipseCallout">
            <a:avLst>
              <a:gd name="adj1" fmla="val -60533"/>
              <a:gd name="adj2" fmla="val 5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75000"/>
                  </a:schemeClr>
                </a:solidFill>
              </a:rPr>
              <a:t>Blah … Blah … Blah</a:t>
            </a:r>
          </a:p>
          <a:p>
            <a:pPr algn="ctr"/>
            <a:endParaRPr lang="en-US" sz="2000" dirty="0">
              <a:solidFill>
                <a:schemeClr val="bg2">
                  <a:lumMod val="75000"/>
                </a:schemeClr>
              </a:solidFill>
            </a:endParaRPr>
          </a:p>
          <a:p>
            <a:pPr algn="ctr"/>
            <a:r>
              <a:rPr lang="en-US" sz="2000" dirty="0" smtClean="0">
                <a:solidFill>
                  <a:schemeClr val="bg2">
                    <a:lumMod val="75000"/>
                  </a:schemeClr>
                </a:solidFill>
              </a:rPr>
              <a:t>Declare Your Thesis!!</a:t>
            </a:r>
            <a:endParaRPr lang="en-US" sz="2000" dirty="0">
              <a:solidFill>
                <a:schemeClr val="bg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5613" y="274638"/>
            <a:ext cx="8226425" cy="833726"/>
          </a:xfrm>
        </p:spPr>
        <p:txBody>
          <a:bodyPr/>
          <a:lstStyle/>
          <a:p>
            <a:pPr algn="ctr"/>
            <a:r>
              <a:rPr lang="en-US" dirty="0" smtClean="0">
                <a:solidFill>
                  <a:schemeClr val="bg2">
                    <a:lumMod val="75000"/>
                  </a:schemeClr>
                </a:solidFill>
              </a:rPr>
              <a:t>Student Sample Introduction</a:t>
            </a:r>
            <a:endParaRPr lang="en-US" dirty="0">
              <a:solidFill>
                <a:schemeClr val="bg2">
                  <a:lumMod val="75000"/>
                </a:schemeClr>
              </a:solidFill>
            </a:endParaRPr>
          </a:p>
        </p:txBody>
      </p:sp>
      <p:sp>
        <p:nvSpPr>
          <p:cNvPr id="55299" name="Rectangle 3"/>
          <p:cNvSpPr>
            <a:spLocks noGrp="1" noChangeArrowheads="1"/>
          </p:cNvSpPr>
          <p:nvPr>
            <p:ph type="body" idx="1"/>
          </p:nvPr>
        </p:nvSpPr>
        <p:spPr>
          <a:xfrm>
            <a:off x="455613" y="1600201"/>
            <a:ext cx="8226425" cy="3124200"/>
          </a:xfrm>
        </p:spPr>
        <p:txBody>
          <a:bodyPr/>
          <a:lstStyle/>
          <a:p>
            <a:r>
              <a:rPr lang="en-US" dirty="0" smtClean="0"/>
              <a:t>Penn State did the right thing in firing Joe </a:t>
            </a:r>
            <a:r>
              <a:rPr lang="en-US" dirty="0" err="1" smtClean="0"/>
              <a:t>Paterno</a:t>
            </a:r>
            <a:r>
              <a:rPr lang="en-US" dirty="0" smtClean="0"/>
              <a:t>.  He failed in meeting his moral obligation not only as a coach, but as a human being.  He knew that a young child was sexually molested by one of his colleagues and he didn’t do enough.  The right thing to do in this instance was to notify the police, a decision that </a:t>
            </a:r>
            <a:r>
              <a:rPr lang="en-US" dirty="0" err="1" smtClean="0"/>
              <a:t>Paterno</a:t>
            </a:r>
            <a:r>
              <a:rPr lang="en-US" dirty="0" smtClean="0"/>
              <a:t> did not make.</a:t>
            </a:r>
            <a:endParaRPr lang="en-US" dirty="0"/>
          </a:p>
        </p:txBody>
      </p:sp>
      <p:pic>
        <p:nvPicPr>
          <p:cNvPr id="55300" name="Picture 4"/>
          <p:cNvPicPr>
            <a:picLocks noChangeAspect="1" noChangeArrowheads="1"/>
          </p:cNvPicPr>
          <p:nvPr/>
        </p:nvPicPr>
        <p:blipFill>
          <a:blip r:embed="rId2" cstate="print"/>
          <a:srcRect/>
          <a:stretch>
            <a:fillRect/>
          </a:stretch>
        </p:blipFill>
        <p:spPr bwMode="auto">
          <a:xfrm>
            <a:off x="3927332" y="4087090"/>
            <a:ext cx="1309254" cy="2424545"/>
          </a:xfrm>
          <a:prstGeom prst="rect">
            <a:avLst/>
          </a:prstGeom>
          <a:noFill/>
          <a:ln w="9525">
            <a:noFill/>
            <a:miter lim="800000"/>
            <a:headEnd/>
            <a:tailEnd/>
          </a:ln>
        </p:spPr>
      </p:pic>
      <p:sp>
        <p:nvSpPr>
          <p:cNvPr id="7" name="Oval Callout 6"/>
          <p:cNvSpPr/>
          <p:nvPr/>
        </p:nvSpPr>
        <p:spPr>
          <a:xfrm>
            <a:off x="457201" y="4599709"/>
            <a:ext cx="3643746" cy="1222249"/>
          </a:xfrm>
          <a:prstGeom prst="wedgeEllipseCallout">
            <a:avLst>
              <a:gd name="adj1" fmla="val 61738"/>
              <a:gd name="adj2" fmla="val 24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2">
                    <a:lumMod val="75000"/>
                  </a:schemeClr>
                </a:solidFill>
              </a:rPr>
              <a:t>Just come right out and state your position</a:t>
            </a:r>
            <a:endParaRPr lang="en-US" sz="2400" dirty="0">
              <a:solidFill>
                <a:schemeClr val="bg2">
                  <a:lumMod val="75000"/>
                </a:schemeClr>
              </a:solidFill>
            </a:endParaRPr>
          </a:p>
        </p:txBody>
      </p:sp>
      <p:pic>
        <p:nvPicPr>
          <p:cNvPr id="55301" name="Picture 5"/>
          <p:cNvPicPr>
            <a:picLocks noChangeAspect="1" noChangeArrowheads="1"/>
          </p:cNvPicPr>
          <p:nvPr/>
        </p:nvPicPr>
        <p:blipFill>
          <a:blip r:embed="rId3" cstate="print"/>
          <a:srcRect/>
          <a:stretch>
            <a:fillRect/>
          </a:stretch>
        </p:blipFill>
        <p:spPr bwMode="auto">
          <a:xfrm>
            <a:off x="318653" y="408708"/>
            <a:ext cx="999259" cy="999259"/>
          </a:xfrm>
          <a:prstGeom prst="rect">
            <a:avLst/>
          </a:prstGeom>
          <a:noFill/>
          <a:ln w="9525">
            <a:noFill/>
            <a:miter lim="800000"/>
            <a:headEnd/>
            <a:tailEnd/>
          </a:ln>
        </p:spPr>
      </p:pic>
      <p:pic>
        <p:nvPicPr>
          <p:cNvPr id="9" name="Picture 5"/>
          <p:cNvPicPr>
            <a:picLocks noChangeAspect="1" noChangeArrowheads="1"/>
          </p:cNvPicPr>
          <p:nvPr/>
        </p:nvPicPr>
        <p:blipFill>
          <a:blip r:embed="rId3" cstate="print"/>
          <a:srcRect/>
          <a:stretch>
            <a:fillRect/>
          </a:stretch>
        </p:blipFill>
        <p:spPr bwMode="auto">
          <a:xfrm>
            <a:off x="7841671" y="380998"/>
            <a:ext cx="999259" cy="99925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64453"/>
          </a:xfrm>
        </p:spPr>
        <p:txBody>
          <a:bodyPr/>
          <a:lstStyle/>
          <a:p>
            <a:pPr algn="ctr"/>
            <a:r>
              <a:rPr lang="en-US" dirty="0" smtClean="0">
                <a:solidFill>
                  <a:schemeClr val="bg2">
                    <a:lumMod val="75000"/>
                  </a:schemeClr>
                </a:solidFill>
              </a:rPr>
              <a:t>Student Sample Introduction</a:t>
            </a:r>
            <a:endParaRPr lang="en-US" dirty="0">
              <a:solidFill>
                <a:schemeClr val="bg2">
                  <a:lumMod val="75000"/>
                </a:schemeClr>
              </a:solidFill>
            </a:endParaRPr>
          </a:p>
        </p:txBody>
      </p:sp>
      <p:sp>
        <p:nvSpPr>
          <p:cNvPr id="3" name="Content Placeholder 2"/>
          <p:cNvSpPr>
            <a:spLocks noGrp="1"/>
          </p:cNvSpPr>
          <p:nvPr>
            <p:ph idx="1"/>
          </p:nvPr>
        </p:nvSpPr>
        <p:spPr>
          <a:xfrm>
            <a:off x="455613" y="1600200"/>
            <a:ext cx="8226425" cy="3193473"/>
          </a:xfrm>
        </p:spPr>
        <p:txBody>
          <a:bodyPr/>
          <a:lstStyle/>
          <a:p>
            <a:r>
              <a:rPr lang="en-US" dirty="0" smtClean="0"/>
              <a:t>The sheriff’s department did the only thing they could do in this situation – protect the community by eliminating a danger.  While some of these animals are near extinction and very rare, they also pose an enormous threat to people when they are released from captivity.  The decision was simple: put the community at risk or kill these animals?  The best decision was clearly made.</a:t>
            </a:r>
            <a:endParaRPr lang="en-US" dirty="0"/>
          </a:p>
        </p:txBody>
      </p:sp>
      <p:pic>
        <p:nvPicPr>
          <p:cNvPr id="79874" name="Picture 2"/>
          <p:cNvPicPr>
            <a:picLocks noChangeAspect="1" noChangeArrowheads="1"/>
          </p:cNvPicPr>
          <p:nvPr/>
        </p:nvPicPr>
        <p:blipFill>
          <a:blip r:embed="rId2" cstate="print"/>
          <a:srcRect/>
          <a:stretch>
            <a:fillRect/>
          </a:stretch>
        </p:blipFill>
        <p:spPr bwMode="auto">
          <a:xfrm>
            <a:off x="346363" y="367144"/>
            <a:ext cx="999259" cy="999259"/>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7869381" y="353290"/>
            <a:ext cx="999259" cy="999259"/>
          </a:xfrm>
          <a:prstGeom prst="rect">
            <a:avLst/>
          </a:prstGeom>
          <a:noFill/>
          <a:ln w="9525">
            <a:noFill/>
            <a:miter lim="800000"/>
            <a:headEnd/>
            <a:tailEnd/>
          </a:ln>
        </p:spPr>
      </p:pic>
      <p:pic>
        <p:nvPicPr>
          <p:cNvPr id="79875" name="Picture 3"/>
          <p:cNvPicPr>
            <a:picLocks noChangeAspect="1" noChangeArrowheads="1"/>
          </p:cNvPicPr>
          <p:nvPr/>
        </p:nvPicPr>
        <p:blipFill>
          <a:blip r:embed="rId3" cstate="print"/>
          <a:srcRect/>
          <a:stretch>
            <a:fillRect/>
          </a:stretch>
        </p:blipFill>
        <p:spPr bwMode="auto">
          <a:xfrm>
            <a:off x="3519055" y="4237525"/>
            <a:ext cx="2016701" cy="2426512"/>
          </a:xfrm>
          <a:prstGeom prst="rect">
            <a:avLst/>
          </a:prstGeom>
          <a:noFill/>
          <a:ln w="9525">
            <a:noFill/>
            <a:miter lim="800000"/>
            <a:headEnd/>
            <a:tailEnd/>
          </a:ln>
        </p:spPr>
      </p:pic>
      <p:sp>
        <p:nvSpPr>
          <p:cNvPr id="7" name="Oval Callout 6"/>
          <p:cNvSpPr/>
          <p:nvPr/>
        </p:nvSpPr>
        <p:spPr>
          <a:xfrm flipH="1">
            <a:off x="207817" y="4502727"/>
            <a:ext cx="2992581" cy="1651739"/>
          </a:xfrm>
          <a:prstGeom prst="wedgeEllipseCallout">
            <a:avLst>
              <a:gd name="adj1" fmla="val -80303"/>
              <a:gd name="adj2" fmla="val -6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Really guys, all you need to do is have a position and declare it</a:t>
            </a:r>
            <a:endParaRPr lang="en-US" dirty="0">
              <a:solidFill>
                <a:schemeClr val="bg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50598"/>
          </a:xfrm>
        </p:spPr>
        <p:txBody>
          <a:bodyPr/>
          <a:lstStyle/>
          <a:p>
            <a:pPr algn="ctr"/>
            <a:r>
              <a:rPr lang="en-US" dirty="0" smtClean="0">
                <a:solidFill>
                  <a:schemeClr val="bg2">
                    <a:lumMod val="75000"/>
                  </a:schemeClr>
                </a:solidFill>
              </a:rPr>
              <a:t>What Is Wrong With This Thesis?</a:t>
            </a:r>
            <a:endParaRPr lang="en-US" dirty="0">
              <a:solidFill>
                <a:schemeClr val="bg2">
                  <a:lumMod val="75000"/>
                </a:schemeClr>
              </a:solidFill>
            </a:endParaRPr>
          </a:p>
        </p:txBody>
      </p:sp>
      <p:sp>
        <p:nvSpPr>
          <p:cNvPr id="3" name="Content Placeholder 2"/>
          <p:cNvSpPr>
            <a:spLocks noGrp="1"/>
          </p:cNvSpPr>
          <p:nvPr>
            <p:ph idx="1"/>
          </p:nvPr>
        </p:nvSpPr>
        <p:spPr>
          <a:xfrm>
            <a:off x="455613" y="1600200"/>
            <a:ext cx="8226425" cy="2736273"/>
          </a:xfrm>
        </p:spPr>
        <p:txBody>
          <a:bodyPr/>
          <a:lstStyle/>
          <a:p>
            <a:r>
              <a:rPr lang="en-US" dirty="0" smtClean="0"/>
              <a:t>Not too long ago Joe </a:t>
            </a:r>
            <a:r>
              <a:rPr lang="en-US" dirty="0" err="1" smtClean="0"/>
              <a:t>Paterno</a:t>
            </a:r>
            <a:r>
              <a:rPr lang="en-US" dirty="0" smtClean="0"/>
              <a:t> was fired as the head football coach at Penn State University.  It was said that there was a sex scandal there and he did nothing about it.  One of the assistant coaches was seen sexually molesting a young boy in the shower.</a:t>
            </a:r>
            <a:endParaRPr lang="en-US" dirty="0"/>
          </a:p>
        </p:txBody>
      </p:sp>
      <p:pic>
        <p:nvPicPr>
          <p:cNvPr id="80898" name="Picture 2"/>
          <p:cNvPicPr>
            <a:picLocks noChangeAspect="1" noChangeArrowheads="1"/>
          </p:cNvPicPr>
          <p:nvPr/>
        </p:nvPicPr>
        <p:blipFill>
          <a:blip r:embed="rId2" cstate="print"/>
          <a:srcRect/>
          <a:stretch>
            <a:fillRect/>
          </a:stretch>
        </p:blipFill>
        <p:spPr bwMode="auto">
          <a:xfrm>
            <a:off x="3297381" y="3660134"/>
            <a:ext cx="2408527" cy="29372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902998"/>
          </a:xfrm>
        </p:spPr>
        <p:txBody>
          <a:bodyPr/>
          <a:lstStyle/>
          <a:p>
            <a:pPr algn="ctr"/>
            <a:r>
              <a:rPr lang="en-US" dirty="0" smtClean="0">
                <a:solidFill>
                  <a:schemeClr val="bg2">
                    <a:lumMod val="75000"/>
                  </a:schemeClr>
                </a:solidFill>
              </a:rPr>
              <a:t>What Is Wrong With This Thesis?</a:t>
            </a:r>
            <a:endParaRPr lang="en-US" dirty="0">
              <a:solidFill>
                <a:schemeClr val="bg2">
                  <a:lumMod val="75000"/>
                </a:schemeClr>
              </a:solidFill>
            </a:endParaRPr>
          </a:p>
        </p:txBody>
      </p:sp>
      <p:sp>
        <p:nvSpPr>
          <p:cNvPr id="3" name="Content Placeholder 2"/>
          <p:cNvSpPr>
            <a:spLocks noGrp="1"/>
          </p:cNvSpPr>
          <p:nvPr>
            <p:ph idx="1"/>
          </p:nvPr>
        </p:nvSpPr>
        <p:spPr>
          <a:xfrm>
            <a:off x="455613" y="1600201"/>
            <a:ext cx="8226425" cy="2306782"/>
          </a:xfrm>
        </p:spPr>
        <p:txBody>
          <a:bodyPr/>
          <a:lstStyle/>
          <a:p>
            <a:r>
              <a:rPr lang="en-US" dirty="0" smtClean="0"/>
              <a:t>In the month of October 2011, several exotic animals were killed when their owner committed suicide and released them.  Members of the sheriff’s department shot at these animals.  In the end, more than 20 animals were killed.</a:t>
            </a:r>
            <a:endParaRPr lang="en-US" dirty="0"/>
          </a:p>
        </p:txBody>
      </p:sp>
      <p:pic>
        <p:nvPicPr>
          <p:cNvPr id="81922" name="Picture 2"/>
          <p:cNvPicPr>
            <a:picLocks noChangeAspect="1" noChangeArrowheads="1"/>
          </p:cNvPicPr>
          <p:nvPr/>
        </p:nvPicPr>
        <p:blipFill>
          <a:blip r:embed="rId2" cstate="print"/>
          <a:srcRect/>
          <a:stretch>
            <a:fillRect/>
          </a:stretch>
        </p:blipFill>
        <p:spPr bwMode="auto">
          <a:xfrm>
            <a:off x="3284560" y="3255817"/>
            <a:ext cx="2509238" cy="3187411"/>
          </a:xfrm>
          <a:prstGeom prst="rect">
            <a:avLst/>
          </a:prstGeom>
          <a:noFill/>
          <a:ln w="9525">
            <a:noFill/>
            <a:miter lim="800000"/>
            <a:headEnd/>
            <a:tailEnd/>
          </a:ln>
        </p:spPr>
      </p:pic>
      <p:sp>
        <p:nvSpPr>
          <p:cNvPr id="5" name="Oval Callout 4"/>
          <p:cNvSpPr/>
          <p:nvPr/>
        </p:nvSpPr>
        <p:spPr>
          <a:xfrm>
            <a:off x="5347854" y="3906981"/>
            <a:ext cx="3560619" cy="1953491"/>
          </a:xfrm>
          <a:prstGeom prst="wedgeEllipseCallout">
            <a:avLst>
              <a:gd name="adj1" fmla="val -62314"/>
              <a:gd name="adj2" fmla="val -49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2">
                    <a:lumMod val="75000"/>
                  </a:schemeClr>
                </a:solidFill>
              </a:rPr>
              <a:t>DON”T SUMMARIZE  … DECLARE A POSITION!!</a:t>
            </a:r>
            <a:endParaRPr lang="en-US" sz="2400" dirty="0">
              <a:solidFill>
                <a:schemeClr val="bg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916853"/>
          </a:xfrm>
        </p:spPr>
        <p:txBody>
          <a:bodyPr/>
          <a:lstStyle/>
          <a:p>
            <a:pPr algn="ctr"/>
            <a:r>
              <a:rPr lang="en-US" dirty="0" smtClean="0">
                <a:solidFill>
                  <a:schemeClr val="bg2">
                    <a:lumMod val="75000"/>
                  </a:schemeClr>
                </a:solidFill>
              </a:rPr>
              <a:t>The Body Paragraphs: Go Syllogistically</a:t>
            </a:r>
            <a:endParaRPr lang="en-US" dirty="0">
              <a:solidFill>
                <a:schemeClr val="bg2">
                  <a:lumMod val="75000"/>
                </a:schemeClr>
              </a:solidFill>
            </a:endParaRPr>
          </a:p>
        </p:txBody>
      </p:sp>
      <p:pic>
        <p:nvPicPr>
          <p:cNvPr id="82946" name="Picture 2"/>
          <p:cNvPicPr>
            <a:picLocks noGrp="1" noChangeAspect="1" noChangeArrowheads="1"/>
          </p:cNvPicPr>
          <p:nvPr>
            <p:ph idx="1"/>
          </p:nvPr>
        </p:nvPicPr>
        <p:blipFill>
          <a:blip r:embed="rId2" cstate="print"/>
          <a:srcRect/>
          <a:stretch>
            <a:fillRect/>
          </a:stretch>
        </p:blipFill>
        <p:spPr bwMode="auto">
          <a:xfrm>
            <a:off x="290008" y="1274618"/>
            <a:ext cx="1427956" cy="1427956"/>
          </a:xfrm>
          <a:prstGeom prst="rect">
            <a:avLst/>
          </a:prstGeom>
          <a:noFill/>
          <a:ln w="9525">
            <a:noFill/>
            <a:miter lim="800000"/>
            <a:headEnd/>
            <a:tailEnd/>
          </a:ln>
        </p:spPr>
      </p:pic>
      <p:sp>
        <p:nvSpPr>
          <p:cNvPr id="5" name="TextBox 4"/>
          <p:cNvSpPr txBox="1"/>
          <p:nvPr/>
        </p:nvSpPr>
        <p:spPr>
          <a:xfrm>
            <a:off x="1773382" y="1676399"/>
            <a:ext cx="7370617" cy="461665"/>
          </a:xfrm>
          <a:prstGeom prst="rect">
            <a:avLst/>
          </a:prstGeom>
          <a:noFill/>
        </p:spPr>
        <p:txBody>
          <a:bodyPr wrap="square" rtlCol="0">
            <a:spAutoFit/>
          </a:bodyPr>
          <a:lstStyle/>
          <a:p>
            <a:r>
              <a:rPr lang="en-US" sz="2400" dirty="0" smtClean="0"/>
              <a:t>1</a:t>
            </a:r>
            <a:r>
              <a:rPr lang="en-US" sz="2400" baseline="30000" dirty="0" smtClean="0"/>
              <a:t>st</a:t>
            </a:r>
            <a:r>
              <a:rPr lang="en-US" sz="2400" dirty="0" smtClean="0"/>
              <a:t> Premise = An Argument … A Position … A Stance</a:t>
            </a:r>
            <a:endParaRPr lang="en-US" sz="2400" dirty="0"/>
          </a:p>
        </p:txBody>
      </p:sp>
      <p:pic>
        <p:nvPicPr>
          <p:cNvPr id="82947" name="Picture 3"/>
          <p:cNvPicPr>
            <a:picLocks noChangeAspect="1" noChangeArrowheads="1"/>
          </p:cNvPicPr>
          <p:nvPr/>
        </p:nvPicPr>
        <p:blipFill>
          <a:blip r:embed="rId3" cstate="print"/>
          <a:srcRect/>
          <a:stretch>
            <a:fillRect/>
          </a:stretch>
        </p:blipFill>
        <p:spPr bwMode="auto">
          <a:xfrm>
            <a:off x="274961" y="2951017"/>
            <a:ext cx="1470712" cy="1799359"/>
          </a:xfrm>
          <a:prstGeom prst="rect">
            <a:avLst/>
          </a:prstGeom>
          <a:noFill/>
          <a:ln w="9525">
            <a:noFill/>
            <a:miter lim="800000"/>
            <a:headEnd/>
            <a:tailEnd/>
          </a:ln>
        </p:spPr>
      </p:pic>
      <p:sp>
        <p:nvSpPr>
          <p:cNvPr id="7" name="TextBox 6"/>
          <p:cNvSpPr txBox="1"/>
          <p:nvPr/>
        </p:nvSpPr>
        <p:spPr>
          <a:xfrm>
            <a:off x="2008909" y="3435927"/>
            <a:ext cx="6761018" cy="461665"/>
          </a:xfrm>
          <a:prstGeom prst="rect">
            <a:avLst/>
          </a:prstGeom>
          <a:noFill/>
        </p:spPr>
        <p:txBody>
          <a:bodyPr wrap="square" rtlCol="0">
            <a:spAutoFit/>
          </a:bodyPr>
          <a:lstStyle/>
          <a:p>
            <a:r>
              <a:rPr lang="en-US" sz="2400" dirty="0" smtClean="0"/>
              <a:t>2</a:t>
            </a:r>
            <a:r>
              <a:rPr lang="en-US" sz="2400" baseline="30000" dirty="0" smtClean="0"/>
              <a:t>nd</a:t>
            </a:r>
            <a:r>
              <a:rPr lang="en-US" sz="2400" dirty="0" smtClean="0"/>
              <a:t> Premise  = Textual Support (Quotes)</a:t>
            </a:r>
            <a:endParaRPr lang="en-US" sz="2400" dirty="0"/>
          </a:p>
        </p:txBody>
      </p:sp>
      <p:pic>
        <p:nvPicPr>
          <p:cNvPr id="82948" name="Picture 4"/>
          <p:cNvPicPr>
            <a:picLocks noChangeAspect="1" noChangeArrowheads="1"/>
          </p:cNvPicPr>
          <p:nvPr/>
        </p:nvPicPr>
        <p:blipFill>
          <a:blip r:embed="rId4" cstate="print"/>
          <a:srcRect/>
          <a:stretch>
            <a:fillRect/>
          </a:stretch>
        </p:blipFill>
        <p:spPr bwMode="auto">
          <a:xfrm>
            <a:off x="195362" y="4904509"/>
            <a:ext cx="1619583" cy="1787236"/>
          </a:xfrm>
          <a:prstGeom prst="rect">
            <a:avLst/>
          </a:prstGeom>
          <a:noFill/>
          <a:ln w="9525">
            <a:noFill/>
            <a:miter lim="800000"/>
            <a:headEnd/>
            <a:tailEnd/>
          </a:ln>
        </p:spPr>
      </p:pic>
      <p:sp>
        <p:nvSpPr>
          <p:cNvPr id="9" name="TextBox 8"/>
          <p:cNvSpPr txBox="1"/>
          <p:nvPr/>
        </p:nvSpPr>
        <p:spPr>
          <a:xfrm>
            <a:off x="1967344" y="5666509"/>
            <a:ext cx="6982691" cy="461665"/>
          </a:xfrm>
          <a:prstGeom prst="rect">
            <a:avLst/>
          </a:prstGeom>
          <a:noFill/>
        </p:spPr>
        <p:txBody>
          <a:bodyPr wrap="square" rtlCol="0">
            <a:spAutoFit/>
          </a:bodyPr>
          <a:lstStyle/>
          <a:p>
            <a:r>
              <a:rPr lang="en-US" sz="2400" dirty="0" smtClean="0"/>
              <a:t>Conclusion = You Quoted … Now Analyze It!!</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53617"/>
          </a:xfrm>
        </p:spPr>
        <p:txBody>
          <a:bodyPr/>
          <a:lstStyle/>
          <a:p>
            <a:pPr algn="ctr"/>
            <a:r>
              <a:rPr lang="en-US" dirty="0" smtClean="0">
                <a:solidFill>
                  <a:schemeClr val="bg2">
                    <a:lumMod val="75000"/>
                  </a:schemeClr>
                </a:solidFill>
              </a:rPr>
              <a:t>Sample Body Paragraph</a:t>
            </a:r>
            <a:endParaRPr lang="en-US" dirty="0">
              <a:solidFill>
                <a:schemeClr val="bg2">
                  <a:lumMod val="75000"/>
                </a:schemeClr>
              </a:solidFill>
            </a:endParaRPr>
          </a:p>
        </p:txBody>
      </p:sp>
      <p:sp>
        <p:nvSpPr>
          <p:cNvPr id="3" name="Content Placeholder 2"/>
          <p:cNvSpPr>
            <a:spLocks noGrp="1"/>
          </p:cNvSpPr>
          <p:nvPr>
            <p:ph idx="1"/>
          </p:nvPr>
        </p:nvSpPr>
        <p:spPr>
          <a:xfrm>
            <a:off x="193965" y="1039092"/>
            <a:ext cx="8488074" cy="5087072"/>
          </a:xfrm>
        </p:spPr>
        <p:txBody>
          <a:bodyPr/>
          <a:lstStyle/>
          <a:p>
            <a:r>
              <a:rPr lang="en-US" dirty="0" smtClean="0"/>
              <a:t>The university had no other option but to fire </a:t>
            </a:r>
            <a:r>
              <a:rPr lang="en-US" dirty="0" err="1" smtClean="0"/>
              <a:t>Paterno</a:t>
            </a:r>
            <a:r>
              <a:rPr lang="en-US" dirty="0" smtClean="0"/>
              <a:t>.  In moral terms, he “looked the other direction as Sandusky allegedly continued to molest young boys for seven more years.”  There unquestionably was a chain of command that </a:t>
            </a:r>
            <a:r>
              <a:rPr lang="en-US" dirty="0" err="1" smtClean="0"/>
              <a:t>Paterno</a:t>
            </a:r>
            <a:r>
              <a:rPr lang="en-US" dirty="0" smtClean="0"/>
              <a:t> should have followed.  He did the right thing in telling his superiors, but as the “most powerful and influential figure on the Penn State campus, he should have done more.”  </a:t>
            </a:r>
            <a:r>
              <a:rPr lang="en-US" dirty="0" err="1" smtClean="0"/>
              <a:t>Paterno</a:t>
            </a:r>
            <a:r>
              <a:rPr lang="en-US" dirty="0" smtClean="0"/>
              <a:t> was aware of Sandusky’s conduct, yet he allowed it to continue by not involving the police.  As for the 57% of people that don’t think </a:t>
            </a:r>
            <a:r>
              <a:rPr lang="en-US" dirty="0" err="1" smtClean="0"/>
              <a:t>Paterno</a:t>
            </a:r>
            <a:r>
              <a:rPr lang="en-US" dirty="0" smtClean="0"/>
              <a:t> should be fired, I disagree.  He sat back and watched his “Success with Honor” become a “giant ‘L’ in the human being department.”  </a:t>
            </a:r>
            <a:r>
              <a:rPr lang="en-US" dirty="0" err="1" smtClean="0"/>
              <a:t>Paterno’s</a:t>
            </a:r>
            <a:r>
              <a:rPr lang="en-US" dirty="0" smtClean="0"/>
              <a:t> lack of action was morally irresponsible and damning to several young boys.  He is to blame; he is at fault.  </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001_slide">
  <a:themeElements>
    <a:clrScheme name="Office Theme 2">
      <a:dk1>
        <a:srgbClr val="333333"/>
      </a:dk1>
      <a:lt1>
        <a:srgbClr val="FFFFFF"/>
      </a:lt1>
      <a:dk2>
        <a:srgbClr val="CC3300"/>
      </a:dk2>
      <a:lt2>
        <a:srgbClr val="FFFFFF"/>
      </a:lt2>
      <a:accent1>
        <a:srgbClr val="E6A35C"/>
      </a:accent1>
      <a:accent2>
        <a:srgbClr val="F2919E"/>
      </a:accent2>
      <a:accent3>
        <a:srgbClr val="E2ADAA"/>
      </a:accent3>
      <a:accent4>
        <a:srgbClr val="DADADA"/>
      </a:accent4>
      <a:accent5>
        <a:srgbClr val="F0CEB5"/>
      </a:accent5>
      <a:accent6>
        <a:srgbClr val="DB838F"/>
      </a:accent6>
      <a:hlink>
        <a:srgbClr val="FFB299"/>
      </a:hlink>
      <a:folHlink>
        <a:srgbClr val="E6B8DE"/>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CC3300"/>
        </a:dk2>
        <a:lt2>
          <a:srgbClr val="FFFFFF"/>
        </a:lt2>
        <a:accent1>
          <a:srgbClr val="EB815E"/>
        </a:accent1>
        <a:accent2>
          <a:srgbClr val="F28E6D"/>
        </a:accent2>
        <a:accent3>
          <a:srgbClr val="E2ADAA"/>
        </a:accent3>
        <a:accent4>
          <a:srgbClr val="DADADA"/>
        </a:accent4>
        <a:accent5>
          <a:srgbClr val="F3C1B6"/>
        </a:accent5>
        <a:accent6>
          <a:srgbClr val="DB8062"/>
        </a:accent6>
        <a:hlink>
          <a:srgbClr val="FF9F80"/>
        </a:hlink>
        <a:folHlink>
          <a:srgbClr val="FFB499"/>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CC3300"/>
        </a:dk2>
        <a:lt2>
          <a:srgbClr val="FFFFFF"/>
        </a:lt2>
        <a:accent1>
          <a:srgbClr val="E6A35C"/>
        </a:accent1>
        <a:accent2>
          <a:srgbClr val="F2919E"/>
        </a:accent2>
        <a:accent3>
          <a:srgbClr val="E2ADAA"/>
        </a:accent3>
        <a:accent4>
          <a:srgbClr val="DADADA"/>
        </a:accent4>
        <a:accent5>
          <a:srgbClr val="F0CEB5"/>
        </a:accent5>
        <a:accent6>
          <a:srgbClr val="DB838F"/>
        </a:accent6>
        <a:hlink>
          <a:srgbClr val="FFB299"/>
        </a:hlink>
        <a:folHlink>
          <a:srgbClr val="E6B8DE"/>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CC3300"/>
        </a:dk2>
        <a:lt2>
          <a:srgbClr val="FFFFFF"/>
        </a:lt2>
        <a:accent1>
          <a:srgbClr val="9FCC8F"/>
        </a:accent1>
        <a:accent2>
          <a:srgbClr val="FFA98C"/>
        </a:accent2>
        <a:accent3>
          <a:srgbClr val="E2ADAA"/>
        </a:accent3>
        <a:accent4>
          <a:srgbClr val="DADADA"/>
        </a:accent4>
        <a:accent5>
          <a:srgbClr val="CDE2C6"/>
        </a:accent5>
        <a:accent6>
          <a:srgbClr val="E7997E"/>
        </a:accent6>
        <a:hlink>
          <a:srgbClr val="ACCBE6"/>
        </a:hlink>
        <a:folHlink>
          <a:srgbClr val="D4DE9B"/>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CC3300"/>
        </a:dk2>
        <a:lt2>
          <a:srgbClr val="FFFFFF"/>
        </a:lt2>
        <a:accent1>
          <a:srgbClr val="7ACCB8"/>
        </a:accent1>
        <a:accent2>
          <a:srgbClr val="D4CC5B"/>
        </a:accent2>
        <a:accent3>
          <a:srgbClr val="E2ADAA"/>
        </a:accent3>
        <a:accent4>
          <a:srgbClr val="DADADA"/>
        </a:accent4>
        <a:accent5>
          <a:srgbClr val="BEE2D8"/>
        </a:accent5>
        <a:accent6>
          <a:srgbClr val="C0B952"/>
        </a:accent6>
        <a:hlink>
          <a:srgbClr val="DEBFFF"/>
        </a:hlink>
        <a:folHlink>
          <a:srgbClr val="FFBCA6"/>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EB815E"/>
        </a:accent1>
        <a:accent2>
          <a:srgbClr val="F28E6D"/>
        </a:accent2>
        <a:accent3>
          <a:srgbClr val="FFFFFF"/>
        </a:accent3>
        <a:accent4>
          <a:srgbClr val="000000"/>
        </a:accent4>
        <a:accent5>
          <a:srgbClr val="F3C1B6"/>
        </a:accent5>
        <a:accent6>
          <a:srgbClr val="DB8062"/>
        </a:accent6>
        <a:hlink>
          <a:srgbClr val="FF9F80"/>
        </a:hlink>
        <a:folHlink>
          <a:srgbClr val="FFB49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E6A35C"/>
        </a:accent1>
        <a:accent2>
          <a:srgbClr val="F2919E"/>
        </a:accent2>
        <a:accent3>
          <a:srgbClr val="FFFFFF"/>
        </a:accent3>
        <a:accent4>
          <a:srgbClr val="000000"/>
        </a:accent4>
        <a:accent5>
          <a:srgbClr val="F0CEB5"/>
        </a:accent5>
        <a:accent6>
          <a:srgbClr val="DB838F"/>
        </a:accent6>
        <a:hlink>
          <a:srgbClr val="FFB299"/>
        </a:hlink>
        <a:folHlink>
          <a:srgbClr val="E6B8DE"/>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9FCC8F"/>
        </a:accent1>
        <a:accent2>
          <a:srgbClr val="FFA98C"/>
        </a:accent2>
        <a:accent3>
          <a:srgbClr val="FFFFFF"/>
        </a:accent3>
        <a:accent4>
          <a:srgbClr val="000000"/>
        </a:accent4>
        <a:accent5>
          <a:srgbClr val="CDE2C6"/>
        </a:accent5>
        <a:accent6>
          <a:srgbClr val="E7997E"/>
        </a:accent6>
        <a:hlink>
          <a:srgbClr val="ACCBE6"/>
        </a:hlink>
        <a:folHlink>
          <a:srgbClr val="D4DE9B"/>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7ACCB8"/>
        </a:accent1>
        <a:accent2>
          <a:srgbClr val="D4CC5B"/>
        </a:accent2>
        <a:accent3>
          <a:srgbClr val="FFFFFF"/>
        </a:accent3>
        <a:accent4>
          <a:srgbClr val="000000"/>
        </a:accent4>
        <a:accent5>
          <a:srgbClr val="BEE2D8"/>
        </a:accent5>
        <a:accent6>
          <a:srgbClr val="C0B952"/>
        </a:accent6>
        <a:hlink>
          <a:srgbClr val="DEBFFF"/>
        </a:hlink>
        <a:folHlink>
          <a:srgbClr val="FFBC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CC3300"/>
      </a:dk2>
      <a:lt2>
        <a:srgbClr val="FFFFFF"/>
      </a:lt2>
      <a:accent1>
        <a:srgbClr val="E6A35C"/>
      </a:accent1>
      <a:accent2>
        <a:srgbClr val="F2919E"/>
      </a:accent2>
      <a:accent3>
        <a:srgbClr val="E2ADAA"/>
      </a:accent3>
      <a:accent4>
        <a:srgbClr val="DADADA"/>
      </a:accent4>
      <a:accent5>
        <a:srgbClr val="F0CEB5"/>
      </a:accent5>
      <a:accent6>
        <a:srgbClr val="DB838F"/>
      </a:accent6>
      <a:hlink>
        <a:srgbClr val="FFB299"/>
      </a:hlink>
      <a:folHlink>
        <a:srgbClr val="E6B8DE"/>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CC3300"/>
        </a:dk2>
        <a:lt2>
          <a:srgbClr val="FFFFFF"/>
        </a:lt2>
        <a:accent1>
          <a:srgbClr val="EB815E"/>
        </a:accent1>
        <a:accent2>
          <a:srgbClr val="F28E6D"/>
        </a:accent2>
        <a:accent3>
          <a:srgbClr val="E2ADAA"/>
        </a:accent3>
        <a:accent4>
          <a:srgbClr val="DADADA"/>
        </a:accent4>
        <a:accent5>
          <a:srgbClr val="F3C1B6"/>
        </a:accent5>
        <a:accent6>
          <a:srgbClr val="DB8062"/>
        </a:accent6>
        <a:hlink>
          <a:srgbClr val="FF9F80"/>
        </a:hlink>
        <a:folHlink>
          <a:srgbClr val="FFB499"/>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CC3300"/>
        </a:dk2>
        <a:lt2>
          <a:srgbClr val="FFFFFF"/>
        </a:lt2>
        <a:accent1>
          <a:srgbClr val="E6A35C"/>
        </a:accent1>
        <a:accent2>
          <a:srgbClr val="F2919E"/>
        </a:accent2>
        <a:accent3>
          <a:srgbClr val="E2ADAA"/>
        </a:accent3>
        <a:accent4>
          <a:srgbClr val="DADADA"/>
        </a:accent4>
        <a:accent5>
          <a:srgbClr val="F0CEB5"/>
        </a:accent5>
        <a:accent6>
          <a:srgbClr val="DB838F"/>
        </a:accent6>
        <a:hlink>
          <a:srgbClr val="FFB299"/>
        </a:hlink>
        <a:folHlink>
          <a:srgbClr val="E6B8DE"/>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CC3300"/>
        </a:dk2>
        <a:lt2>
          <a:srgbClr val="FFFFFF"/>
        </a:lt2>
        <a:accent1>
          <a:srgbClr val="9FCC8F"/>
        </a:accent1>
        <a:accent2>
          <a:srgbClr val="FFA98C"/>
        </a:accent2>
        <a:accent3>
          <a:srgbClr val="E2ADAA"/>
        </a:accent3>
        <a:accent4>
          <a:srgbClr val="DADADA"/>
        </a:accent4>
        <a:accent5>
          <a:srgbClr val="CDE2C6"/>
        </a:accent5>
        <a:accent6>
          <a:srgbClr val="E7997E"/>
        </a:accent6>
        <a:hlink>
          <a:srgbClr val="ACCBE6"/>
        </a:hlink>
        <a:folHlink>
          <a:srgbClr val="D4DE9B"/>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CC3300"/>
        </a:dk2>
        <a:lt2>
          <a:srgbClr val="FFFFFF"/>
        </a:lt2>
        <a:accent1>
          <a:srgbClr val="7ACCB8"/>
        </a:accent1>
        <a:accent2>
          <a:srgbClr val="D4CC5B"/>
        </a:accent2>
        <a:accent3>
          <a:srgbClr val="E2ADAA"/>
        </a:accent3>
        <a:accent4>
          <a:srgbClr val="DADADA"/>
        </a:accent4>
        <a:accent5>
          <a:srgbClr val="BEE2D8"/>
        </a:accent5>
        <a:accent6>
          <a:srgbClr val="C0B952"/>
        </a:accent6>
        <a:hlink>
          <a:srgbClr val="DEBFFF"/>
        </a:hlink>
        <a:folHlink>
          <a:srgbClr val="FFBCA6"/>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EB815E"/>
        </a:accent1>
        <a:accent2>
          <a:srgbClr val="F28E6D"/>
        </a:accent2>
        <a:accent3>
          <a:srgbClr val="FFFFFF"/>
        </a:accent3>
        <a:accent4>
          <a:srgbClr val="000000"/>
        </a:accent4>
        <a:accent5>
          <a:srgbClr val="F3C1B6"/>
        </a:accent5>
        <a:accent6>
          <a:srgbClr val="DB8062"/>
        </a:accent6>
        <a:hlink>
          <a:srgbClr val="FF9F80"/>
        </a:hlink>
        <a:folHlink>
          <a:srgbClr val="FFB49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E6A35C"/>
        </a:accent1>
        <a:accent2>
          <a:srgbClr val="F2919E"/>
        </a:accent2>
        <a:accent3>
          <a:srgbClr val="FFFFFF"/>
        </a:accent3>
        <a:accent4>
          <a:srgbClr val="000000"/>
        </a:accent4>
        <a:accent5>
          <a:srgbClr val="F0CEB5"/>
        </a:accent5>
        <a:accent6>
          <a:srgbClr val="DB838F"/>
        </a:accent6>
        <a:hlink>
          <a:srgbClr val="FFB299"/>
        </a:hlink>
        <a:folHlink>
          <a:srgbClr val="E6B8DE"/>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9FCC8F"/>
        </a:accent1>
        <a:accent2>
          <a:srgbClr val="FFA98C"/>
        </a:accent2>
        <a:accent3>
          <a:srgbClr val="FFFFFF"/>
        </a:accent3>
        <a:accent4>
          <a:srgbClr val="000000"/>
        </a:accent4>
        <a:accent5>
          <a:srgbClr val="CDE2C6"/>
        </a:accent5>
        <a:accent6>
          <a:srgbClr val="E7997E"/>
        </a:accent6>
        <a:hlink>
          <a:srgbClr val="ACCBE6"/>
        </a:hlink>
        <a:folHlink>
          <a:srgbClr val="D4DE9B"/>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7ACCB8"/>
        </a:accent1>
        <a:accent2>
          <a:srgbClr val="D4CC5B"/>
        </a:accent2>
        <a:accent3>
          <a:srgbClr val="FFFFFF"/>
        </a:accent3>
        <a:accent4>
          <a:srgbClr val="000000"/>
        </a:accent4>
        <a:accent5>
          <a:srgbClr val="BEE2D8"/>
        </a:accent5>
        <a:accent6>
          <a:srgbClr val="C0B952"/>
        </a:accent6>
        <a:hlink>
          <a:srgbClr val="DEBFFF"/>
        </a:hlink>
        <a:folHlink>
          <a:srgbClr val="FFBCA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ind_0001_slide</Template>
  <TotalTime>105</TotalTime>
  <Words>837</Words>
  <Application>Microsoft Office PowerPoint</Application>
  <PresentationFormat>On-screen Show (4:3)</PresentationFormat>
  <Paragraphs>43</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ind_0001_slide</vt:lpstr>
      <vt:lpstr>1_Default Design</vt:lpstr>
      <vt:lpstr>Slide 1</vt:lpstr>
      <vt:lpstr>Slide 2</vt:lpstr>
      <vt:lpstr>Student Sample Introduction</vt:lpstr>
      <vt:lpstr>Student Sample Introduction</vt:lpstr>
      <vt:lpstr>Student Sample Introduction</vt:lpstr>
      <vt:lpstr>What Is Wrong With This Thesis?</vt:lpstr>
      <vt:lpstr>What Is Wrong With This Thesis?</vt:lpstr>
      <vt:lpstr>The Body Paragraphs: Go Syllogistically</vt:lpstr>
      <vt:lpstr>Sample Body Paragraph</vt:lpstr>
      <vt:lpstr>The Body Paragraphs: Go Syllogistically</vt:lpstr>
      <vt:lpstr>Student Sample</vt:lpstr>
      <vt:lpstr>Slide 12</vt:lpstr>
      <vt:lpstr>DO THESE 1ST PREMISES ARGUE OR SUMMARIZE?</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14</cp:revision>
  <dcterms:created xsi:type="dcterms:W3CDTF">2011-11-16T18:49:16Z</dcterms:created>
  <dcterms:modified xsi:type="dcterms:W3CDTF">2011-11-17T13:00:02Z</dcterms:modified>
</cp:coreProperties>
</file>