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4" r:id="rId5"/>
    <p:sldId id="265" r:id="rId6"/>
    <p:sldId id="266" r:id="rId7"/>
    <p:sldId id="267" r:id="rId8"/>
    <p:sldId id="268" r:id="rId9"/>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05121" cy="460400"/>
          </a:xfrm>
          <a:prstGeom prst="rect">
            <a:avLst/>
          </a:prstGeom>
        </p:spPr>
        <p:txBody>
          <a:bodyPr vert="horz" lIns="87316" tIns="43658" rIns="87316" bIns="43658" rtlCol="0"/>
          <a:lstStyle>
            <a:lvl1pPr algn="l">
              <a:defRPr sz="1100"/>
            </a:lvl1pPr>
          </a:lstStyle>
          <a:p>
            <a:endParaRPr lang="en-US"/>
          </a:p>
        </p:txBody>
      </p:sp>
      <p:sp>
        <p:nvSpPr>
          <p:cNvPr id="3" name="Date Placeholder 2"/>
          <p:cNvSpPr>
            <a:spLocks noGrp="1"/>
          </p:cNvSpPr>
          <p:nvPr>
            <p:ph type="dt" idx="1"/>
          </p:nvPr>
        </p:nvSpPr>
        <p:spPr>
          <a:xfrm>
            <a:off x="3927574" y="1"/>
            <a:ext cx="3005121" cy="460400"/>
          </a:xfrm>
          <a:prstGeom prst="rect">
            <a:avLst/>
          </a:prstGeom>
        </p:spPr>
        <p:txBody>
          <a:bodyPr vert="horz" lIns="87316" tIns="43658" rIns="87316" bIns="43658" rtlCol="0"/>
          <a:lstStyle>
            <a:lvl1pPr algn="r">
              <a:defRPr sz="1100"/>
            </a:lvl1pPr>
          </a:lstStyle>
          <a:p>
            <a:fld id="{9D231641-9A34-4D2D-A7E8-51D663ED697A}" type="datetimeFigureOut">
              <a:rPr lang="en-US" smtClean="0"/>
              <a:t>1/16/2015</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87316" tIns="43658" rIns="87316" bIns="43658" rtlCol="0" anchor="ctr"/>
          <a:lstStyle/>
          <a:p>
            <a:endParaRPr lang="en-US"/>
          </a:p>
        </p:txBody>
      </p:sp>
      <p:sp>
        <p:nvSpPr>
          <p:cNvPr id="5" name="Notes Placeholder 4"/>
          <p:cNvSpPr>
            <a:spLocks noGrp="1"/>
          </p:cNvSpPr>
          <p:nvPr>
            <p:ph type="body" sz="quarter" idx="3"/>
          </p:nvPr>
        </p:nvSpPr>
        <p:spPr>
          <a:xfrm>
            <a:off x="693722" y="4379901"/>
            <a:ext cx="5546758" cy="4148175"/>
          </a:xfrm>
          <a:prstGeom prst="rect">
            <a:avLst/>
          </a:prstGeom>
        </p:spPr>
        <p:txBody>
          <a:bodyPr vert="horz" lIns="87316" tIns="43658" rIns="87316" bIns="43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8276"/>
            <a:ext cx="3005121" cy="460400"/>
          </a:xfrm>
          <a:prstGeom prst="rect">
            <a:avLst/>
          </a:prstGeom>
        </p:spPr>
        <p:txBody>
          <a:bodyPr vert="horz" lIns="87316" tIns="43658" rIns="87316" bIns="43658" rtlCol="0" anchor="b"/>
          <a:lstStyle>
            <a:lvl1pPr algn="l">
              <a:defRPr sz="1100"/>
            </a:lvl1pPr>
          </a:lstStyle>
          <a:p>
            <a:endParaRPr lang="en-US"/>
          </a:p>
        </p:txBody>
      </p:sp>
      <p:sp>
        <p:nvSpPr>
          <p:cNvPr id="7" name="Slide Number Placeholder 6"/>
          <p:cNvSpPr>
            <a:spLocks noGrp="1"/>
          </p:cNvSpPr>
          <p:nvPr>
            <p:ph type="sldNum" sz="quarter" idx="5"/>
          </p:nvPr>
        </p:nvSpPr>
        <p:spPr>
          <a:xfrm>
            <a:off x="3927574" y="8758276"/>
            <a:ext cx="3005121" cy="460400"/>
          </a:xfrm>
          <a:prstGeom prst="rect">
            <a:avLst/>
          </a:prstGeom>
        </p:spPr>
        <p:txBody>
          <a:bodyPr vert="horz" lIns="87316" tIns="43658" rIns="87316" bIns="43658" rtlCol="0" anchor="b"/>
          <a:lstStyle>
            <a:lvl1pPr algn="r">
              <a:defRPr sz="1100"/>
            </a:lvl1pPr>
          </a:lstStyle>
          <a:p>
            <a:fld id="{0101F777-DB58-4C9A-A422-7B33D640EA0B}" type="slidenum">
              <a:rPr lang="en-US" smtClean="0"/>
              <a:t>‹#›</a:t>
            </a:fld>
            <a:endParaRPr lang="en-US"/>
          </a:p>
        </p:txBody>
      </p:sp>
    </p:spTree>
    <p:extLst>
      <p:ext uri="{BB962C8B-B14F-4D97-AF65-F5344CB8AC3E}">
        <p14:creationId xmlns:p14="http://schemas.microsoft.com/office/powerpoint/2010/main" val="3752028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 this page for students to refer</a:t>
            </a:r>
            <a:r>
              <a:rPr lang="en-US" baseline="0" dirty="0" smtClean="0"/>
              <a:t> to when the question slides are up</a:t>
            </a:r>
            <a:endParaRPr lang="en-US" dirty="0"/>
          </a:p>
        </p:txBody>
      </p:sp>
      <p:sp>
        <p:nvSpPr>
          <p:cNvPr id="4" name="Slide Number Placeholder 3"/>
          <p:cNvSpPr>
            <a:spLocks noGrp="1"/>
          </p:cNvSpPr>
          <p:nvPr>
            <p:ph type="sldNum" sz="quarter" idx="10"/>
          </p:nvPr>
        </p:nvSpPr>
        <p:spPr/>
        <p:txBody>
          <a:bodyPr/>
          <a:lstStyle/>
          <a:p>
            <a:fld id="{0101F777-DB58-4C9A-A422-7B33D640EA0B}" type="slidenum">
              <a:rPr lang="en-US" smtClean="0"/>
              <a:t>4</a:t>
            </a:fld>
            <a:endParaRPr lang="en-US"/>
          </a:p>
        </p:txBody>
      </p:sp>
    </p:spTree>
    <p:extLst>
      <p:ext uri="{BB962C8B-B14F-4D97-AF65-F5344CB8AC3E}">
        <p14:creationId xmlns:p14="http://schemas.microsoft.com/office/powerpoint/2010/main" val="3037887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EB236-F73F-4DD6-A580-1058AC79D98E}"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EB236-F73F-4DD6-A580-1058AC79D98E}"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61EB236-F73F-4DD6-A580-1058AC79D98E}"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0117D-438F-48FF-8987-E47D1030580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EB236-F73F-4DD6-A580-1058AC79D98E}"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0117D-438F-48FF-8987-E47D1030580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EB236-F73F-4DD6-A580-1058AC79D98E}" type="datetimeFigureOut">
              <a:rPr lang="en-US" smtClean="0"/>
              <a:t>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61EB236-F73F-4DD6-A580-1058AC79D98E}"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0117D-438F-48FF-8987-E47D1030580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EB236-F73F-4DD6-A580-1058AC79D98E}" type="datetimeFigureOut">
              <a:rPr lang="en-US" smtClean="0"/>
              <a:t>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EB236-F73F-4DD6-A580-1058AC79D98E}" type="datetimeFigureOut">
              <a:rPr lang="en-US" smtClean="0"/>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61EB236-F73F-4DD6-A580-1058AC79D98E}" type="datetimeFigureOut">
              <a:rPr lang="en-US" smtClean="0"/>
              <a:t>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90117D-438F-48FF-8987-E47D103058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61EB236-F73F-4DD6-A580-1058AC79D98E}"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0117D-438F-48FF-8987-E47D1030580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EB236-F73F-4DD6-A580-1058AC79D98E}" type="datetimeFigureOut">
              <a:rPr lang="en-US" smtClean="0"/>
              <a:t>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0117D-438F-48FF-8987-E47D1030580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61EB236-F73F-4DD6-A580-1058AC79D98E}" type="datetimeFigureOut">
              <a:rPr lang="en-US" smtClean="0"/>
              <a:t>1/16/2015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E90117D-438F-48FF-8987-E47D1030580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457200" y="338328"/>
            <a:ext cx="8229600" cy="1252728"/>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January 5</a:t>
            </a:r>
            <a:r>
              <a:rPr lang="en-US" baseline="30000" dirty="0" smtClean="0"/>
              <a:t>th</a:t>
            </a:r>
            <a:r>
              <a:rPr lang="en-US" dirty="0" smtClean="0"/>
              <a:t>, 2015</a:t>
            </a:r>
            <a:br>
              <a:rPr lang="en-US" dirty="0" smtClean="0"/>
            </a:br>
            <a:r>
              <a:rPr lang="en-US" dirty="0" smtClean="0"/>
              <a:t>A Day</a:t>
            </a:r>
            <a:endParaRPr lang="en-US" dirty="0"/>
          </a:p>
        </p:txBody>
      </p:sp>
      <p:sp>
        <p:nvSpPr>
          <p:cNvPr id="6" name="Text Placeholder 4"/>
          <p:cNvSpPr txBox="1">
            <a:spLocks/>
          </p:cNvSpPr>
          <p:nvPr/>
        </p:nvSpPr>
        <p:spPr>
          <a:xfrm>
            <a:off x="796700" y="2124008"/>
            <a:ext cx="3822192"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solidFill>
                  <a:srgbClr val="002060"/>
                </a:solidFill>
                <a:latin typeface="Algerian" pitchFamily="82" charset="0"/>
              </a:rPr>
              <a:t>Learning Targets</a:t>
            </a:r>
          </a:p>
          <a:p>
            <a:endParaRPr lang="en-US" dirty="0"/>
          </a:p>
        </p:txBody>
      </p:sp>
      <p:sp>
        <p:nvSpPr>
          <p:cNvPr id="7" name="Content Placeholder 5"/>
          <p:cNvSpPr txBox="1">
            <a:spLocks/>
          </p:cNvSpPr>
          <p:nvPr/>
        </p:nvSpPr>
        <p:spPr>
          <a:xfrm>
            <a:off x="566472" y="2443889"/>
            <a:ext cx="3820055" cy="3611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endParaRPr lang="en-US" b="1" dirty="0" smtClean="0">
              <a:solidFill>
                <a:srgbClr val="FF0000"/>
              </a:solidFill>
            </a:endParaRPr>
          </a:p>
          <a:p>
            <a:r>
              <a:rPr lang="en-US" sz="2000" b="1" dirty="0" smtClean="0">
                <a:solidFill>
                  <a:srgbClr val="FF0000"/>
                </a:solidFill>
              </a:rPr>
              <a:t>Target 1: </a:t>
            </a:r>
            <a:r>
              <a:rPr lang="en-US" sz="2000" dirty="0" smtClean="0"/>
              <a:t>I can </a:t>
            </a:r>
            <a:r>
              <a:rPr lang="en-US" sz="2000" u="sng" dirty="0" smtClean="0"/>
              <a:t>explain</a:t>
            </a:r>
            <a:r>
              <a:rPr lang="en-US" sz="2000" dirty="0" smtClean="0"/>
              <a:t> the differences between thick and thin questions</a:t>
            </a:r>
          </a:p>
          <a:p>
            <a:endParaRPr lang="en-US" sz="2000" dirty="0" smtClean="0"/>
          </a:p>
          <a:p>
            <a:r>
              <a:rPr lang="en-US" sz="2000" b="1" dirty="0" smtClean="0">
                <a:solidFill>
                  <a:srgbClr val="FF0000"/>
                </a:solidFill>
              </a:rPr>
              <a:t>Target 2: </a:t>
            </a:r>
            <a:r>
              <a:rPr lang="en-US" sz="2000" dirty="0" smtClean="0"/>
              <a:t>I can </a:t>
            </a:r>
            <a:r>
              <a:rPr lang="en-US" sz="2000" u="sng" dirty="0" smtClean="0"/>
              <a:t>generate</a:t>
            </a:r>
            <a:r>
              <a:rPr lang="en-US" sz="2000" dirty="0" smtClean="0"/>
              <a:t> and </a:t>
            </a:r>
            <a:r>
              <a:rPr lang="en-US" sz="2000" u="sng" dirty="0" smtClean="0"/>
              <a:t>answer</a:t>
            </a:r>
            <a:r>
              <a:rPr lang="en-US" sz="2000" dirty="0" smtClean="0"/>
              <a:t> thick and thin questions that fit each QAR while reading.</a:t>
            </a:r>
            <a:endParaRPr lang="en-US" dirty="0"/>
          </a:p>
        </p:txBody>
      </p:sp>
      <p:sp>
        <p:nvSpPr>
          <p:cNvPr id="8" name="Text Placeholder 6"/>
          <p:cNvSpPr txBox="1">
            <a:spLocks/>
          </p:cNvSpPr>
          <p:nvPr/>
        </p:nvSpPr>
        <p:spPr>
          <a:xfrm>
            <a:off x="5321808" y="2194719"/>
            <a:ext cx="3822192"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solidFill>
                  <a:srgbClr val="FF0000"/>
                </a:solidFill>
                <a:latin typeface="Goudy Stout" pitchFamily="18" charset="0"/>
              </a:rPr>
              <a:t>Agenda</a:t>
            </a:r>
          </a:p>
          <a:p>
            <a:endParaRPr lang="en-US" dirty="0"/>
          </a:p>
        </p:txBody>
      </p:sp>
      <p:sp>
        <p:nvSpPr>
          <p:cNvPr id="9" name="Content Placeholder 7"/>
          <p:cNvSpPr txBox="1">
            <a:spLocks/>
          </p:cNvSpPr>
          <p:nvPr/>
        </p:nvSpPr>
        <p:spPr>
          <a:xfrm>
            <a:off x="4645025" y="2763770"/>
            <a:ext cx="3822192" cy="3611563"/>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r>
              <a:rPr lang="en-US" sz="2200" dirty="0" smtClean="0"/>
              <a:t>Bell Work: Mystery Box</a:t>
            </a:r>
          </a:p>
          <a:p>
            <a:r>
              <a:rPr lang="en-US" sz="2200" dirty="0" smtClean="0"/>
              <a:t>Unpacking the Learning Targets</a:t>
            </a:r>
          </a:p>
          <a:p>
            <a:r>
              <a:rPr lang="en-US" sz="2200" dirty="0" smtClean="0"/>
              <a:t>Mini-Lesson: Thick and Thin questions/QAR</a:t>
            </a:r>
          </a:p>
          <a:p>
            <a:r>
              <a:rPr lang="en-US" sz="2200" dirty="0" smtClean="0"/>
              <a:t>Guided Practice</a:t>
            </a:r>
          </a:p>
          <a:p>
            <a:pPr marL="0" indent="0">
              <a:buFont typeface="Arial" pitchFamily="34" charset="0"/>
              <a:buNone/>
            </a:pPr>
            <a:endParaRPr lang="en-US" sz="2200" dirty="0" smtClean="0"/>
          </a:p>
          <a:p>
            <a:r>
              <a:rPr lang="en-US" sz="2200" b="1" u="sng" dirty="0" smtClean="0">
                <a:solidFill>
                  <a:srgbClr val="FF0000"/>
                </a:solidFill>
              </a:rPr>
              <a:t>Homework</a:t>
            </a:r>
            <a:r>
              <a:rPr lang="en-US" sz="2200" b="1" dirty="0" smtClean="0">
                <a:solidFill>
                  <a:srgbClr val="FF0000"/>
                </a:solidFill>
              </a:rPr>
              <a:t>: Read for 20 minutes (preview, predict, visualize, and ask questions)</a:t>
            </a:r>
          </a:p>
          <a:p>
            <a:endParaRPr lang="en-US" dirty="0"/>
          </a:p>
        </p:txBody>
      </p:sp>
      <p:sp>
        <p:nvSpPr>
          <p:cNvPr id="10" name="Rectangle 9"/>
          <p:cNvSpPr/>
          <p:nvPr/>
        </p:nvSpPr>
        <p:spPr>
          <a:xfrm>
            <a:off x="457200" y="1797627"/>
            <a:ext cx="4038600" cy="6858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648200" y="1797627"/>
            <a:ext cx="4038600" cy="685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pic>
        <p:nvPicPr>
          <p:cNvPr id="12" name="Picture 11" descr="C:\Documents and Settings\shermanj\Local Settings\Temporary Internet Files\Content.IE5\952PHBCW\MC900383606[1].wmf"/>
          <p:cNvPicPr>
            <a:picLocks noChangeAspect="1" noChangeArrowheads="1"/>
          </p:cNvPicPr>
          <p:nvPr/>
        </p:nvPicPr>
        <p:blipFill>
          <a:blip r:embed="rId2" cstate="print"/>
          <a:srcRect/>
          <a:stretch>
            <a:fillRect/>
          </a:stretch>
        </p:blipFill>
        <p:spPr bwMode="auto">
          <a:xfrm>
            <a:off x="4026944" y="5364121"/>
            <a:ext cx="857707" cy="767182"/>
          </a:xfrm>
          <a:prstGeom prst="rect">
            <a:avLst/>
          </a:prstGeom>
          <a:noFill/>
        </p:spPr>
      </p:pic>
      <p:pic>
        <p:nvPicPr>
          <p:cNvPr id="13" name="Picture 12"/>
          <p:cNvPicPr>
            <a:picLocks noChangeAspect="1" noChangeArrowheads="1"/>
          </p:cNvPicPr>
          <p:nvPr/>
        </p:nvPicPr>
        <p:blipFill>
          <a:blip r:embed="rId3" cstate="print"/>
          <a:srcRect/>
          <a:stretch>
            <a:fillRect/>
          </a:stretch>
        </p:blipFill>
        <p:spPr bwMode="auto">
          <a:xfrm>
            <a:off x="512678" y="2937156"/>
            <a:ext cx="465857" cy="4658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p:cNvPicPr>
            <a:picLocks noChangeAspect="1" noChangeArrowheads="1"/>
          </p:cNvPicPr>
          <p:nvPr/>
        </p:nvPicPr>
        <p:blipFill>
          <a:blip r:embed="rId3" cstate="print"/>
          <a:srcRect/>
          <a:stretch>
            <a:fillRect/>
          </a:stretch>
        </p:blipFill>
        <p:spPr bwMode="auto">
          <a:xfrm>
            <a:off x="519542" y="4249669"/>
            <a:ext cx="465857" cy="4658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8441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Thick and Thin Questions</a:t>
            </a:r>
            <a:endParaRPr lang="en-US" dirty="0"/>
          </a:p>
        </p:txBody>
      </p:sp>
      <p:sp>
        <p:nvSpPr>
          <p:cNvPr id="4" name="Text Placeholder 3"/>
          <p:cNvSpPr>
            <a:spLocks noGrp="1"/>
          </p:cNvSpPr>
          <p:nvPr>
            <p:ph type="body" idx="1"/>
          </p:nvPr>
        </p:nvSpPr>
        <p:spPr/>
        <p:txBody>
          <a:bodyPr/>
          <a:lstStyle/>
          <a:p>
            <a:r>
              <a:rPr lang="en-US" u="sng" dirty="0" smtClean="0"/>
              <a:t>Thin Questions</a:t>
            </a:r>
            <a:endParaRPr lang="en-US" u="sng" dirty="0"/>
          </a:p>
        </p:txBody>
      </p:sp>
      <p:sp>
        <p:nvSpPr>
          <p:cNvPr id="5" name="Content Placeholder 4"/>
          <p:cNvSpPr>
            <a:spLocks noGrp="1"/>
          </p:cNvSpPr>
          <p:nvPr>
            <p:ph sz="half" idx="2"/>
          </p:nvPr>
        </p:nvSpPr>
        <p:spPr/>
        <p:txBody>
          <a:bodyPr/>
          <a:lstStyle/>
          <a:p>
            <a:r>
              <a:rPr lang="en-US" dirty="0" smtClean="0"/>
              <a:t>In the text questions</a:t>
            </a:r>
          </a:p>
          <a:p>
            <a:r>
              <a:rPr lang="en-US" dirty="0" smtClean="0"/>
              <a:t>Factual</a:t>
            </a:r>
          </a:p>
          <a:p>
            <a:r>
              <a:rPr lang="en-US" dirty="0" smtClean="0"/>
              <a:t>Can usually be answered in a short sentence</a:t>
            </a:r>
          </a:p>
        </p:txBody>
      </p:sp>
      <p:sp>
        <p:nvSpPr>
          <p:cNvPr id="6" name="Text Placeholder 5"/>
          <p:cNvSpPr>
            <a:spLocks noGrp="1"/>
          </p:cNvSpPr>
          <p:nvPr>
            <p:ph type="body" sz="quarter" idx="3"/>
          </p:nvPr>
        </p:nvSpPr>
        <p:spPr/>
        <p:txBody>
          <a:bodyPr/>
          <a:lstStyle/>
          <a:p>
            <a:r>
              <a:rPr lang="en-US" u="sng" dirty="0" smtClean="0"/>
              <a:t>Thick Questions</a:t>
            </a:r>
            <a:endParaRPr lang="en-US" u="sng" dirty="0"/>
          </a:p>
        </p:txBody>
      </p:sp>
      <p:sp>
        <p:nvSpPr>
          <p:cNvPr id="7" name="Content Placeholder 6"/>
          <p:cNvSpPr>
            <a:spLocks noGrp="1"/>
          </p:cNvSpPr>
          <p:nvPr>
            <p:ph sz="quarter" idx="4"/>
          </p:nvPr>
        </p:nvSpPr>
        <p:spPr/>
        <p:txBody>
          <a:bodyPr/>
          <a:lstStyle/>
          <a:p>
            <a:r>
              <a:rPr lang="en-US" dirty="0" smtClean="0"/>
              <a:t>In my head questions</a:t>
            </a:r>
          </a:p>
          <a:p>
            <a:r>
              <a:rPr lang="en-US" dirty="0" smtClean="0"/>
              <a:t>Inferential</a:t>
            </a:r>
          </a:p>
          <a:p>
            <a:r>
              <a:rPr lang="en-US" dirty="0" smtClean="0"/>
              <a:t>I need to use information from my head and information from the text to come to an answer.</a:t>
            </a:r>
          </a:p>
          <a:p>
            <a:r>
              <a:rPr lang="en-US" dirty="0" smtClean="0"/>
              <a:t>Longer response needed.</a:t>
            </a:r>
          </a:p>
        </p:txBody>
      </p:sp>
      <p:pic>
        <p:nvPicPr>
          <p:cNvPr id="2050" name="Picture 2" descr="C:\Users\janakt\AppData\Local\Microsoft\Windows\Temporary Internet Files\Content.IE5\PMMR5K9K\MM90023624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68907"/>
            <a:ext cx="762000" cy="93306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anakt\AppData\Local\Microsoft\Windows\Temporary Internet Files\Content.IE5\MM5O9XQS\MC90007862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8780" y="459703"/>
            <a:ext cx="876003" cy="1884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983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QAR</a:t>
            </a:r>
            <a:endParaRPr lang="en-US" dirty="0"/>
          </a:p>
        </p:txBody>
      </p:sp>
      <p:sp>
        <p:nvSpPr>
          <p:cNvPr id="3" name="Text Placeholder 2"/>
          <p:cNvSpPr>
            <a:spLocks noGrp="1"/>
          </p:cNvSpPr>
          <p:nvPr>
            <p:ph type="body" idx="1"/>
          </p:nvPr>
        </p:nvSpPr>
        <p:spPr>
          <a:xfrm>
            <a:off x="622860" y="1828800"/>
            <a:ext cx="3822192" cy="639762"/>
          </a:xfrm>
        </p:spPr>
        <p:txBody>
          <a:bodyPr/>
          <a:lstStyle/>
          <a:p>
            <a:r>
              <a:rPr lang="en-US" b="1" dirty="0" smtClean="0">
                <a:solidFill>
                  <a:srgbClr val="FF0000"/>
                </a:solidFill>
              </a:rPr>
              <a:t>Thin Questions</a:t>
            </a:r>
            <a:endParaRPr lang="en-US" b="1" dirty="0">
              <a:solidFill>
                <a:srgbClr val="FF0000"/>
              </a:solidFill>
            </a:endParaRPr>
          </a:p>
        </p:txBody>
      </p:sp>
      <p:sp>
        <p:nvSpPr>
          <p:cNvPr id="5" name="Text Placeholder 4"/>
          <p:cNvSpPr>
            <a:spLocks noGrp="1"/>
          </p:cNvSpPr>
          <p:nvPr>
            <p:ph type="body" sz="quarter" idx="3"/>
          </p:nvPr>
        </p:nvSpPr>
        <p:spPr>
          <a:xfrm>
            <a:off x="4611307" y="1828800"/>
            <a:ext cx="3822192" cy="639762"/>
          </a:xfrm>
        </p:spPr>
        <p:txBody>
          <a:bodyPr/>
          <a:lstStyle/>
          <a:p>
            <a:r>
              <a:rPr lang="en-US" b="1" dirty="0" smtClean="0">
                <a:solidFill>
                  <a:srgbClr val="FF0000"/>
                </a:solidFill>
              </a:rPr>
              <a:t>Thick Questions</a:t>
            </a:r>
            <a:endParaRPr lang="en-US" b="1" dirty="0">
              <a:solidFill>
                <a:srgbClr val="FF0000"/>
              </a:solidFill>
            </a:endParaRPr>
          </a:p>
        </p:txBody>
      </p:sp>
      <p:sp>
        <p:nvSpPr>
          <p:cNvPr id="6" name="Content Placeholder 5"/>
          <p:cNvSpPr>
            <a:spLocks noGrp="1"/>
          </p:cNvSpPr>
          <p:nvPr>
            <p:ph sz="quarter" idx="4"/>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1271" y="2673927"/>
            <a:ext cx="3962400" cy="3669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694709"/>
            <a:ext cx="3906991" cy="2429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1589" y="381000"/>
            <a:ext cx="3114675"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6539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85800" y="2362200"/>
            <a:ext cx="7408333" cy="4297363"/>
          </a:xfrm>
        </p:spPr>
        <p:txBody>
          <a:bodyPr/>
          <a:lstStyle/>
          <a:p>
            <a:pPr marL="0" indent="0">
              <a:buNone/>
            </a:pPr>
            <a:r>
              <a:rPr lang="en-US" dirty="0" smtClean="0"/>
              <a:t>	Ever since the first time Johnny saw the movie </a:t>
            </a:r>
            <a:r>
              <a:rPr lang="en-US" i="1" dirty="0" smtClean="0"/>
              <a:t>Rocket Man</a:t>
            </a:r>
            <a:r>
              <a:rPr lang="en-US" dirty="0" smtClean="0"/>
              <a:t> he wanted to go to space. After that he spent weeks scouring his local library for every book imaginable on space travel.  He even designed his own super cool space suit as a Halloween costume and convinced his family to visit the NASA space center when they were on vacation in Florida.  Each night he would stare at the glow-in-the-dark stars plastered to his bedroom ceiling and think “I’ll be up there one day with the real stars.” </a:t>
            </a:r>
          </a:p>
          <a:p>
            <a:pPr marL="0" indent="0">
              <a:buNone/>
            </a:pPr>
            <a:endParaRPr lang="en-US" dirty="0"/>
          </a:p>
        </p:txBody>
      </p:sp>
      <p:sp>
        <p:nvSpPr>
          <p:cNvPr id="7" name="Title 6"/>
          <p:cNvSpPr>
            <a:spLocks noGrp="1"/>
          </p:cNvSpPr>
          <p:nvPr>
            <p:ph type="title"/>
          </p:nvPr>
        </p:nvSpPr>
        <p:spPr>
          <a:xfrm>
            <a:off x="-609600" y="271272"/>
            <a:ext cx="8229600" cy="1252728"/>
          </a:xfrm>
        </p:spPr>
        <p:txBody>
          <a:bodyPr/>
          <a:lstStyle/>
          <a:p>
            <a:r>
              <a:rPr lang="en-US" dirty="0" smtClean="0"/>
              <a:t>Let’s Practice</a:t>
            </a:r>
            <a:endParaRPr lang="en-US" dirty="0"/>
          </a:p>
        </p:txBody>
      </p:sp>
      <p:pic>
        <p:nvPicPr>
          <p:cNvPr id="1028" name="Picture 4" descr="C:\Users\janakt\AppData\Local\Microsoft\Windows\Temporary Internet Files\Content.IE5\IVGZ1FD0\MC90044172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52400"/>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604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590800"/>
            <a:ext cx="7408333" cy="3810000"/>
          </a:xfrm>
        </p:spPr>
        <p:txBody>
          <a:bodyPr>
            <a:normAutofit/>
          </a:bodyPr>
          <a:lstStyle/>
          <a:p>
            <a:pPr marL="0" indent="0">
              <a:buNone/>
            </a:pPr>
            <a:r>
              <a:rPr lang="en-US" dirty="0" smtClean="0">
                <a:solidFill>
                  <a:srgbClr val="FF0000"/>
                </a:solidFill>
              </a:rPr>
              <a:t>Q: What movie inspired Johnny to want to travel to outer space?</a:t>
            </a:r>
          </a:p>
          <a:p>
            <a:pPr marL="0" indent="0">
              <a:buNone/>
            </a:pPr>
            <a:r>
              <a:rPr lang="en-US" dirty="0" smtClean="0">
                <a:solidFill>
                  <a:srgbClr val="00B050"/>
                </a:solidFill>
              </a:rPr>
              <a:t>A: </a:t>
            </a:r>
            <a:r>
              <a:rPr lang="en-US" i="1" dirty="0" smtClean="0">
                <a:solidFill>
                  <a:srgbClr val="00B050"/>
                </a:solidFill>
              </a:rPr>
              <a:t>Rocket Man</a:t>
            </a:r>
          </a:p>
          <a:p>
            <a:pPr marL="0" indent="0">
              <a:buNone/>
            </a:pPr>
            <a:r>
              <a:rPr lang="en-US" dirty="0" smtClean="0"/>
              <a:t>QAR: </a:t>
            </a:r>
            <a:r>
              <a:rPr lang="en-US" b="1" u="sng" dirty="0" smtClean="0"/>
              <a:t>Right There</a:t>
            </a:r>
          </a:p>
          <a:p>
            <a:endParaRPr lang="en-US" dirty="0" smtClean="0"/>
          </a:p>
          <a:p>
            <a:r>
              <a:rPr lang="en-US" dirty="0" smtClean="0"/>
              <a:t>“Ever </a:t>
            </a:r>
            <a:r>
              <a:rPr lang="en-US" dirty="0"/>
              <a:t>since the first time Johnny saw the movie </a:t>
            </a:r>
            <a:r>
              <a:rPr lang="en-US" i="1" dirty="0"/>
              <a:t>Rocket Man</a:t>
            </a:r>
            <a:r>
              <a:rPr lang="en-US" dirty="0"/>
              <a:t> he wanted to go to space</a:t>
            </a:r>
            <a:r>
              <a:rPr lang="en-US" dirty="0" smtClean="0"/>
              <a:t>.”</a:t>
            </a:r>
          </a:p>
          <a:p>
            <a:pPr lvl="5"/>
            <a:endParaRPr lang="en-US" dirty="0"/>
          </a:p>
          <a:p>
            <a:pPr lvl="7"/>
            <a:r>
              <a:rPr lang="en-US" dirty="0" smtClean="0"/>
              <a:t>It’s right there in the first sentence of the paragraph. No need to look further.</a:t>
            </a:r>
            <a:endParaRPr lang="en-US" dirty="0"/>
          </a:p>
        </p:txBody>
      </p:sp>
      <p:sp>
        <p:nvSpPr>
          <p:cNvPr id="3" name="Title 2"/>
          <p:cNvSpPr>
            <a:spLocks noGrp="1"/>
          </p:cNvSpPr>
          <p:nvPr>
            <p:ph type="title"/>
          </p:nvPr>
        </p:nvSpPr>
        <p:spPr/>
        <p:txBody>
          <a:bodyPr/>
          <a:lstStyle/>
          <a:p>
            <a:r>
              <a:rPr lang="en-US" dirty="0" smtClean="0"/>
              <a:t>Questions</a:t>
            </a:r>
            <a:endParaRPr lang="en-US" dirty="0"/>
          </a:p>
        </p:txBody>
      </p:sp>
      <p:cxnSp>
        <p:nvCxnSpPr>
          <p:cNvPr id="5" name="Straight Arrow Connector 4"/>
          <p:cNvCxnSpPr/>
          <p:nvPr/>
        </p:nvCxnSpPr>
        <p:spPr>
          <a:xfrm flipH="1" flipV="1">
            <a:off x="2286000" y="5548745"/>
            <a:ext cx="533400" cy="4572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02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1000"/>
                                        <p:tgtEl>
                                          <p:spTgt spid="2">
                                            <p:txEl>
                                              <p:pRg st="6" end="6"/>
                                            </p:txEl>
                                          </p:spTgt>
                                        </p:tgtEl>
                                      </p:cBhvr>
                                    </p:animEffect>
                                    <p:anim calcmode="lin" valueType="num">
                                      <p:cBhvr>
                                        <p:cTn id="3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4267200"/>
          </a:xfrm>
        </p:spPr>
        <p:txBody>
          <a:bodyPr>
            <a:normAutofit fontScale="92500" lnSpcReduction="10000"/>
          </a:bodyPr>
          <a:lstStyle/>
          <a:p>
            <a:pPr marL="0" indent="0">
              <a:buNone/>
            </a:pPr>
            <a:r>
              <a:rPr lang="en-US" dirty="0" smtClean="0">
                <a:solidFill>
                  <a:srgbClr val="FF0000"/>
                </a:solidFill>
              </a:rPr>
              <a:t>Q: What actions did Johnny take to learn about space travel?</a:t>
            </a:r>
          </a:p>
          <a:p>
            <a:pPr marL="0" indent="0">
              <a:buNone/>
            </a:pPr>
            <a:r>
              <a:rPr lang="en-US" dirty="0" smtClean="0">
                <a:solidFill>
                  <a:srgbClr val="00B050"/>
                </a:solidFill>
              </a:rPr>
              <a:t>A: He got books about space travel from his local library, designed a space suit and convinced his family to visit NASA.</a:t>
            </a:r>
          </a:p>
          <a:p>
            <a:pPr marL="0" indent="0">
              <a:buNone/>
            </a:pPr>
            <a:r>
              <a:rPr lang="en-US" dirty="0" smtClean="0"/>
              <a:t>QAR: </a:t>
            </a:r>
            <a:r>
              <a:rPr lang="en-US" b="1" u="sng" dirty="0" smtClean="0"/>
              <a:t>Think and Search</a:t>
            </a:r>
          </a:p>
          <a:p>
            <a:pPr marL="0" indent="0">
              <a:buNone/>
            </a:pPr>
            <a:endParaRPr lang="en-US" b="1" u="sng" dirty="0"/>
          </a:p>
          <a:p>
            <a:pPr marL="0" indent="0">
              <a:buNone/>
            </a:pPr>
            <a:r>
              <a:rPr lang="en-US" dirty="0" smtClean="0"/>
              <a:t>“After </a:t>
            </a:r>
            <a:r>
              <a:rPr lang="en-US" dirty="0"/>
              <a:t>that he spent weeks scouring his local library for every book imaginable on space travel.  He even designed his own super cool space </a:t>
            </a:r>
            <a:r>
              <a:rPr lang="en-US" dirty="0" smtClean="0"/>
              <a:t>suit as a Halloween costume </a:t>
            </a:r>
            <a:r>
              <a:rPr lang="en-US" dirty="0"/>
              <a:t>and convinced his family to visit the NASA space center when they were on vacation in Florida</a:t>
            </a:r>
            <a:r>
              <a:rPr lang="en-US" dirty="0" smtClean="0"/>
              <a:t>.”</a:t>
            </a:r>
          </a:p>
          <a:p>
            <a:pPr marL="0" indent="0">
              <a:buNone/>
            </a:pPr>
            <a:endParaRPr lang="en-US" dirty="0"/>
          </a:p>
          <a:p>
            <a:r>
              <a:rPr lang="en-US" sz="1600" dirty="0" smtClean="0"/>
              <a:t>The answer is in the text, but to answer the question completely the reader needs to search in the text. The answer is not in one place.</a:t>
            </a:r>
          </a:p>
          <a:p>
            <a:pPr marL="0" indent="0">
              <a:buNone/>
            </a:pPr>
            <a:endParaRPr lang="en-US" b="1" u="sng"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90674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953934"/>
          </a:xfrm>
        </p:spPr>
        <p:txBody>
          <a:bodyPr>
            <a:normAutofit fontScale="92500" lnSpcReduction="10000"/>
          </a:bodyPr>
          <a:lstStyle/>
          <a:p>
            <a:pPr marL="0" indent="0">
              <a:buNone/>
            </a:pPr>
            <a:r>
              <a:rPr lang="en-US" dirty="0">
                <a:solidFill>
                  <a:srgbClr val="FF0000"/>
                </a:solidFill>
              </a:rPr>
              <a:t>Q: </a:t>
            </a:r>
            <a:r>
              <a:rPr lang="en-US" dirty="0" smtClean="0">
                <a:solidFill>
                  <a:srgbClr val="FF0000"/>
                </a:solidFill>
              </a:rPr>
              <a:t>What does Johnny want to be when he grows up?</a:t>
            </a:r>
            <a:endParaRPr lang="en-US" dirty="0">
              <a:solidFill>
                <a:srgbClr val="FF0000"/>
              </a:solidFill>
            </a:endParaRPr>
          </a:p>
          <a:p>
            <a:pPr marL="0" indent="0">
              <a:buNone/>
            </a:pPr>
            <a:r>
              <a:rPr lang="en-US" dirty="0">
                <a:solidFill>
                  <a:srgbClr val="00B050"/>
                </a:solidFill>
              </a:rPr>
              <a:t>A: He </a:t>
            </a:r>
            <a:r>
              <a:rPr lang="en-US" dirty="0" smtClean="0">
                <a:solidFill>
                  <a:srgbClr val="00B050"/>
                </a:solidFill>
              </a:rPr>
              <a:t>most likely wants to be an astronaut since he not only loves space, but he wants to travel in space.</a:t>
            </a:r>
            <a:endParaRPr lang="en-US" dirty="0">
              <a:solidFill>
                <a:srgbClr val="00B050"/>
              </a:solidFill>
            </a:endParaRPr>
          </a:p>
          <a:p>
            <a:pPr marL="0" indent="0">
              <a:buNone/>
            </a:pPr>
            <a:r>
              <a:rPr lang="en-US" dirty="0"/>
              <a:t>QAR: </a:t>
            </a:r>
            <a:r>
              <a:rPr lang="en-US" b="1" u="sng" dirty="0" smtClean="0"/>
              <a:t>Author and Me</a:t>
            </a:r>
          </a:p>
          <a:p>
            <a:pPr marL="0" indent="0">
              <a:buNone/>
            </a:pPr>
            <a:endParaRPr lang="en-US" b="1" u="sng" dirty="0"/>
          </a:p>
          <a:p>
            <a:pPr marL="0" indent="0">
              <a:buNone/>
            </a:pPr>
            <a:r>
              <a:rPr lang="en-US" dirty="0" smtClean="0"/>
              <a:t>“Each </a:t>
            </a:r>
            <a:r>
              <a:rPr lang="en-US" dirty="0"/>
              <a:t>night he would stare at the glow-in-the-dark stars plastered to his bedroom ceiling and think </a:t>
            </a:r>
            <a:r>
              <a:rPr lang="en-US" dirty="0" smtClean="0"/>
              <a:t>‘I’ll </a:t>
            </a:r>
            <a:r>
              <a:rPr lang="en-US" dirty="0"/>
              <a:t>be up there one day with the real stars</a:t>
            </a:r>
            <a:r>
              <a:rPr lang="en-US" dirty="0" smtClean="0"/>
              <a:t>.’”</a:t>
            </a:r>
            <a:endParaRPr lang="en-US" b="1" u="sng" dirty="0"/>
          </a:p>
          <a:p>
            <a:pPr marL="0" indent="0">
              <a:buNone/>
            </a:pPr>
            <a:endParaRPr lang="en-US" dirty="0"/>
          </a:p>
          <a:p>
            <a:r>
              <a:rPr lang="en-US" sz="1600" dirty="0"/>
              <a:t>The </a:t>
            </a:r>
            <a:r>
              <a:rPr lang="en-US" sz="1600" dirty="0" smtClean="0"/>
              <a:t>author gives us some clues as to what the answer may be, but never states it directly. We must make an inference (combine our background knowledge with information from the text) to answer this question.</a:t>
            </a:r>
            <a:endParaRPr lang="en-US" sz="1600" dirty="0"/>
          </a:p>
          <a:p>
            <a:endParaRPr lang="en-US"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20442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649133"/>
          </a:xfrm>
        </p:spPr>
        <p:txBody>
          <a:bodyPr>
            <a:normAutofit fontScale="92500" lnSpcReduction="20000"/>
          </a:bodyPr>
          <a:lstStyle/>
          <a:p>
            <a:pPr marL="0" indent="0">
              <a:buNone/>
            </a:pPr>
            <a:r>
              <a:rPr lang="en-US" dirty="0">
                <a:solidFill>
                  <a:srgbClr val="FF0000"/>
                </a:solidFill>
              </a:rPr>
              <a:t>Q: </a:t>
            </a:r>
            <a:r>
              <a:rPr lang="en-US" dirty="0" smtClean="0">
                <a:solidFill>
                  <a:srgbClr val="FF0000"/>
                </a:solidFill>
              </a:rPr>
              <a:t>How will Johnny feel on his first space mission?</a:t>
            </a:r>
            <a:endParaRPr lang="en-US" dirty="0">
              <a:solidFill>
                <a:srgbClr val="FF0000"/>
              </a:solidFill>
            </a:endParaRPr>
          </a:p>
          <a:p>
            <a:pPr marL="0" indent="0">
              <a:buNone/>
            </a:pPr>
            <a:r>
              <a:rPr lang="en-US" dirty="0">
                <a:solidFill>
                  <a:srgbClr val="00B050"/>
                </a:solidFill>
              </a:rPr>
              <a:t>A: </a:t>
            </a:r>
            <a:r>
              <a:rPr lang="en-US" dirty="0" smtClean="0">
                <a:solidFill>
                  <a:srgbClr val="00B050"/>
                </a:solidFill>
              </a:rPr>
              <a:t>I’m sure most astronauts feel nervous on their first trip to space. After all, many astronauts have died. However, after spending so much time learning about space he clearly loves space travel. Even though he may be a little nervous Johnny will probably be thrilled to know his dream is coming true.</a:t>
            </a:r>
          </a:p>
          <a:p>
            <a:pPr marL="0" indent="0">
              <a:buNone/>
            </a:pPr>
            <a:r>
              <a:rPr lang="en-US" dirty="0" smtClean="0"/>
              <a:t>QAR</a:t>
            </a:r>
            <a:r>
              <a:rPr lang="en-US" dirty="0"/>
              <a:t>: </a:t>
            </a:r>
            <a:r>
              <a:rPr lang="en-US" b="1" u="sng" dirty="0" smtClean="0"/>
              <a:t>On My Own</a:t>
            </a:r>
            <a:endParaRPr lang="en-US" b="1" u="sng" dirty="0"/>
          </a:p>
          <a:p>
            <a:pPr marL="0" indent="0">
              <a:buNone/>
            </a:pPr>
            <a:endParaRPr lang="en-US" b="1" u="sng" dirty="0"/>
          </a:p>
          <a:p>
            <a:pPr marL="0" indent="0">
              <a:buNone/>
            </a:pPr>
            <a:endParaRPr lang="en-US" dirty="0"/>
          </a:p>
          <a:p>
            <a:r>
              <a:rPr lang="en-US" sz="1600" dirty="0"/>
              <a:t>The answer is </a:t>
            </a:r>
            <a:r>
              <a:rPr lang="en-US" sz="1600" dirty="0" smtClean="0"/>
              <a:t>nowhere in the text. Based on what we know about Johnny and our own background knowledge about how  we feel when we love something we can propose a reasonable answer.</a:t>
            </a:r>
          </a:p>
          <a:p>
            <a:endParaRPr lang="en-US" sz="1600" dirty="0"/>
          </a:p>
          <a:p>
            <a:endParaRPr lang="en-US"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23733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673</TotalTime>
  <Words>555</Words>
  <Application>Microsoft Office PowerPoint</Application>
  <PresentationFormat>On-screen Show (4:3)</PresentationFormat>
  <Paragraphs>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PowerPoint Presentation</vt:lpstr>
      <vt:lpstr>Thick and Thin Questions</vt:lpstr>
      <vt:lpstr>QAR</vt:lpstr>
      <vt:lpstr>Let’s Practice</vt:lpstr>
      <vt:lpstr>Questions</vt:lpstr>
      <vt:lpstr>Questions</vt:lpstr>
      <vt:lpstr>Questions:</vt:lpstr>
      <vt:lpstr>Questions:</vt:lpstr>
    </vt:vector>
  </TitlesOfParts>
  <Company>Rush-Henrietta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%username%</dc:creator>
  <cp:lastModifiedBy>%username%</cp:lastModifiedBy>
  <cp:revision>29</cp:revision>
  <cp:lastPrinted>2015-01-05T13:21:17Z</cp:lastPrinted>
  <dcterms:created xsi:type="dcterms:W3CDTF">2013-09-29T13:25:45Z</dcterms:created>
  <dcterms:modified xsi:type="dcterms:W3CDTF">2015-01-16T20:06:44Z</dcterms:modified>
</cp:coreProperties>
</file>