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7"/>
  </p:notesMasterIdLst>
  <p:sldIdLst>
    <p:sldId id="256" r:id="rId3"/>
    <p:sldId id="257" r:id="rId4"/>
    <p:sldId id="260" r:id="rId5"/>
    <p:sldId id="259" r:id="rId6"/>
    <p:sldId id="261" r:id="rId7"/>
    <p:sldId id="263" r:id="rId8"/>
    <p:sldId id="264" r:id="rId9"/>
    <p:sldId id="266" r:id="rId10"/>
    <p:sldId id="268" r:id="rId11"/>
    <p:sldId id="269" r:id="rId12"/>
    <p:sldId id="271" r:id="rId13"/>
    <p:sldId id="273" r:id="rId14"/>
    <p:sldId id="274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DC1C71-22C6-4E67-A279-A8318B77C3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E3A043-EF2A-41C3-8752-3DC162266F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C064F-A3B1-41AE-9DE7-D89FE8C4CB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8F532-D914-4430-9E1D-E603C112ED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27B53D3-867C-4466-B182-EAB2FC5F7A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BE8C5-F43E-49A0-888C-91D2156444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EF808-497E-483F-B917-22C6B89FC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8D4BF-8E7D-469C-B615-31A00AFE8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63483-0C8F-4DE1-9892-EFD76FE818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84249-5313-4F83-A845-17B653E9B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DBD45-4E1D-470D-8F22-E81966C490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18F9E-0840-409B-907C-9150EDD05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1B048-5605-4573-943C-4CD28E2B43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131B2-EB4F-40E9-AF80-C8C7DEF8C7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07BE3-CD26-43F4-A817-A5E6E3E54C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69581-8B78-414A-BE3F-6087B1E56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7BBD6-8D14-4B41-A251-BF8F56AAF7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3524B-7AB7-478F-B8FF-759D546C04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CFE6B-0795-4476-A212-B2AD6C19A3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CBA03-5DC6-4C47-A5BC-7D78F00F2F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CCBE9-7A9F-4DD5-A94A-300196AFC9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42768-FF98-4B7D-B794-5968429A3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1D7E7-2D0C-43A8-AE8B-FAA22EABC8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592A54-1207-4133-B944-7EC05C8A72E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2272AF-CCE8-4494-9EF2-3E05F0C2B8A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7079" y="279553"/>
            <a:ext cx="7686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Catcher in the Rye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68359" y="4837699"/>
            <a:ext cx="42627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Pour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Phony Crap </a:t>
            </a:r>
          </a:p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Board Game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50181" name="Picture 5" descr="http://3.bp.blogspot.com/_j0uyo_i-mwU/Sa4_gbBtmpI/AAAAAAAAAAc/dC2qPa4XECA/S220/Holden+Caulfield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9564" y="1468582"/>
            <a:ext cx="3158836" cy="3283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681326"/>
          </a:xfrm>
        </p:spPr>
        <p:txBody>
          <a:bodyPr/>
          <a:lstStyle/>
          <a:p>
            <a:pPr algn="ctr"/>
            <a:r>
              <a:rPr lang="en-US" dirty="0" smtClean="0"/>
              <a:t>Chapter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63782"/>
            <a:ext cx="8226425" cy="4031673"/>
          </a:xfrm>
        </p:spPr>
        <p:txBody>
          <a:bodyPr/>
          <a:lstStyle/>
          <a:p>
            <a:pPr marL="457200" lvl="0" indent="-457200"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Holden’s thought process in the following passage: “I felt so depressed, you can’t imagine.  What I did, I started talking, sort of out loud, to Allie.  I do that sometimes when I get very depressed and keep telling him to go home and get his bike and meet me in front of Bobby 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Fallen’s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house”(98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pPr marL="457200" lvl="0" indent="-457200">
              <a:buAutoNum type="arabicPeriod"/>
            </a:pPr>
            <a:endParaRPr lang="en-US" sz="1800" dirty="0"/>
          </a:p>
          <a:p>
            <a:pPr lvl="0"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 	Holden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tells us, “What I really felt like, though, was committing suicide.  I felt like jumping out the window.  I probably would’ve done it, too, if I’d been sure 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somebody’d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cover me up as soon as I landed.  I didn’t want a bunch of rubbernecks looking at me when I was all gory”(104).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+mn-lt"/>
              </a:rPr>
              <a:t>Analyze and interpret Holden’s “rubberneck” sentiments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+mn-lt"/>
              </a:rPr>
              <a:t>Would Holden actually commit suicide?  Support your answer by using direct textual references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</a:t>
            </a:r>
          </a:p>
          <a:p>
            <a:endParaRPr lang="en-US" dirty="0"/>
          </a:p>
        </p:txBody>
      </p:sp>
      <p:pic>
        <p:nvPicPr>
          <p:cNvPr id="84994" name="Picture 2" descr="http://www.digitalretro.org/paintings/The_Catcher_in_the_Rye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7139" y="4779819"/>
            <a:ext cx="141922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599" y="249382"/>
            <a:ext cx="8749146" cy="6608618"/>
            <a:chOff x="360" y="720"/>
            <a:chExt cx="11520" cy="14580"/>
          </a:xfrm>
        </p:grpSpPr>
        <p:sp>
          <p:nvSpPr>
            <p:cNvPr id="78851" name="Rectangle 3"/>
            <p:cNvSpPr>
              <a:spLocks noChangeArrowheads="1"/>
            </p:cNvSpPr>
            <p:nvPr/>
          </p:nvSpPr>
          <p:spPr bwMode="auto">
            <a:xfrm>
              <a:off x="360" y="720"/>
              <a:ext cx="11520" cy="14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60" y="1260"/>
              <a:ext cx="9720" cy="13500"/>
              <a:chOff x="1080" y="900"/>
              <a:chExt cx="9720" cy="13500"/>
            </a:xfrm>
          </p:grpSpPr>
          <p:sp>
            <p:nvSpPr>
              <p:cNvPr id="78853" name="Rectangle 5"/>
              <p:cNvSpPr>
                <a:spLocks noChangeArrowheads="1"/>
              </p:cNvSpPr>
              <p:nvPr/>
            </p:nvSpPr>
            <p:spPr bwMode="auto">
              <a:xfrm>
                <a:off x="3780" y="6300"/>
                <a:ext cx="162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4" name="Rectangle 6"/>
              <p:cNvSpPr>
                <a:spLocks noChangeArrowheads="1"/>
              </p:cNvSpPr>
              <p:nvPr/>
            </p:nvSpPr>
            <p:spPr bwMode="auto">
              <a:xfrm>
                <a:off x="5400" y="7920"/>
                <a:ext cx="162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5" name="Rectangle 7"/>
              <p:cNvSpPr>
                <a:spLocks noChangeArrowheads="1"/>
              </p:cNvSpPr>
              <p:nvPr/>
            </p:nvSpPr>
            <p:spPr bwMode="auto">
              <a:xfrm>
                <a:off x="3780" y="36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6" name="Rectangle 8"/>
              <p:cNvSpPr>
                <a:spLocks noChangeArrowheads="1"/>
              </p:cNvSpPr>
              <p:nvPr/>
            </p:nvSpPr>
            <p:spPr bwMode="auto">
              <a:xfrm>
                <a:off x="3780" y="234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7" name="Rectangle 9"/>
              <p:cNvSpPr>
                <a:spLocks noChangeArrowheads="1"/>
              </p:cNvSpPr>
              <p:nvPr/>
            </p:nvSpPr>
            <p:spPr bwMode="auto">
              <a:xfrm>
                <a:off x="7020" y="792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8" name="Rectangle 10"/>
              <p:cNvSpPr>
                <a:spLocks noChangeArrowheads="1"/>
              </p:cNvSpPr>
              <p:nvPr/>
            </p:nvSpPr>
            <p:spPr bwMode="auto">
              <a:xfrm>
                <a:off x="3780" y="7920"/>
                <a:ext cx="162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9" name="Rectangle 11"/>
              <p:cNvSpPr>
                <a:spLocks noChangeArrowheads="1"/>
              </p:cNvSpPr>
              <p:nvPr/>
            </p:nvSpPr>
            <p:spPr bwMode="auto">
              <a:xfrm>
                <a:off x="7020" y="666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0" name="Rectangle 12"/>
              <p:cNvSpPr>
                <a:spLocks noChangeArrowheads="1"/>
              </p:cNvSpPr>
              <p:nvPr/>
            </p:nvSpPr>
            <p:spPr bwMode="auto">
              <a:xfrm>
                <a:off x="3780" y="5040"/>
                <a:ext cx="1620" cy="126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1" name="Rectangle 13"/>
              <p:cNvSpPr>
                <a:spLocks noChangeArrowheads="1"/>
              </p:cNvSpPr>
              <p:nvPr/>
            </p:nvSpPr>
            <p:spPr bwMode="auto">
              <a:xfrm>
                <a:off x="1080" y="846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2" name="Rectangle 14"/>
              <p:cNvSpPr>
                <a:spLocks noChangeArrowheads="1"/>
              </p:cNvSpPr>
              <p:nvPr/>
            </p:nvSpPr>
            <p:spPr bwMode="auto">
              <a:xfrm>
                <a:off x="1080" y="540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3" name="Rectangle 15"/>
              <p:cNvSpPr>
                <a:spLocks noChangeArrowheads="1"/>
              </p:cNvSpPr>
              <p:nvPr/>
            </p:nvSpPr>
            <p:spPr bwMode="auto">
              <a:xfrm>
                <a:off x="1080" y="396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4" name="Rectangle 16"/>
              <p:cNvSpPr>
                <a:spLocks noChangeArrowheads="1"/>
              </p:cNvSpPr>
              <p:nvPr/>
            </p:nvSpPr>
            <p:spPr bwMode="auto">
              <a:xfrm>
                <a:off x="1080" y="252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5" name="Rectangle 17"/>
              <p:cNvSpPr>
                <a:spLocks noChangeArrowheads="1"/>
              </p:cNvSpPr>
              <p:nvPr/>
            </p:nvSpPr>
            <p:spPr bwMode="auto">
              <a:xfrm>
                <a:off x="1080" y="108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START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6" name="Rectangle 18"/>
              <p:cNvSpPr>
                <a:spLocks noChangeArrowheads="1"/>
              </p:cNvSpPr>
              <p:nvPr/>
            </p:nvSpPr>
            <p:spPr bwMode="auto">
              <a:xfrm>
                <a:off x="1080" y="702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Slide on Over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7" name="Rectangle 19"/>
              <p:cNvSpPr>
                <a:spLocks noChangeArrowheads="1"/>
              </p:cNvSpPr>
              <p:nvPr/>
            </p:nvSpPr>
            <p:spPr bwMode="auto">
              <a:xfrm>
                <a:off x="8820" y="1134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8820" y="396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9" name="Rectangle 21"/>
              <p:cNvSpPr>
                <a:spLocks noChangeArrowheads="1"/>
              </p:cNvSpPr>
              <p:nvPr/>
            </p:nvSpPr>
            <p:spPr bwMode="auto">
              <a:xfrm>
                <a:off x="1080" y="1134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0" name="Rectangle 22"/>
              <p:cNvSpPr>
                <a:spLocks noChangeArrowheads="1"/>
              </p:cNvSpPr>
              <p:nvPr/>
            </p:nvSpPr>
            <p:spPr bwMode="auto">
              <a:xfrm>
                <a:off x="1080" y="99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 smtClean="0"/>
                  <a:t>Take an Extra Turn</a:t>
                </a:r>
                <a:endParaRPr lang="en-US" dirty="0"/>
              </a:p>
            </p:txBody>
          </p:sp>
          <p:sp>
            <p:nvSpPr>
              <p:cNvPr id="78871" name="Rectangle 23"/>
              <p:cNvSpPr>
                <a:spLocks noChangeArrowheads="1"/>
              </p:cNvSpPr>
              <p:nvPr/>
            </p:nvSpPr>
            <p:spPr bwMode="auto">
              <a:xfrm>
                <a:off x="6840" y="12780"/>
                <a:ext cx="1980" cy="162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2" name="Rectangle 24"/>
              <p:cNvSpPr>
                <a:spLocks noChangeArrowheads="1"/>
              </p:cNvSpPr>
              <p:nvPr/>
            </p:nvSpPr>
            <p:spPr bwMode="auto">
              <a:xfrm>
                <a:off x="5040" y="12780"/>
                <a:ext cx="180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3" name="Rectangle 25"/>
              <p:cNvSpPr>
                <a:spLocks noChangeArrowheads="1"/>
              </p:cNvSpPr>
              <p:nvPr/>
            </p:nvSpPr>
            <p:spPr bwMode="auto">
              <a:xfrm>
                <a:off x="1080" y="1278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4" name="Rectangle 26"/>
              <p:cNvSpPr>
                <a:spLocks noChangeArrowheads="1"/>
              </p:cNvSpPr>
              <p:nvPr/>
            </p:nvSpPr>
            <p:spPr bwMode="auto">
              <a:xfrm>
                <a:off x="3060" y="12780"/>
                <a:ext cx="1980" cy="162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5" name="Rectangle 27"/>
              <p:cNvSpPr>
                <a:spLocks noChangeArrowheads="1"/>
              </p:cNvSpPr>
              <p:nvPr/>
            </p:nvSpPr>
            <p:spPr bwMode="auto">
              <a:xfrm>
                <a:off x="8820" y="900"/>
                <a:ext cx="198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Miss one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6" name="Rectangle 28"/>
              <p:cNvSpPr>
                <a:spLocks noChangeArrowheads="1"/>
              </p:cNvSpPr>
              <p:nvPr/>
            </p:nvSpPr>
            <p:spPr bwMode="auto">
              <a:xfrm>
                <a:off x="8820" y="2340"/>
                <a:ext cx="1980" cy="162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7" name="Rectangle 29"/>
              <p:cNvSpPr>
                <a:spLocks noChangeArrowheads="1"/>
              </p:cNvSpPr>
              <p:nvPr/>
            </p:nvSpPr>
            <p:spPr bwMode="auto">
              <a:xfrm>
                <a:off x="7020" y="900"/>
                <a:ext cx="180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8" name="Rectangle 30"/>
              <p:cNvSpPr>
                <a:spLocks noChangeArrowheads="1"/>
              </p:cNvSpPr>
              <p:nvPr/>
            </p:nvSpPr>
            <p:spPr bwMode="auto">
              <a:xfrm>
                <a:off x="8820" y="972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9" name="Rectangle 31"/>
              <p:cNvSpPr>
                <a:spLocks noChangeArrowheads="1"/>
              </p:cNvSpPr>
              <p:nvPr/>
            </p:nvSpPr>
            <p:spPr bwMode="auto">
              <a:xfrm>
                <a:off x="8820" y="12780"/>
                <a:ext cx="1980" cy="162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0" name="Rectangle 32"/>
              <p:cNvSpPr>
                <a:spLocks noChangeArrowheads="1"/>
              </p:cNvSpPr>
              <p:nvPr/>
            </p:nvSpPr>
            <p:spPr bwMode="auto">
              <a:xfrm>
                <a:off x="5400" y="900"/>
                <a:ext cx="162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1" name="Rectangle 33"/>
              <p:cNvSpPr>
                <a:spLocks noChangeArrowheads="1"/>
              </p:cNvSpPr>
              <p:nvPr/>
            </p:nvSpPr>
            <p:spPr bwMode="auto">
              <a:xfrm>
                <a:off x="3780" y="9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2" name="AutoShape 34"/>
              <p:cNvSpPr>
                <a:spLocks noChangeArrowheads="1"/>
              </p:cNvSpPr>
              <p:nvPr/>
            </p:nvSpPr>
            <p:spPr bwMode="auto">
              <a:xfrm>
                <a:off x="2160" y="6480"/>
                <a:ext cx="306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3" name="Rectangle 35"/>
              <p:cNvSpPr>
                <a:spLocks noChangeArrowheads="1"/>
              </p:cNvSpPr>
              <p:nvPr/>
            </p:nvSpPr>
            <p:spPr bwMode="auto">
              <a:xfrm>
                <a:off x="8820" y="828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Slide on Over</a:t>
                </a:r>
              </a:p>
            </p:txBody>
          </p:sp>
          <p:sp>
            <p:nvSpPr>
              <p:cNvPr id="78884" name="Rectangle 36"/>
              <p:cNvSpPr>
                <a:spLocks noChangeArrowheads="1"/>
              </p:cNvSpPr>
              <p:nvPr/>
            </p:nvSpPr>
            <p:spPr bwMode="auto">
              <a:xfrm>
                <a:off x="8820" y="684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5" name="Rectangle 37"/>
              <p:cNvSpPr>
                <a:spLocks noChangeArrowheads="1"/>
              </p:cNvSpPr>
              <p:nvPr/>
            </p:nvSpPr>
            <p:spPr bwMode="auto">
              <a:xfrm>
                <a:off x="8820" y="54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6" name="AutoShape 38"/>
              <p:cNvSpPr>
                <a:spLocks noChangeArrowheads="1"/>
              </p:cNvSpPr>
              <p:nvPr/>
            </p:nvSpPr>
            <p:spPr bwMode="auto">
              <a:xfrm flipH="1">
                <a:off x="7200" y="8280"/>
                <a:ext cx="270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78888" name="Picture 40" descr="http://2.bp.blogspot.com/_43wBZBANWlI/SW4NFs2DpjI/AAAAAAAAAbM/qhMl0EI-dQw/s320/holden_spraypain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336473"/>
            <a:ext cx="4308763" cy="1523999"/>
          </a:xfrm>
          <a:prstGeom prst="rect">
            <a:avLst/>
          </a:prstGeom>
          <a:noFill/>
        </p:spPr>
      </p:pic>
      <p:pic>
        <p:nvPicPr>
          <p:cNvPr id="78890" name="Picture 42" descr="http://4.bp.blogspot.com/_S_IhBzrm2Vs/SYPfb6M3c7I/AAAAAAAAACo/EVP6U6qBJtA/s400/holdenquo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3751" y="1191491"/>
            <a:ext cx="1143172" cy="2396835"/>
          </a:xfrm>
          <a:prstGeom prst="rect">
            <a:avLst/>
          </a:prstGeom>
          <a:noFill/>
        </p:spPr>
      </p:pic>
      <p:pic>
        <p:nvPicPr>
          <p:cNvPr id="78892" name="Picture 44" descr="http://c0364301.cdn.cloudfiles.rackspacecloud.com/regular/f70442_12566109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4835" y="1163781"/>
            <a:ext cx="1316183" cy="1939638"/>
          </a:xfrm>
          <a:prstGeom prst="rect">
            <a:avLst/>
          </a:prstGeom>
          <a:noFill/>
        </p:spPr>
      </p:pic>
      <p:pic>
        <p:nvPicPr>
          <p:cNvPr id="78894" name="Picture 46" descr="http://www.lamworld.org/files/images/stick-figur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3999" y="1907703"/>
            <a:ext cx="245630" cy="589724"/>
          </a:xfrm>
          <a:prstGeom prst="rect">
            <a:avLst/>
          </a:prstGeom>
          <a:noFill/>
        </p:spPr>
      </p:pic>
      <p:pic>
        <p:nvPicPr>
          <p:cNvPr id="81922" name="Picture 2" descr="http://t0.gstatic.com/images?q=tbn:H40Y6oE4otwlgM:http://images.clipartof.com/small/34224-Clipart-Illustration-Of-A-Happy-Stick-Figure-Horse-In-Profile.jpg&amp;t=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82915" y="5334000"/>
            <a:ext cx="488891" cy="451284"/>
          </a:xfrm>
          <a:prstGeom prst="rect">
            <a:avLst/>
          </a:prstGeom>
          <a:noFill/>
        </p:spPr>
      </p:pic>
      <p:pic>
        <p:nvPicPr>
          <p:cNvPr id="87042" name="Picture 2" descr="http://t3.gstatic.com/images?q=tbn:VunrRNuaOJxfqM:http://images.clipartof.com/small/34225-Clipart-Illustration-Of-A-Happy-Stick-Figure-Ladybug.jpg&amp;t=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56705" y="1343890"/>
            <a:ext cx="570807" cy="475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914400" y="0"/>
            <a:ext cx="7848600" cy="6858000"/>
          </a:xfrm>
          <a:prstGeom prst="ellipse">
            <a:avLst/>
          </a:prstGeom>
          <a:solidFill>
            <a:srgbClr val="FFFF00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914400" y="3462338"/>
            <a:ext cx="784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49530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V="1">
            <a:off x="1828800" y="1371600"/>
            <a:ext cx="6172200" cy="419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 flipV="1">
            <a:off x="1981200" y="1066800"/>
            <a:ext cx="5715000" cy="464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352800" y="609600"/>
            <a:ext cx="1295400" cy="1295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1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5410200" y="609600"/>
            <a:ext cx="1295400" cy="1295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2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934200" y="2057400"/>
            <a:ext cx="1295400" cy="1295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3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6934200" y="3657600"/>
            <a:ext cx="1295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4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5257800" y="4876800"/>
            <a:ext cx="129540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5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3276600" y="4876800"/>
            <a:ext cx="1295400" cy="1295400"/>
          </a:xfrm>
          <a:prstGeom prst="ellipse">
            <a:avLst/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6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1600200" y="3581400"/>
            <a:ext cx="1295400" cy="1295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7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1752600" y="1981200"/>
            <a:ext cx="1295400" cy="1295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8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 rot="-3865419">
            <a:off x="3581400" y="1752600"/>
            <a:ext cx="838200" cy="25146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1760" name="AutoShape 16">
            <a:hlinkClick r:id="" action="ppaction://hlinkshowjump?jump=nextslide" highlightClick="1">
              <a:snd r:embed="rId2" name="Drum Roll (snare).wav"/>
            </a:hlinkClick>
          </p:cNvPr>
          <p:cNvSpPr>
            <a:spLocks noChangeArrowheads="1"/>
          </p:cNvSpPr>
          <p:nvPr/>
        </p:nvSpPr>
        <p:spPr bwMode="auto">
          <a:xfrm>
            <a:off x="76200" y="5715000"/>
            <a:ext cx="1752600" cy="990600"/>
          </a:xfrm>
          <a:prstGeom prst="actionButtonBlank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/>
              <a:t>SPIN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195" y="193964"/>
            <a:ext cx="8226425" cy="614074"/>
          </a:xfrm>
        </p:spPr>
        <p:txBody>
          <a:bodyPr/>
          <a:lstStyle/>
          <a:p>
            <a:pPr algn="ctr"/>
            <a:r>
              <a:rPr lang="en-US" dirty="0" smtClean="0"/>
              <a:t>Chapter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955965"/>
            <a:ext cx="8226425" cy="3269672"/>
          </a:xfrm>
        </p:spPr>
        <p:txBody>
          <a:bodyPr/>
          <a:lstStyle/>
          <a:p>
            <a:pPr marL="457200" lvl="0" indent="-45720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makes plans with Sally Hayes to see a matinee.  He refers to her as a phony and a pain in the ass.  Why, then, would he have any interest in spending time with her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</a:p>
          <a:p>
            <a:pPr marL="457200" lvl="0" indent="-457200">
              <a:buAutoNum type="arabicPeriod"/>
            </a:pPr>
            <a:endParaRPr lang="en-US" dirty="0"/>
          </a:p>
          <a:p>
            <a:pPr marL="457200" indent="-457200"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Holden has a strange impulse to give the two nuns in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diner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$10-.  Since we know he is low on money, what do you believe his motivations are in doing this?</a:t>
            </a:r>
          </a:p>
          <a:p>
            <a:pPr marL="457200" lvl="0" indent="-457200">
              <a:buNone/>
            </a:pP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pic>
        <p:nvPicPr>
          <p:cNvPr id="89090" name="Picture 2" descr="http://www.robertjohnsonjr.com/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1595" y="4530437"/>
            <a:ext cx="1452115" cy="19257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599" y="249382"/>
            <a:ext cx="8749146" cy="6608618"/>
            <a:chOff x="360" y="720"/>
            <a:chExt cx="11520" cy="14580"/>
          </a:xfrm>
        </p:grpSpPr>
        <p:sp>
          <p:nvSpPr>
            <p:cNvPr id="78851" name="Rectangle 3"/>
            <p:cNvSpPr>
              <a:spLocks noChangeArrowheads="1"/>
            </p:cNvSpPr>
            <p:nvPr/>
          </p:nvSpPr>
          <p:spPr bwMode="auto">
            <a:xfrm>
              <a:off x="360" y="720"/>
              <a:ext cx="11520" cy="14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60" y="1260"/>
              <a:ext cx="9720" cy="13500"/>
              <a:chOff x="1080" y="900"/>
              <a:chExt cx="9720" cy="13500"/>
            </a:xfrm>
          </p:grpSpPr>
          <p:sp>
            <p:nvSpPr>
              <p:cNvPr id="78853" name="Rectangle 5"/>
              <p:cNvSpPr>
                <a:spLocks noChangeArrowheads="1"/>
              </p:cNvSpPr>
              <p:nvPr/>
            </p:nvSpPr>
            <p:spPr bwMode="auto">
              <a:xfrm>
                <a:off x="3780" y="6300"/>
                <a:ext cx="162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4" name="Rectangle 6"/>
              <p:cNvSpPr>
                <a:spLocks noChangeArrowheads="1"/>
              </p:cNvSpPr>
              <p:nvPr/>
            </p:nvSpPr>
            <p:spPr bwMode="auto">
              <a:xfrm>
                <a:off x="5400" y="7920"/>
                <a:ext cx="162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5" name="Rectangle 7"/>
              <p:cNvSpPr>
                <a:spLocks noChangeArrowheads="1"/>
              </p:cNvSpPr>
              <p:nvPr/>
            </p:nvSpPr>
            <p:spPr bwMode="auto">
              <a:xfrm>
                <a:off x="3780" y="36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6" name="Rectangle 8"/>
              <p:cNvSpPr>
                <a:spLocks noChangeArrowheads="1"/>
              </p:cNvSpPr>
              <p:nvPr/>
            </p:nvSpPr>
            <p:spPr bwMode="auto">
              <a:xfrm>
                <a:off x="3780" y="234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7" name="Rectangle 9"/>
              <p:cNvSpPr>
                <a:spLocks noChangeArrowheads="1"/>
              </p:cNvSpPr>
              <p:nvPr/>
            </p:nvSpPr>
            <p:spPr bwMode="auto">
              <a:xfrm>
                <a:off x="7020" y="792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8" name="Rectangle 10"/>
              <p:cNvSpPr>
                <a:spLocks noChangeArrowheads="1"/>
              </p:cNvSpPr>
              <p:nvPr/>
            </p:nvSpPr>
            <p:spPr bwMode="auto">
              <a:xfrm>
                <a:off x="3780" y="7920"/>
                <a:ext cx="162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9" name="Rectangle 11"/>
              <p:cNvSpPr>
                <a:spLocks noChangeArrowheads="1"/>
              </p:cNvSpPr>
              <p:nvPr/>
            </p:nvSpPr>
            <p:spPr bwMode="auto">
              <a:xfrm>
                <a:off x="7020" y="666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0" name="Rectangle 12"/>
              <p:cNvSpPr>
                <a:spLocks noChangeArrowheads="1"/>
              </p:cNvSpPr>
              <p:nvPr/>
            </p:nvSpPr>
            <p:spPr bwMode="auto">
              <a:xfrm>
                <a:off x="3780" y="5040"/>
                <a:ext cx="1620" cy="126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1" name="Rectangle 13"/>
              <p:cNvSpPr>
                <a:spLocks noChangeArrowheads="1"/>
              </p:cNvSpPr>
              <p:nvPr/>
            </p:nvSpPr>
            <p:spPr bwMode="auto">
              <a:xfrm>
                <a:off x="1080" y="846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2" name="Rectangle 14"/>
              <p:cNvSpPr>
                <a:spLocks noChangeArrowheads="1"/>
              </p:cNvSpPr>
              <p:nvPr/>
            </p:nvSpPr>
            <p:spPr bwMode="auto">
              <a:xfrm>
                <a:off x="1080" y="540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3" name="Rectangle 15"/>
              <p:cNvSpPr>
                <a:spLocks noChangeArrowheads="1"/>
              </p:cNvSpPr>
              <p:nvPr/>
            </p:nvSpPr>
            <p:spPr bwMode="auto">
              <a:xfrm>
                <a:off x="1080" y="396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4" name="Rectangle 16"/>
              <p:cNvSpPr>
                <a:spLocks noChangeArrowheads="1"/>
              </p:cNvSpPr>
              <p:nvPr/>
            </p:nvSpPr>
            <p:spPr bwMode="auto">
              <a:xfrm>
                <a:off x="1080" y="252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5" name="Rectangle 17"/>
              <p:cNvSpPr>
                <a:spLocks noChangeArrowheads="1"/>
              </p:cNvSpPr>
              <p:nvPr/>
            </p:nvSpPr>
            <p:spPr bwMode="auto">
              <a:xfrm>
                <a:off x="1080" y="108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START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6" name="Rectangle 18"/>
              <p:cNvSpPr>
                <a:spLocks noChangeArrowheads="1"/>
              </p:cNvSpPr>
              <p:nvPr/>
            </p:nvSpPr>
            <p:spPr bwMode="auto">
              <a:xfrm>
                <a:off x="1080" y="702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Slide on Over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7" name="Rectangle 19"/>
              <p:cNvSpPr>
                <a:spLocks noChangeArrowheads="1"/>
              </p:cNvSpPr>
              <p:nvPr/>
            </p:nvSpPr>
            <p:spPr bwMode="auto">
              <a:xfrm>
                <a:off x="8820" y="1134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8820" y="396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9" name="Rectangle 21"/>
              <p:cNvSpPr>
                <a:spLocks noChangeArrowheads="1"/>
              </p:cNvSpPr>
              <p:nvPr/>
            </p:nvSpPr>
            <p:spPr bwMode="auto">
              <a:xfrm>
                <a:off x="1080" y="1134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0" name="Rectangle 22"/>
              <p:cNvSpPr>
                <a:spLocks noChangeArrowheads="1"/>
              </p:cNvSpPr>
              <p:nvPr/>
            </p:nvSpPr>
            <p:spPr bwMode="auto">
              <a:xfrm>
                <a:off x="1080" y="99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 smtClean="0"/>
                  <a:t>Take an Extra Turn</a:t>
                </a:r>
                <a:endParaRPr lang="en-US" dirty="0"/>
              </a:p>
            </p:txBody>
          </p:sp>
          <p:sp>
            <p:nvSpPr>
              <p:cNvPr id="78871" name="Rectangle 23"/>
              <p:cNvSpPr>
                <a:spLocks noChangeArrowheads="1"/>
              </p:cNvSpPr>
              <p:nvPr/>
            </p:nvSpPr>
            <p:spPr bwMode="auto">
              <a:xfrm>
                <a:off x="6840" y="12780"/>
                <a:ext cx="1980" cy="162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2" name="Rectangle 24"/>
              <p:cNvSpPr>
                <a:spLocks noChangeArrowheads="1"/>
              </p:cNvSpPr>
              <p:nvPr/>
            </p:nvSpPr>
            <p:spPr bwMode="auto">
              <a:xfrm>
                <a:off x="5040" y="12780"/>
                <a:ext cx="180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3" name="Rectangle 25"/>
              <p:cNvSpPr>
                <a:spLocks noChangeArrowheads="1"/>
              </p:cNvSpPr>
              <p:nvPr/>
            </p:nvSpPr>
            <p:spPr bwMode="auto">
              <a:xfrm>
                <a:off x="1080" y="1278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4" name="Rectangle 26"/>
              <p:cNvSpPr>
                <a:spLocks noChangeArrowheads="1"/>
              </p:cNvSpPr>
              <p:nvPr/>
            </p:nvSpPr>
            <p:spPr bwMode="auto">
              <a:xfrm>
                <a:off x="3060" y="12780"/>
                <a:ext cx="1980" cy="162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5" name="Rectangle 27"/>
              <p:cNvSpPr>
                <a:spLocks noChangeArrowheads="1"/>
              </p:cNvSpPr>
              <p:nvPr/>
            </p:nvSpPr>
            <p:spPr bwMode="auto">
              <a:xfrm>
                <a:off x="8820" y="900"/>
                <a:ext cx="198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Miss one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6" name="Rectangle 28"/>
              <p:cNvSpPr>
                <a:spLocks noChangeArrowheads="1"/>
              </p:cNvSpPr>
              <p:nvPr/>
            </p:nvSpPr>
            <p:spPr bwMode="auto">
              <a:xfrm>
                <a:off x="8820" y="2340"/>
                <a:ext cx="1980" cy="162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7" name="Rectangle 29"/>
              <p:cNvSpPr>
                <a:spLocks noChangeArrowheads="1"/>
              </p:cNvSpPr>
              <p:nvPr/>
            </p:nvSpPr>
            <p:spPr bwMode="auto">
              <a:xfrm>
                <a:off x="7020" y="900"/>
                <a:ext cx="180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8" name="Rectangle 30"/>
              <p:cNvSpPr>
                <a:spLocks noChangeArrowheads="1"/>
              </p:cNvSpPr>
              <p:nvPr/>
            </p:nvSpPr>
            <p:spPr bwMode="auto">
              <a:xfrm>
                <a:off x="8820" y="972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9" name="Rectangle 31"/>
              <p:cNvSpPr>
                <a:spLocks noChangeArrowheads="1"/>
              </p:cNvSpPr>
              <p:nvPr/>
            </p:nvSpPr>
            <p:spPr bwMode="auto">
              <a:xfrm>
                <a:off x="8820" y="12780"/>
                <a:ext cx="1980" cy="162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0" name="Rectangle 32"/>
              <p:cNvSpPr>
                <a:spLocks noChangeArrowheads="1"/>
              </p:cNvSpPr>
              <p:nvPr/>
            </p:nvSpPr>
            <p:spPr bwMode="auto">
              <a:xfrm>
                <a:off x="5400" y="900"/>
                <a:ext cx="162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1" name="Rectangle 33"/>
              <p:cNvSpPr>
                <a:spLocks noChangeArrowheads="1"/>
              </p:cNvSpPr>
              <p:nvPr/>
            </p:nvSpPr>
            <p:spPr bwMode="auto">
              <a:xfrm>
                <a:off x="3780" y="9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2" name="AutoShape 34"/>
              <p:cNvSpPr>
                <a:spLocks noChangeArrowheads="1"/>
              </p:cNvSpPr>
              <p:nvPr/>
            </p:nvSpPr>
            <p:spPr bwMode="auto">
              <a:xfrm>
                <a:off x="2160" y="6480"/>
                <a:ext cx="306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3" name="Rectangle 35"/>
              <p:cNvSpPr>
                <a:spLocks noChangeArrowheads="1"/>
              </p:cNvSpPr>
              <p:nvPr/>
            </p:nvSpPr>
            <p:spPr bwMode="auto">
              <a:xfrm>
                <a:off x="8820" y="828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Slide on Over</a:t>
                </a:r>
              </a:p>
            </p:txBody>
          </p:sp>
          <p:sp>
            <p:nvSpPr>
              <p:cNvPr id="78884" name="Rectangle 36"/>
              <p:cNvSpPr>
                <a:spLocks noChangeArrowheads="1"/>
              </p:cNvSpPr>
              <p:nvPr/>
            </p:nvSpPr>
            <p:spPr bwMode="auto">
              <a:xfrm>
                <a:off x="8820" y="684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5" name="Rectangle 37"/>
              <p:cNvSpPr>
                <a:spLocks noChangeArrowheads="1"/>
              </p:cNvSpPr>
              <p:nvPr/>
            </p:nvSpPr>
            <p:spPr bwMode="auto">
              <a:xfrm>
                <a:off x="8820" y="54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6" name="AutoShape 38"/>
              <p:cNvSpPr>
                <a:spLocks noChangeArrowheads="1"/>
              </p:cNvSpPr>
              <p:nvPr/>
            </p:nvSpPr>
            <p:spPr bwMode="auto">
              <a:xfrm flipH="1">
                <a:off x="7200" y="8280"/>
                <a:ext cx="270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78888" name="Picture 40" descr="http://2.bp.blogspot.com/_43wBZBANWlI/SW4NFs2DpjI/AAAAAAAAAbM/qhMl0EI-dQw/s320/holden_spraypain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336473"/>
            <a:ext cx="4308763" cy="1523999"/>
          </a:xfrm>
          <a:prstGeom prst="rect">
            <a:avLst/>
          </a:prstGeom>
          <a:noFill/>
        </p:spPr>
      </p:pic>
      <p:pic>
        <p:nvPicPr>
          <p:cNvPr id="78890" name="Picture 42" descr="http://4.bp.blogspot.com/_S_IhBzrm2Vs/SYPfb6M3c7I/AAAAAAAAACo/EVP6U6qBJtA/s400/holdenquo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3751" y="1191491"/>
            <a:ext cx="1143172" cy="2396835"/>
          </a:xfrm>
          <a:prstGeom prst="rect">
            <a:avLst/>
          </a:prstGeom>
          <a:noFill/>
        </p:spPr>
      </p:pic>
      <p:pic>
        <p:nvPicPr>
          <p:cNvPr id="78892" name="Picture 44" descr="http://c0364301.cdn.cloudfiles.rackspacecloud.com/regular/f70442_12566109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4835" y="1163781"/>
            <a:ext cx="1316183" cy="1939638"/>
          </a:xfrm>
          <a:prstGeom prst="rect">
            <a:avLst/>
          </a:prstGeom>
          <a:noFill/>
        </p:spPr>
      </p:pic>
      <p:pic>
        <p:nvPicPr>
          <p:cNvPr id="78894" name="Picture 46" descr="http://www.lamworld.org/files/images/stick-figur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3999" y="1907703"/>
            <a:ext cx="245630" cy="589724"/>
          </a:xfrm>
          <a:prstGeom prst="rect">
            <a:avLst/>
          </a:prstGeom>
          <a:noFill/>
        </p:spPr>
      </p:pic>
      <p:pic>
        <p:nvPicPr>
          <p:cNvPr id="87042" name="Picture 2" descr="http://t3.gstatic.com/images?q=tbn:VunrRNuaOJxfqM:http://images.clipartof.com/small/34225-Clipart-Illustration-Of-A-Happy-Stick-Figure-Ladybug.jpg&amp;t=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6705" y="1343890"/>
            <a:ext cx="570807" cy="475673"/>
          </a:xfrm>
          <a:prstGeom prst="rect">
            <a:avLst/>
          </a:prstGeom>
          <a:noFill/>
        </p:spPr>
      </p:pic>
      <p:pic>
        <p:nvPicPr>
          <p:cNvPr id="45" name="Picture 2" descr="http://t0.gstatic.com/images?q=tbn:H40Y6oE4otwlgM:http://images.clipartof.com/small/34224-Clipart-Illustration-Of-A-Happy-Stick-Figure-Horse-In-Profile.jpg&amp;t=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16370" y="2604654"/>
            <a:ext cx="488891" cy="451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091" y="274638"/>
            <a:ext cx="8743084" cy="709035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Directions: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789" y="2036619"/>
            <a:ext cx="8826211" cy="4585853"/>
          </a:xfrm>
        </p:spPr>
        <p:txBody>
          <a:bodyPr/>
          <a:lstStyle/>
          <a:p>
            <a:r>
              <a:rPr lang="en-US" sz="2000" dirty="0" smtClean="0"/>
              <a:t>The class will split up into three teams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When it is your team’s turn, you will spin the “phony spinner.”  At this point in time, your team will be posed a question.  If the question is answered correctly, your team will move your icon the amount of spaces indicated on the “phony spinner.”</a:t>
            </a:r>
          </a:p>
          <a:p>
            <a:endParaRPr lang="en-US" sz="2000" dirty="0" smtClean="0"/>
          </a:p>
          <a:p>
            <a:r>
              <a:rPr lang="en-US" sz="2000" dirty="0" smtClean="0"/>
              <a:t>Questions should be answered on a team basis.  Please refer directly to the text.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During the discussion, all team members must follow along in the text and work on completing their Reader Response Journals.</a:t>
            </a:r>
            <a:endParaRPr lang="en-US" sz="2000" dirty="0"/>
          </a:p>
        </p:txBody>
      </p:sp>
      <p:pic>
        <p:nvPicPr>
          <p:cNvPr id="51205" name="Picture 5" descr="http://myweb.tiscali.co.uk/wilburonline/images/catchercol%20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0933" y="207818"/>
            <a:ext cx="1365250" cy="1832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914400" y="0"/>
            <a:ext cx="7848600" cy="6858000"/>
          </a:xfrm>
          <a:prstGeom prst="ellipse">
            <a:avLst/>
          </a:prstGeom>
          <a:solidFill>
            <a:srgbClr val="FFFF00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914400" y="3462338"/>
            <a:ext cx="784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9530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1828800" y="1371600"/>
            <a:ext cx="6172200" cy="419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 flipV="1">
            <a:off x="1981200" y="1066800"/>
            <a:ext cx="5715000" cy="464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3352800" y="609600"/>
            <a:ext cx="1295400" cy="1295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1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5410200" y="609600"/>
            <a:ext cx="1295400" cy="1295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2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6934200" y="2057400"/>
            <a:ext cx="1295400" cy="1295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3</a:t>
            </a: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6934200" y="3657600"/>
            <a:ext cx="1295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4</a:t>
            </a:r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5257800" y="4876800"/>
            <a:ext cx="129540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5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3276600" y="4876800"/>
            <a:ext cx="1295400" cy="1295400"/>
          </a:xfrm>
          <a:prstGeom prst="ellipse">
            <a:avLst/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6</a:t>
            </a:r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1600200" y="3581400"/>
            <a:ext cx="1295400" cy="1295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7</a:t>
            </a:r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1752600" y="1981200"/>
            <a:ext cx="1295400" cy="1295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8</a:t>
            </a: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 rot="4344286">
            <a:off x="5715000" y="1828800"/>
            <a:ext cx="838200" cy="25146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232" name="AutoShape 16">
            <a:hlinkClick r:id="" action="ppaction://hlinkshowjump?jump=nextslide" highlightClick="1">
              <a:snd r:embed="rId2" name="Drum Roll (snare).wav"/>
            </a:hlinkClick>
          </p:cNvPr>
          <p:cNvSpPr>
            <a:spLocks noChangeArrowheads="1"/>
          </p:cNvSpPr>
          <p:nvPr/>
        </p:nvSpPr>
        <p:spPr bwMode="auto">
          <a:xfrm>
            <a:off x="76200" y="5715000"/>
            <a:ext cx="1752600" cy="990600"/>
          </a:xfrm>
          <a:prstGeom prst="actionButtonBlank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/>
              <a:t>SPIN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9468" y="290944"/>
            <a:ext cx="8226425" cy="530947"/>
          </a:xfrm>
        </p:spPr>
        <p:txBody>
          <a:bodyPr/>
          <a:lstStyle/>
          <a:p>
            <a:pPr algn="ctr"/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365" y="942110"/>
            <a:ext cx="8335674" cy="3851563"/>
          </a:xfrm>
        </p:spPr>
        <p:txBody>
          <a:bodyPr/>
          <a:lstStyle/>
          <a:p>
            <a:pPr marL="457200" lvl="0" indent="-457200">
              <a:buAutoNum type="arabicPeriod" startAt="4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explains to us that he is still a virgin.  What is his rationale for this?  Use a quote to help support your answer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0" indent="-457200">
              <a:buAutoNum type="arabicPeriod" startAt="4"/>
            </a:pPr>
            <a:endParaRPr lang="en-US" dirty="0"/>
          </a:p>
          <a:p>
            <a:pPr marL="457200" lvl="0" indent="-457200">
              <a:buAutoNum type="arabicPeriod" startAt="4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Analyze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interpret: “The trouble is, I get to feeling sorry for them.  I mean most girls are so dumb and all.  After you neck them for a while, you can really watch them losing their brains.  You take a girl when she really gets passionate, she just hasn’t any brains”(92).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3253" name="Picture 5" descr="http://2.bp.blogspot.com/_Krf_cmTvQe0/S1P9x3q9AXI/AAAAAAAAAcI/26amg6LEFLY/s320/TheCatcherInTheRy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4261" y="4710545"/>
            <a:ext cx="1358134" cy="1759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228599" y="249382"/>
            <a:ext cx="8749146" cy="6608618"/>
            <a:chOff x="360" y="720"/>
            <a:chExt cx="11520" cy="14580"/>
          </a:xfrm>
        </p:grpSpPr>
        <p:sp>
          <p:nvSpPr>
            <p:cNvPr id="78851" name="Rectangle 3"/>
            <p:cNvSpPr>
              <a:spLocks noChangeArrowheads="1"/>
            </p:cNvSpPr>
            <p:nvPr/>
          </p:nvSpPr>
          <p:spPr bwMode="auto">
            <a:xfrm>
              <a:off x="360" y="720"/>
              <a:ext cx="11520" cy="14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8852" name="Group 4"/>
            <p:cNvGrpSpPr>
              <a:grpSpLocks/>
            </p:cNvGrpSpPr>
            <p:nvPr/>
          </p:nvGrpSpPr>
          <p:grpSpPr bwMode="auto">
            <a:xfrm>
              <a:off x="1260" y="1260"/>
              <a:ext cx="9720" cy="13500"/>
              <a:chOff x="1080" y="900"/>
              <a:chExt cx="9720" cy="13500"/>
            </a:xfrm>
          </p:grpSpPr>
          <p:sp>
            <p:nvSpPr>
              <p:cNvPr id="78853" name="Rectangle 5"/>
              <p:cNvSpPr>
                <a:spLocks noChangeArrowheads="1"/>
              </p:cNvSpPr>
              <p:nvPr/>
            </p:nvSpPr>
            <p:spPr bwMode="auto">
              <a:xfrm>
                <a:off x="3780" y="6300"/>
                <a:ext cx="162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4" name="Rectangle 6"/>
              <p:cNvSpPr>
                <a:spLocks noChangeArrowheads="1"/>
              </p:cNvSpPr>
              <p:nvPr/>
            </p:nvSpPr>
            <p:spPr bwMode="auto">
              <a:xfrm>
                <a:off x="5400" y="7920"/>
                <a:ext cx="162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5" name="Rectangle 7"/>
              <p:cNvSpPr>
                <a:spLocks noChangeArrowheads="1"/>
              </p:cNvSpPr>
              <p:nvPr/>
            </p:nvSpPr>
            <p:spPr bwMode="auto">
              <a:xfrm>
                <a:off x="3780" y="36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6" name="Rectangle 8"/>
              <p:cNvSpPr>
                <a:spLocks noChangeArrowheads="1"/>
              </p:cNvSpPr>
              <p:nvPr/>
            </p:nvSpPr>
            <p:spPr bwMode="auto">
              <a:xfrm>
                <a:off x="3780" y="234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7" name="Rectangle 9"/>
              <p:cNvSpPr>
                <a:spLocks noChangeArrowheads="1"/>
              </p:cNvSpPr>
              <p:nvPr/>
            </p:nvSpPr>
            <p:spPr bwMode="auto">
              <a:xfrm>
                <a:off x="7020" y="792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8" name="Rectangle 10"/>
              <p:cNvSpPr>
                <a:spLocks noChangeArrowheads="1"/>
              </p:cNvSpPr>
              <p:nvPr/>
            </p:nvSpPr>
            <p:spPr bwMode="auto">
              <a:xfrm>
                <a:off x="3780" y="7920"/>
                <a:ext cx="162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9" name="Rectangle 11"/>
              <p:cNvSpPr>
                <a:spLocks noChangeArrowheads="1"/>
              </p:cNvSpPr>
              <p:nvPr/>
            </p:nvSpPr>
            <p:spPr bwMode="auto">
              <a:xfrm>
                <a:off x="7020" y="666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0" name="Rectangle 12"/>
              <p:cNvSpPr>
                <a:spLocks noChangeArrowheads="1"/>
              </p:cNvSpPr>
              <p:nvPr/>
            </p:nvSpPr>
            <p:spPr bwMode="auto">
              <a:xfrm>
                <a:off x="3780" y="5040"/>
                <a:ext cx="1620" cy="126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1" name="Rectangle 13"/>
              <p:cNvSpPr>
                <a:spLocks noChangeArrowheads="1"/>
              </p:cNvSpPr>
              <p:nvPr/>
            </p:nvSpPr>
            <p:spPr bwMode="auto">
              <a:xfrm>
                <a:off x="1080" y="846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2" name="Rectangle 14"/>
              <p:cNvSpPr>
                <a:spLocks noChangeArrowheads="1"/>
              </p:cNvSpPr>
              <p:nvPr/>
            </p:nvSpPr>
            <p:spPr bwMode="auto">
              <a:xfrm>
                <a:off x="1080" y="540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3" name="Rectangle 15"/>
              <p:cNvSpPr>
                <a:spLocks noChangeArrowheads="1"/>
              </p:cNvSpPr>
              <p:nvPr/>
            </p:nvSpPr>
            <p:spPr bwMode="auto">
              <a:xfrm>
                <a:off x="1080" y="396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4" name="Rectangle 16"/>
              <p:cNvSpPr>
                <a:spLocks noChangeArrowheads="1"/>
              </p:cNvSpPr>
              <p:nvPr/>
            </p:nvSpPr>
            <p:spPr bwMode="auto">
              <a:xfrm>
                <a:off x="1080" y="252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5" name="Rectangle 17"/>
              <p:cNvSpPr>
                <a:spLocks noChangeArrowheads="1"/>
              </p:cNvSpPr>
              <p:nvPr/>
            </p:nvSpPr>
            <p:spPr bwMode="auto">
              <a:xfrm>
                <a:off x="1080" y="108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START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6" name="Rectangle 18"/>
              <p:cNvSpPr>
                <a:spLocks noChangeArrowheads="1"/>
              </p:cNvSpPr>
              <p:nvPr/>
            </p:nvSpPr>
            <p:spPr bwMode="auto">
              <a:xfrm>
                <a:off x="1080" y="702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Slide on Over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7" name="Rectangle 19"/>
              <p:cNvSpPr>
                <a:spLocks noChangeArrowheads="1"/>
              </p:cNvSpPr>
              <p:nvPr/>
            </p:nvSpPr>
            <p:spPr bwMode="auto">
              <a:xfrm>
                <a:off x="8820" y="1134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8820" y="396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9" name="Rectangle 21"/>
              <p:cNvSpPr>
                <a:spLocks noChangeArrowheads="1"/>
              </p:cNvSpPr>
              <p:nvPr/>
            </p:nvSpPr>
            <p:spPr bwMode="auto">
              <a:xfrm>
                <a:off x="1080" y="1134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0" name="Rectangle 22"/>
              <p:cNvSpPr>
                <a:spLocks noChangeArrowheads="1"/>
              </p:cNvSpPr>
              <p:nvPr/>
            </p:nvSpPr>
            <p:spPr bwMode="auto">
              <a:xfrm>
                <a:off x="1080" y="99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1" name="Rectangle 23"/>
              <p:cNvSpPr>
                <a:spLocks noChangeArrowheads="1"/>
              </p:cNvSpPr>
              <p:nvPr/>
            </p:nvSpPr>
            <p:spPr bwMode="auto">
              <a:xfrm>
                <a:off x="6840" y="12780"/>
                <a:ext cx="1980" cy="162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2" name="Rectangle 24"/>
              <p:cNvSpPr>
                <a:spLocks noChangeArrowheads="1"/>
              </p:cNvSpPr>
              <p:nvPr/>
            </p:nvSpPr>
            <p:spPr bwMode="auto">
              <a:xfrm>
                <a:off x="5040" y="12780"/>
                <a:ext cx="180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3" name="Rectangle 25"/>
              <p:cNvSpPr>
                <a:spLocks noChangeArrowheads="1"/>
              </p:cNvSpPr>
              <p:nvPr/>
            </p:nvSpPr>
            <p:spPr bwMode="auto">
              <a:xfrm>
                <a:off x="1080" y="1278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4" name="Rectangle 26"/>
              <p:cNvSpPr>
                <a:spLocks noChangeArrowheads="1"/>
              </p:cNvSpPr>
              <p:nvPr/>
            </p:nvSpPr>
            <p:spPr bwMode="auto">
              <a:xfrm>
                <a:off x="3060" y="12780"/>
                <a:ext cx="1980" cy="162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5" name="Rectangle 27"/>
              <p:cNvSpPr>
                <a:spLocks noChangeArrowheads="1"/>
              </p:cNvSpPr>
              <p:nvPr/>
            </p:nvSpPr>
            <p:spPr bwMode="auto">
              <a:xfrm>
                <a:off x="8820" y="900"/>
                <a:ext cx="198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Miss one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6" name="Rectangle 28"/>
              <p:cNvSpPr>
                <a:spLocks noChangeArrowheads="1"/>
              </p:cNvSpPr>
              <p:nvPr/>
            </p:nvSpPr>
            <p:spPr bwMode="auto">
              <a:xfrm>
                <a:off x="8820" y="2340"/>
                <a:ext cx="1980" cy="162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7" name="Rectangle 29"/>
              <p:cNvSpPr>
                <a:spLocks noChangeArrowheads="1"/>
              </p:cNvSpPr>
              <p:nvPr/>
            </p:nvSpPr>
            <p:spPr bwMode="auto">
              <a:xfrm>
                <a:off x="7020" y="900"/>
                <a:ext cx="180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8" name="Rectangle 30"/>
              <p:cNvSpPr>
                <a:spLocks noChangeArrowheads="1"/>
              </p:cNvSpPr>
              <p:nvPr/>
            </p:nvSpPr>
            <p:spPr bwMode="auto">
              <a:xfrm>
                <a:off x="8820" y="972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9" name="Rectangle 31"/>
              <p:cNvSpPr>
                <a:spLocks noChangeArrowheads="1"/>
              </p:cNvSpPr>
              <p:nvPr/>
            </p:nvSpPr>
            <p:spPr bwMode="auto">
              <a:xfrm>
                <a:off x="8820" y="12780"/>
                <a:ext cx="1980" cy="162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0" name="Rectangle 32"/>
              <p:cNvSpPr>
                <a:spLocks noChangeArrowheads="1"/>
              </p:cNvSpPr>
              <p:nvPr/>
            </p:nvSpPr>
            <p:spPr bwMode="auto">
              <a:xfrm>
                <a:off x="5400" y="900"/>
                <a:ext cx="162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1" name="Rectangle 33"/>
              <p:cNvSpPr>
                <a:spLocks noChangeArrowheads="1"/>
              </p:cNvSpPr>
              <p:nvPr/>
            </p:nvSpPr>
            <p:spPr bwMode="auto">
              <a:xfrm>
                <a:off x="3780" y="9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2" name="AutoShape 34"/>
              <p:cNvSpPr>
                <a:spLocks noChangeArrowheads="1"/>
              </p:cNvSpPr>
              <p:nvPr/>
            </p:nvSpPr>
            <p:spPr bwMode="auto">
              <a:xfrm>
                <a:off x="2160" y="6480"/>
                <a:ext cx="306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3" name="Rectangle 35"/>
              <p:cNvSpPr>
                <a:spLocks noChangeArrowheads="1"/>
              </p:cNvSpPr>
              <p:nvPr/>
            </p:nvSpPr>
            <p:spPr bwMode="auto">
              <a:xfrm>
                <a:off x="8820" y="828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Slide on Over</a:t>
                </a:r>
              </a:p>
            </p:txBody>
          </p:sp>
          <p:sp>
            <p:nvSpPr>
              <p:cNvPr id="78884" name="Rectangle 36"/>
              <p:cNvSpPr>
                <a:spLocks noChangeArrowheads="1"/>
              </p:cNvSpPr>
              <p:nvPr/>
            </p:nvSpPr>
            <p:spPr bwMode="auto">
              <a:xfrm>
                <a:off x="8820" y="684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5" name="Rectangle 37"/>
              <p:cNvSpPr>
                <a:spLocks noChangeArrowheads="1"/>
              </p:cNvSpPr>
              <p:nvPr/>
            </p:nvSpPr>
            <p:spPr bwMode="auto">
              <a:xfrm>
                <a:off x="8820" y="54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6" name="AutoShape 38"/>
              <p:cNvSpPr>
                <a:spLocks noChangeArrowheads="1"/>
              </p:cNvSpPr>
              <p:nvPr/>
            </p:nvSpPr>
            <p:spPr bwMode="auto">
              <a:xfrm flipH="1">
                <a:off x="7200" y="8280"/>
                <a:ext cx="270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78888" name="Picture 40" descr="http://2.bp.blogspot.com/_43wBZBANWlI/SW4NFs2DpjI/AAAAAAAAAbM/qhMl0EI-dQw/s320/holden_spraypain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336473"/>
            <a:ext cx="4308763" cy="1523999"/>
          </a:xfrm>
          <a:prstGeom prst="rect">
            <a:avLst/>
          </a:prstGeom>
          <a:noFill/>
        </p:spPr>
      </p:pic>
      <p:pic>
        <p:nvPicPr>
          <p:cNvPr id="78890" name="Picture 42" descr="http://4.bp.blogspot.com/_S_IhBzrm2Vs/SYPfb6M3c7I/AAAAAAAAACo/EVP6U6qBJtA/s400/holdenquo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3751" y="1191491"/>
            <a:ext cx="1143172" cy="2396835"/>
          </a:xfrm>
          <a:prstGeom prst="rect">
            <a:avLst/>
          </a:prstGeom>
          <a:noFill/>
        </p:spPr>
      </p:pic>
      <p:pic>
        <p:nvPicPr>
          <p:cNvPr id="78892" name="Picture 44" descr="http://c0364301.cdn.cloudfiles.rackspacecloud.com/regular/f70442_12566109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4835" y="1163781"/>
            <a:ext cx="1316183" cy="1939638"/>
          </a:xfrm>
          <a:prstGeom prst="rect">
            <a:avLst/>
          </a:prstGeom>
          <a:noFill/>
        </p:spPr>
      </p:pic>
      <p:pic>
        <p:nvPicPr>
          <p:cNvPr id="78894" name="Picture 46" descr="http://www.lamworld.org/files/images/stick-figur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3999" y="1907703"/>
            <a:ext cx="245630" cy="589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914400" y="0"/>
            <a:ext cx="7848600" cy="6858000"/>
          </a:xfrm>
          <a:prstGeom prst="ellipse">
            <a:avLst/>
          </a:prstGeom>
          <a:solidFill>
            <a:srgbClr val="FFFF00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914400" y="3462338"/>
            <a:ext cx="784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9530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V="1">
            <a:off x="1828800" y="1371600"/>
            <a:ext cx="6172200" cy="419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 flipV="1">
            <a:off x="1981200" y="1066800"/>
            <a:ext cx="5715000" cy="464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352800" y="609600"/>
            <a:ext cx="1295400" cy="1295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1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5410200" y="609600"/>
            <a:ext cx="1295400" cy="1295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2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6934200" y="2057400"/>
            <a:ext cx="1295400" cy="1295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3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6934200" y="3657600"/>
            <a:ext cx="1295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4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5257800" y="4876800"/>
            <a:ext cx="129540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5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3276600" y="4876800"/>
            <a:ext cx="1295400" cy="1295400"/>
          </a:xfrm>
          <a:prstGeom prst="ellipse">
            <a:avLst/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6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1600200" y="3581400"/>
            <a:ext cx="1295400" cy="1295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7</a:t>
            </a:r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1752600" y="1981200"/>
            <a:ext cx="1295400" cy="1295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8</a:t>
            </a: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 rot="-6325559">
            <a:off x="3429000" y="2514600"/>
            <a:ext cx="838200" cy="25146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80" name="AutoShape 16">
            <a:hlinkClick r:id="" action="ppaction://hlinkshowjump?jump=nextslide" highlightClick="1">
              <a:snd r:embed="rId2" name="Drum Roll (snare).wav"/>
            </a:hlinkClick>
          </p:cNvPr>
          <p:cNvSpPr>
            <a:spLocks noChangeArrowheads="1"/>
          </p:cNvSpPr>
          <p:nvPr/>
        </p:nvSpPr>
        <p:spPr bwMode="auto">
          <a:xfrm>
            <a:off x="76200" y="5715000"/>
            <a:ext cx="1752600" cy="990600"/>
          </a:xfrm>
          <a:prstGeom prst="actionButtonBlank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/>
              <a:t>SPIN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653617"/>
          </a:xfrm>
        </p:spPr>
        <p:txBody>
          <a:bodyPr/>
          <a:lstStyle/>
          <a:p>
            <a:pPr algn="ctr"/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066800"/>
            <a:ext cx="8349529" cy="3574473"/>
          </a:xfrm>
        </p:spPr>
        <p:txBody>
          <a:bodyPr/>
          <a:lstStyle/>
          <a:p>
            <a:pPr marL="457200" lvl="0" indent="-457200">
              <a:buAutoNum type="arabicPeriod" startAt="8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asks Sunny, “Don’t you feel like talking for a while?”(95).  Why does Holden feel so much like talking in a time like this?  Use textual references to help support your answer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>
              <a:buNone/>
            </a:pPr>
            <a:r>
              <a:rPr lang="en-US" dirty="0" smtClean="0"/>
              <a:t>9.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tells us upon hanging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Sunny’s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dress, “The salesman probably just thought she was a regular girl when she bought it.  It made me feel sad as hell – I don’t know why exactly”(96).  Play Freud on Holden – Why does he feel this way?</a:t>
            </a:r>
          </a:p>
          <a:p>
            <a:endParaRPr lang="en-US" dirty="0"/>
          </a:p>
        </p:txBody>
      </p:sp>
      <p:pic>
        <p:nvPicPr>
          <p:cNvPr id="79874" name="Picture 2" descr="http://www.paintingsilove.com/uploads/7/7841/the-catcher-in-the-rye-gr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5818" y="4682288"/>
            <a:ext cx="2769754" cy="19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599" y="249382"/>
            <a:ext cx="8749146" cy="6608618"/>
            <a:chOff x="360" y="720"/>
            <a:chExt cx="11520" cy="14580"/>
          </a:xfrm>
        </p:grpSpPr>
        <p:sp>
          <p:nvSpPr>
            <p:cNvPr id="78851" name="Rectangle 3"/>
            <p:cNvSpPr>
              <a:spLocks noChangeArrowheads="1"/>
            </p:cNvSpPr>
            <p:nvPr/>
          </p:nvSpPr>
          <p:spPr bwMode="auto">
            <a:xfrm>
              <a:off x="360" y="720"/>
              <a:ext cx="11520" cy="14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60" y="1260"/>
              <a:ext cx="9720" cy="13500"/>
              <a:chOff x="1080" y="900"/>
              <a:chExt cx="9720" cy="13500"/>
            </a:xfrm>
          </p:grpSpPr>
          <p:sp>
            <p:nvSpPr>
              <p:cNvPr id="78853" name="Rectangle 5"/>
              <p:cNvSpPr>
                <a:spLocks noChangeArrowheads="1"/>
              </p:cNvSpPr>
              <p:nvPr/>
            </p:nvSpPr>
            <p:spPr bwMode="auto">
              <a:xfrm>
                <a:off x="3780" y="6300"/>
                <a:ext cx="162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4" name="Rectangle 6"/>
              <p:cNvSpPr>
                <a:spLocks noChangeArrowheads="1"/>
              </p:cNvSpPr>
              <p:nvPr/>
            </p:nvSpPr>
            <p:spPr bwMode="auto">
              <a:xfrm>
                <a:off x="5400" y="7920"/>
                <a:ext cx="162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5" name="Rectangle 7"/>
              <p:cNvSpPr>
                <a:spLocks noChangeArrowheads="1"/>
              </p:cNvSpPr>
              <p:nvPr/>
            </p:nvSpPr>
            <p:spPr bwMode="auto">
              <a:xfrm>
                <a:off x="3780" y="36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56" name="Rectangle 8"/>
              <p:cNvSpPr>
                <a:spLocks noChangeArrowheads="1"/>
              </p:cNvSpPr>
              <p:nvPr/>
            </p:nvSpPr>
            <p:spPr bwMode="auto">
              <a:xfrm>
                <a:off x="3780" y="234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7" name="Rectangle 9"/>
              <p:cNvSpPr>
                <a:spLocks noChangeArrowheads="1"/>
              </p:cNvSpPr>
              <p:nvPr/>
            </p:nvSpPr>
            <p:spPr bwMode="auto">
              <a:xfrm>
                <a:off x="7020" y="792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8" name="Rectangle 10"/>
              <p:cNvSpPr>
                <a:spLocks noChangeArrowheads="1"/>
              </p:cNvSpPr>
              <p:nvPr/>
            </p:nvSpPr>
            <p:spPr bwMode="auto">
              <a:xfrm>
                <a:off x="3780" y="7920"/>
                <a:ext cx="162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59" name="Rectangle 11"/>
              <p:cNvSpPr>
                <a:spLocks noChangeArrowheads="1"/>
              </p:cNvSpPr>
              <p:nvPr/>
            </p:nvSpPr>
            <p:spPr bwMode="auto">
              <a:xfrm>
                <a:off x="7020" y="6660"/>
                <a:ext cx="1620" cy="12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0" name="Rectangle 12"/>
              <p:cNvSpPr>
                <a:spLocks noChangeArrowheads="1"/>
              </p:cNvSpPr>
              <p:nvPr/>
            </p:nvSpPr>
            <p:spPr bwMode="auto">
              <a:xfrm>
                <a:off x="3780" y="5040"/>
                <a:ext cx="1620" cy="126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1" name="Rectangle 13"/>
              <p:cNvSpPr>
                <a:spLocks noChangeArrowheads="1"/>
              </p:cNvSpPr>
              <p:nvPr/>
            </p:nvSpPr>
            <p:spPr bwMode="auto">
              <a:xfrm>
                <a:off x="1080" y="846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2" name="Rectangle 14"/>
              <p:cNvSpPr>
                <a:spLocks noChangeArrowheads="1"/>
              </p:cNvSpPr>
              <p:nvPr/>
            </p:nvSpPr>
            <p:spPr bwMode="auto">
              <a:xfrm>
                <a:off x="1080" y="540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3" name="Rectangle 15"/>
              <p:cNvSpPr>
                <a:spLocks noChangeArrowheads="1"/>
              </p:cNvSpPr>
              <p:nvPr/>
            </p:nvSpPr>
            <p:spPr bwMode="auto">
              <a:xfrm>
                <a:off x="1080" y="396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4" name="Rectangle 16"/>
              <p:cNvSpPr>
                <a:spLocks noChangeArrowheads="1"/>
              </p:cNvSpPr>
              <p:nvPr/>
            </p:nvSpPr>
            <p:spPr bwMode="auto">
              <a:xfrm>
                <a:off x="1080" y="252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5" name="Rectangle 17"/>
              <p:cNvSpPr>
                <a:spLocks noChangeArrowheads="1"/>
              </p:cNvSpPr>
              <p:nvPr/>
            </p:nvSpPr>
            <p:spPr bwMode="auto">
              <a:xfrm>
                <a:off x="1080" y="108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START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6" name="Rectangle 18"/>
              <p:cNvSpPr>
                <a:spLocks noChangeArrowheads="1"/>
              </p:cNvSpPr>
              <p:nvPr/>
            </p:nvSpPr>
            <p:spPr bwMode="auto">
              <a:xfrm>
                <a:off x="1080" y="702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Slide on Over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67" name="Rectangle 19"/>
              <p:cNvSpPr>
                <a:spLocks noChangeArrowheads="1"/>
              </p:cNvSpPr>
              <p:nvPr/>
            </p:nvSpPr>
            <p:spPr bwMode="auto">
              <a:xfrm>
                <a:off x="8820" y="11340"/>
                <a:ext cx="1980" cy="144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8820" y="396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69" name="Rectangle 21"/>
              <p:cNvSpPr>
                <a:spLocks noChangeArrowheads="1"/>
              </p:cNvSpPr>
              <p:nvPr/>
            </p:nvSpPr>
            <p:spPr bwMode="auto">
              <a:xfrm>
                <a:off x="1080" y="11340"/>
                <a:ext cx="1980" cy="144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0" name="Rectangle 22"/>
              <p:cNvSpPr>
                <a:spLocks noChangeArrowheads="1"/>
              </p:cNvSpPr>
              <p:nvPr/>
            </p:nvSpPr>
            <p:spPr bwMode="auto">
              <a:xfrm>
                <a:off x="1080" y="99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 smtClean="0"/>
                  <a:t>Take an Extra Turn</a:t>
                </a:r>
                <a:endParaRPr lang="en-US" dirty="0"/>
              </a:p>
            </p:txBody>
          </p:sp>
          <p:sp>
            <p:nvSpPr>
              <p:cNvPr id="78871" name="Rectangle 23"/>
              <p:cNvSpPr>
                <a:spLocks noChangeArrowheads="1"/>
              </p:cNvSpPr>
              <p:nvPr/>
            </p:nvSpPr>
            <p:spPr bwMode="auto">
              <a:xfrm>
                <a:off x="6840" y="12780"/>
                <a:ext cx="1980" cy="162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2" name="Rectangle 24"/>
              <p:cNvSpPr>
                <a:spLocks noChangeArrowheads="1"/>
              </p:cNvSpPr>
              <p:nvPr/>
            </p:nvSpPr>
            <p:spPr bwMode="auto">
              <a:xfrm>
                <a:off x="5040" y="12780"/>
                <a:ext cx="1800" cy="162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3" name="Rectangle 25"/>
              <p:cNvSpPr>
                <a:spLocks noChangeArrowheads="1"/>
              </p:cNvSpPr>
              <p:nvPr/>
            </p:nvSpPr>
            <p:spPr bwMode="auto">
              <a:xfrm>
                <a:off x="1080" y="1278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4" name="Rectangle 26"/>
              <p:cNvSpPr>
                <a:spLocks noChangeArrowheads="1"/>
              </p:cNvSpPr>
              <p:nvPr/>
            </p:nvSpPr>
            <p:spPr bwMode="auto">
              <a:xfrm>
                <a:off x="3060" y="12780"/>
                <a:ext cx="1980" cy="162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5" name="Rectangle 27"/>
              <p:cNvSpPr>
                <a:spLocks noChangeArrowheads="1"/>
              </p:cNvSpPr>
              <p:nvPr/>
            </p:nvSpPr>
            <p:spPr bwMode="auto">
              <a:xfrm>
                <a:off x="8820" y="900"/>
                <a:ext cx="198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Miss one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6" name="Rectangle 28"/>
              <p:cNvSpPr>
                <a:spLocks noChangeArrowheads="1"/>
              </p:cNvSpPr>
              <p:nvPr/>
            </p:nvSpPr>
            <p:spPr bwMode="auto">
              <a:xfrm>
                <a:off x="8820" y="2340"/>
                <a:ext cx="1980" cy="162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back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7" name="Rectangle 29"/>
              <p:cNvSpPr>
                <a:spLocks noChangeArrowheads="1"/>
              </p:cNvSpPr>
              <p:nvPr/>
            </p:nvSpPr>
            <p:spPr bwMode="auto">
              <a:xfrm>
                <a:off x="7020" y="900"/>
                <a:ext cx="180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78" name="Rectangle 30"/>
              <p:cNvSpPr>
                <a:spLocks noChangeArrowheads="1"/>
              </p:cNvSpPr>
              <p:nvPr/>
            </p:nvSpPr>
            <p:spPr bwMode="auto">
              <a:xfrm>
                <a:off x="8820" y="9720"/>
                <a:ext cx="1980" cy="162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Take an extra turn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79" name="Rectangle 31"/>
              <p:cNvSpPr>
                <a:spLocks noChangeArrowheads="1"/>
              </p:cNvSpPr>
              <p:nvPr/>
            </p:nvSpPr>
            <p:spPr bwMode="auto">
              <a:xfrm>
                <a:off x="8820" y="12780"/>
                <a:ext cx="1980" cy="1620"/>
              </a:xfrm>
              <a:prstGeom prst="rect">
                <a:avLst/>
              </a:prstGeom>
              <a:solidFill>
                <a:srgbClr val="FF99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0" name="Rectangle 32"/>
              <p:cNvSpPr>
                <a:spLocks noChangeArrowheads="1"/>
              </p:cNvSpPr>
              <p:nvPr/>
            </p:nvSpPr>
            <p:spPr bwMode="auto">
              <a:xfrm>
                <a:off x="5400" y="900"/>
                <a:ext cx="162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1" name="Rectangle 33"/>
              <p:cNvSpPr>
                <a:spLocks noChangeArrowheads="1"/>
              </p:cNvSpPr>
              <p:nvPr/>
            </p:nvSpPr>
            <p:spPr bwMode="auto">
              <a:xfrm>
                <a:off x="3780" y="900"/>
                <a:ext cx="1620" cy="14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2" name="AutoShape 34"/>
              <p:cNvSpPr>
                <a:spLocks noChangeArrowheads="1"/>
              </p:cNvSpPr>
              <p:nvPr/>
            </p:nvSpPr>
            <p:spPr bwMode="auto">
              <a:xfrm>
                <a:off x="2160" y="6480"/>
                <a:ext cx="306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3" name="Rectangle 35"/>
              <p:cNvSpPr>
                <a:spLocks noChangeArrowheads="1"/>
              </p:cNvSpPr>
              <p:nvPr/>
            </p:nvSpPr>
            <p:spPr bwMode="auto">
              <a:xfrm>
                <a:off x="8820" y="8280"/>
                <a:ext cx="1980" cy="144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Slide on Over</a:t>
                </a:r>
              </a:p>
            </p:txBody>
          </p:sp>
          <p:sp>
            <p:nvSpPr>
              <p:cNvPr id="78884" name="Rectangle 36"/>
              <p:cNvSpPr>
                <a:spLocks noChangeArrowheads="1"/>
              </p:cNvSpPr>
              <p:nvPr/>
            </p:nvSpPr>
            <p:spPr bwMode="auto">
              <a:xfrm>
                <a:off x="8820" y="6840"/>
                <a:ext cx="1980" cy="1440"/>
              </a:xfrm>
              <a:prstGeom prst="rect">
                <a:avLst/>
              </a:prstGeom>
              <a:solidFill>
                <a:srgbClr val="CC99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85" name="Rectangle 37"/>
              <p:cNvSpPr>
                <a:spLocks noChangeArrowheads="1"/>
              </p:cNvSpPr>
              <p:nvPr/>
            </p:nvSpPr>
            <p:spPr bwMode="auto">
              <a:xfrm>
                <a:off x="8820" y="5400"/>
                <a:ext cx="1980" cy="1440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 ahead 2 spaces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886" name="AutoShape 38"/>
              <p:cNvSpPr>
                <a:spLocks noChangeArrowheads="1"/>
              </p:cNvSpPr>
              <p:nvPr/>
            </p:nvSpPr>
            <p:spPr bwMode="auto">
              <a:xfrm flipH="1">
                <a:off x="7200" y="8280"/>
                <a:ext cx="2700" cy="900"/>
              </a:xfrm>
              <a:custGeom>
                <a:avLst/>
                <a:gdLst>
                  <a:gd name="G0" fmla="+- 12954 0 0"/>
                  <a:gd name="G1" fmla="+- 18417 0 0"/>
                  <a:gd name="G2" fmla="+- 12240 0 0"/>
                  <a:gd name="G3" fmla="*/ 12954 1 2"/>
                  <a:gd name="G4" fmla="+- G3 10800 0"/>
                  <a:gd name="G5" fmla="+- 21600 12954 18417"/>
                  <a:gd name="G6" fmla="+- 18417 12240 0"/>
                  <a:gd name="G7" fmla="*/ G6 1 2"/>
                  <a:gd name="G8" fmla="*/ 18417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417 1 2"/>
                  <a:gd name="G15" fmla="+- G5 0 G4"/>
                  <a:gd name="G16" fmla="+- G0 0 G4"/>
                  <a:gd name="G17" fmla="*/ G2 G15 G16"/>
                  <a:gd name="T0" fmla="*/ 17277 w 21600"/>
                  <a:gd name="T1" fmla="*/ 0 h 21600"/>
                  <a:gd name="T2" fmla="*/ 12954 w 21600"/>
                  <a:gd name="T3" fmla="*/ 12240 h 21600"/>
                  <a:gd name="T4" fmla="*/ 0 w 21600"/>
                  <a:gd name="T5" fmla="*/ 20263 h 21600"/>
                  <a:gd name="T6" fmla="*/ 9209 w 21600"/>
                  <a:gd name="T7" fmla="*/ 21600 h 21600"/>
                  <a:gd name="T8" fmla="*/ 18417 w 21600"/>
                  <a:gd name="T9" fmla="*/ 17978 h 21600"/>
                  <a:gd name="T10" fmla="*/ 21600 w 21600"/>
                  <a:gd name="T11" fmla="*/ 1224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277" y="0"/>
                    </a:moveTo>
                    <a:lnTo>
                      <a:pt x="12954" y="12240"/>
                    </a:lnTo>
                    <a:lnTo>
                      <a:pt x="16137" y="12240"/>
                    </a:lnTo>
                    <a:lnTo>
                      <a:pt x="16137" y="18926"/>
                    </a:lnTo>
                    <a:lnTo>
                      <a:pt x="0" y="18926"/>
                    </a:lnTo>
                    <a:lnTo>
                      <a:pt x="0" y="21600"/>
                    </a:lnTo>
                    <a:lnTo>
                      <a:pt x="18417" y="21600"/>
                    </a:lnTo>
                    <a:lnTo>
                      <a:pt x="18417" y="12240"/>
                    </a:lnTo>
                    <a:lnTo>
                      <a:pt x="21600" y="1224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78888" name="Picture 40" descr="http://2.bp.blogspot.com/_43wBZBANWlI/SW4NFs2DpjI/AAAAAAAAAbM/qhMl0EI-dQw/s320/holden_spraypain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336473"/>
            <a:ext cx="4308763" cy="1523999"/>
          </a:xfrm>
          <a:prstGeom prst="rect">
            <a:avLst/>
          </a:prstGeom>
          <a:noFill/>
        </p:spPr>
      </p:pic>
      <p:pic>
        <p:nvPicPr>
          <p:cNvPr id="78890" name="Picture 42" descr="http://4.bp.blogspot.com/_S_IhBzrm2Vs/SYPfb6M3c7I/AAAAAAAAACo/EVP6U6qBJtA/s400/holdenquo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3751" y="1191491"/>
            <a:ext cx="1143172" cy="2396835"/>
          </a:xfrm>
          <a:prstGeom prst="rect">
            <a:avLst/>
          </a:prstGeom>
          <a:noFill/>
        </p:spPr>
      </p:pic>
      <p:pic>
        <p:nvPicPr>
          <p:cNvPr id="78892" name="Picture 44" descr="http://c0364301.cdn.cloudfiles.rackspacecloud.com/regular/f70442_12566109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4835" y="1163781"/>
            <a:ext cx="1316183" cy="1939638"/>
          </a:xfrm>
          <a:prstGeom prst="rect">
            <a:avLst/>
          </a:prstGeom>
          <a:noFill/>
        </p:spPr>
      </p:pic>
      <p:pic>
        <p:nvPicPr>
          <p:cNvPr id="78894" name="Picture 46" descr="http://www.lamworld.org/files/images/stick-figur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3999" y="1907703"/>
            <a:ext cx="245630" cy="589724"/>
          </a:xfrm>
          <a:prstGeom prst="rect">
            <a:avLst/>
          </a:prstGeom>
          <a:noFill/>
        </p:spPr>
      </p:pic>
      <p:pic>
        <p:nvPicPr>
          <p:cNvPr id="81922" name="Picture 2" descr="http://t0.gstatic.com/images?q=tbn:H40Y6oE4otwlgM:http://images.clipartof.com/small/34224-Clipart-Illustration-Of-A-Happy-Stick-Figure-Horse-In-Profile.jpg&amp;t=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82915" y="5334000"/>
            <a:ext cx="488891" cy="451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914400" y="0"/>
            <a:ext cx="7848600" cy="6858000"/>
          </a:xfrm>
          <a:prstGeom prst="ellipse">
            <a:avLst/>
          </a:prstGeom>
          <a:solidFill>
            <a:srgbClr val="FFFF00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914400" y="3462338"/>
            <a:ext cx="784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9530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1828800" y="1371600"/>
            <a:ext cx="6172200" cy="419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 flipV="1">
            <a:off x="1981200" y="1066800"/>
            <a:ext cx="5715000" cy="464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3352800" y="609600"/>
            <a:ext cx="1295400" cy="1295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1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5410200" y="609600"/>
            <a:ext cx="1295400" cy="1295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2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6934200" y="2057400"/>
            <a:ext cx="1295400" cy="1295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3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6934200" y="3657600"/>
            <a:ext cx="1295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4</a:t>
            </a:r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5257800" y="4876800"/>
            <a:ext cx="129540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5</a:t>
            </a:r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3276600" y="4876800"/>
            <a:ext cx="1295400" cy="1295400"/>
          </a:xfrm>
          <a:prstGeom prst="ellipse">
            <a:avLst/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6</a:t>
            </a:r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1600200" y="3581400"/>
            <a:ext cx="1295400" cy="1295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7</a:t>
            </a:r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1752600" y="1981200"/>
            <a:ext cx="1295400" cy="1295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/>
              <a:t>8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 rot="-1529436">
            <a:off x="4114800" y="1295400"/>
            <a:ext cx="838200" cy="25146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7424" name="AutoShape 16">
            <a:hlinkClick r:id="" action="ppaction://hlinkshowjump?jump=nextslide" highlightClick="1">
              <a:snd r:embed="rId2" name="Drum Roll (snare).wav"/>
            </a:hlinkClick>
          </p:cNvPr>
          <p:cNvSpPr>
            <a:spLocks noChangeArrowheads="1"/>
          </p:cNvSpPr>
          <p:nvPr/>
        </p:nvSpPr>
        <p:spPr bwMode="auto">
          <a:xfrm>
            <a:off x="76200" y="5715000"/>
            <a:ext cx="1752600" cy="990600"/>
          </a:xfrm>
          <a:prstGeom prst="actionButtonBlank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/>
              <a:t>SPIN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009_slide">
  <a:themeElements>
    <a:clrScheme name="Office Theme 2">
      <a:dk1>
        <a:srgbClr val="333333"/>
      </a:dk1>
      <a:lt1>
        <a:srgbClr val="FFFFFF"/>
      </a:lt1>
      <a:dk2>
        <a:srgbClr val="000099"/>
      </a:dk2>
      <a:lt2>
        <a:srgbClr val="FFFFFF"/>
      </a:lt2>
      <a:accent1>
        <a:srgbClr val="CBA1F7"/>
      </a:accent1>
      <a:accent2>
        <a:srgbClr val="85BEF2"/>
      </a:accent2>
      <a:accent3>
        <a:srgbClr val="AAAACA"/>
      </a:accent3>
      <a:accent4>
        <a:srgbClr val="DADADA"/>
      </a:accent4>
      <a:accent5>
        <a:srgbClr val="E2CDFA"/>
      </a:accent5>
      <a:accent6>
        <a:srgbClr val="78ACDB"/>
      </a:accent6>
      <a:hlink>
        <a:srgbClr val="B2B2FF"/>
      </a:hlink>
      <a:folHlink>
        <a:srgbClr val="EBC0E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9090DE"/>
        </a:accent1>
        <a:accent2>
          <a:srgbClr val="A6A6ED"/>
        </a:accent2>
        <a:accent3>
          <a:srgbClr val="AAAACA"/>
        </a:accent3>
        <a:accent4>
          <a:srgbClr val="DADADA"/>
        </a:accent4>
        <a:accent5>
          <a:srgbClr val="C6C6EC"/>
        </a:accent5>
        <a:accent6>
          <a:srgbClr val="9696D7"/>
        </a:accent6>
        <a:hlink>
          <a:srgbClr val="B2B2FF"/>
        </a:hlink>
        <a:folHlink>
          <a:srgbClr val="B2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CBA1F7"/>
        </a:accent1>
        <a:accent2>
          <a:srgbClr val="85BEF2"/>
        </a:accent2>
        <a:accent3>
          <a:srgbClr val="AAAACA"/>
        </a:accent3>
        <a:accent4>
          <a:srgbClr val="DADADA"/>
        </a:accent4>
        <a:accent5>
          <a:srgbClr val="E2CDFA"/>
        </a:accent5>
        <a:accent6>
          <a:srgbClr val="78ACDB"/>
        </a:accent6>
        <a:hlink>
          <a:srgbClr val="B2B2FF"/>
        </a:hlink>
        <a:folHlink>
          <a:srgbClr val="EBC0E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CCC652"/>
        </a:accent1>
        <a:accent2>
          <a:srgbClr val="A6A6FF"/>
        </a:accent2>
        <a:accent3>
          <a:srgbClr val="AAAACA"/>
        </a:accent3>
        <a:accent4>
          <a:srgbClr val="DADADA"/>
        </a:accent4>
        <a:accent5>
          <a:srgbClr val="E2DFB3"/>
        </a:accent5>
        <a:accent6>
          <a:srgbClr val="9696E7"/>
        </a:accent6>
        <a:hlink>
          <a:srgbClr val="CAD982"/>
        </a:hlink>
        <a:folHlink>
          <a:srgbClr val="F2D4A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DEB437"/>
        </a:accent1>
        <a:accent2>
          <a:srgbClr val="F2AAB1"/>
        </a:accent2>
        <a:accent3>
          <a:srgbClr val="AAAACA"/>
        </a:accent3>
        <a:accent4>
          <a:srgbClr val="DADADA"/>
        </a:accent4>
        <a:accent5>
          <a:srgbClr val="ECD6AE"/>
        </a:accent5>
        <a:accent6>
          <a:srgbClr val="DB9AA0"/>
        </a:accent6>
        <a:hlink>
          <a:srgbClr val="A5D998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090DE"/>
        </a:accent1>
        <a:accent2>
          <a:srgbClr val="A6A6ED"/>
        </a:accent2>
        <a:accent3>
          <a:srgbClr val="FFFFFF"/>
        </a:accent3>
        <a:accent4>
          <a:srgbClr val="000000"/>
        </a:accent4>
        <a:accent5>
          <a:srgbClr val="C6C6EC"/>
        </a:accent5>
        <a:accent6>
          <a:srgbClr val="9696D7"/>
        </a:accent6>
        <a:hlink>
          <a:srgbClr val="B2B2FF"/>
        </a:hlink>
        <a:folHlink>
          <a:srgbClr val="B2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BA1F7"/>
        </a:accent1>
        <a:accent2>
          <a:srgbClr val="85BEF2"/>
        </a:accent2>
        <a:accent3>
          <a:srgbClr val="FFFFFF"/>
        </a:accent3>
        <a:accent4>
          <a:srgbClr val="000000"/>
        </a:accent4>
        <a:accent5>
          <a:srgbClr val="E2CDFA"/>
        </a:accent5>
        <a:accent6>
          <a:srgbClr val="78ACDB"/>
        </a:accent6>
        <a:hlink>
          <a:srgbClr val="B2B2FF"/>
        </a:hlink>
        <a:folHlink>
          <a:srgbClr val="EBC0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CC652"/>
        </a:accent1>
        <a:accent2>
          <a:srgbClr val="A6A6FF"/>
        </a:accent2>
        <a:accent3>
          <a:srgbClr val="FFFFFF"/>
        </a:accent3>
        <a:accent4>
          <a:srgbClr val="000000"/>
        </a:accent4>
        <a:accent5>
          <a:srgbClr val="E2DFB3"/>
        </a:accent5>
        <a:accent6>
          <a:srgbClr val="9696E7"/>
        </a:accent6>
        <a:hlink>
          <a:srgbClr val="CAD982"/>
        </a:hlink>
        <a:folHlink>
          <a:srgbClr val="F2D4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EB437"/>
        </a:accent1>
        <a:accent2>
          <a:srgbClr val="F2AAB1"/>
        </a:accent2>
        <a:accent3>
          <a:srgbClr val="FFFFFF"/>
        </a:accent3>
        <a:accent4>
          <a:srgbClr val="000000"/>
        </a:accent4>
        <a:accent5>
          <a:srgbClr val="ECD6AE"/>
        </a:accent5>
        <a:accent6>
          <a:srgbClr val="DB9AA0"/>
        </a:accent6>
        <a:hlink>
          <a:srgbClr val="A5D998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000099"/>
      </a:dk2>
      <a:lt2>
        <a:srgbClr val="FFFFFF"/>
      </a:lt2>
      <a:accent1>
        <a:srgbClr val="CBA1F7"/>
      </a:accent1>
      <a:accent2>
        <a:srgbClr val="85BEF2"/>
      </a:accent2>
      <a:accent3>
        <a:srgbClr val="AAAACA"/>
      </a:accent3>
      <a:accent4>
        <a:srgbClr val="DADADA"/>
      </a:accent4>
      <a:accent5>
        <a:srgbClr val="E2CDFA"/>
      </a:accent5>
      <a:accent6>
        <a:srgbClr val="78ACDB"/>
      </a:accent6>
      <a:hlink>
        <a:srgbClr val="B2B2FF"/>
      </a:hlink>
      <a:folHlink>
        <a:srgbClr val="EBC0E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9090DE"/>
        </a:accent1>
        <a:accent2>
          <a:srgbClr val="A6A6ED"/>
        </a:accent2>
        <a:accent3>
          <a:srgbClr val="AAAACA"/>
        </a:accent3>
        <a:accent4>
          <a:srgbClr val="DADADA"/>
        </a:accent4>
        <a:accent5>
          <a:srgbClr val="C6C6EC"/>
        </a:accent5>
        <a:accent6>
          <a:srgbClr val="9696D7"/>
        </a:accent6>
        <a:hlink>
          <a:srgbClr val="B2B2FF"/>
        </a:hlink>
        <a:folHlink>
          <a:srgbClr val="B2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CBA1F7"/>
        </a:accent1>
        <a:accent2>
          <a:srgbClr val="85BEF2"/>
        </a:accent2>
        <a:accent3>
          <a:srgbClr val="AAAACA"/>
        </a:accent3>
        <a:accent4>
          <a:srgbClr val="DADADA"/>
        </a:accent4>
        <a:accent5>
          <a:srgbClr val="E2CDFA"/>
        </a:accent5>
        <a:accent6>
          <a:srgbClr val="78ACDB"/>
        </a:accent6>
        <a:hlink>
          <a:srgbClr val="B2B2FF"/>
        </a:hlink>
        <a:folHlink>
          <a:srgbClr val="EBC0E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CCC652"/>
        </a:accent1>
        <a:accent2>
          <a:srgbClr val="A6A6FF"/>
        </a:accent2>
        <a:accent3>
          <a:srgbClr val="AAAACA"/>
        </a:accent3>
        <a:accent4>
          <a:srgbClr val="DADADA"/>
        </a:accent4>
        <a:accent5>
          <a:srgbClr val="E2DFB3"/>
        </a:accent5>
        <a:accent6>
          <a:srgbClr val="9696E7"/>
        </a:accent6>
        <a:hlink>
          <a:srgbClr val="CAD982"/>
        </a:hlink>
        <a:folHlink>
          <a:srgbClr val="F2D4A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000099"/>
        </a:dk2>
        <a:lt2>
          <a:srgbClr val="FFFFFF"/>
        </a:lt2>
        <a:accent1>
          <a:srgbClr val="DEB437"/>
        </a:accent1>
        <a:accent2>
          <a:srgbClr val="F2AAB1"/>
        </a:accent2>
        <a:accent3>
          <a:srgbClr val="AAAACA"/>
        </a:accent3>
        <a:accent4>
          <a:srgbClr val="DADADA"/>
        </a:accent4>
        <a:accent5>
          <a:srgbClr val="ECD6AE"/>
        </a:accent5>
        <a:accent6>
          <a:srgbClr val="DB9AA0"/>
        </a:accent6>
        <a:hlink>
          <a:srgbClr val="A5D998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090DE"/>
        </a:accent1>
        <a:accent2>
          <a:srgbClr val="A6A6ED"/>
        </a:accent2>
        <a:accent3>
          <a:srgbClr val="FFFFFF"/>
        </a:accent3>
        <a:accent4>
          <a:srgbClr val="000000"/>
        </a:accent4>
        <a:accent5>
          <a:srgbClr val="C6C6EC"/>
        </a:accent5>
        <a:accent6>
          <a:srgbClr val="9696D7"/>
        </a:accent6>
        <a:hlink>
          <a:srgbClr val="B2B2FF"/>
        </a:hlink>
        <a:folHlink>
          <a:srgbClr val="B2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BA1F7"/>
        </a:accent1>
        <a:accent2>
          <a:srgbClr val="85BEF2"/>
        </a:accent2>
        <a:accent3>
          <a:srgbClr val="FFFFFF"/>
        </a:accent3>
        <a:accent4>
          <a:srgbClr val="000000"/>
        </a:accent4>
        <a:accent5>
          <a:srgbClr val="E2CDFA"/>
        </a:accent5>
        <a:accent6>
          <a:srgbClr val="78ACDB"/>
        </a:accent6>
        <a:hlink>
          <a:srgbClr val="B2B2FF"/>
        </a:hlink>
        <a:folHlink>
          <a:srgbClr val="EBC0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CC652"/>
        </a:accent1>
        <a:accent2>
          <a:srgbClr val="A6A6FF"/>
        </a:accent2>
        <a:accent3>
          <a:srgbClr val="FFFFFF"/>
        </a:accent3>
        <a:accent4>
          <a:srgbClr val="000000"/>
        </a:accent4>
        <a:accent5>
          <a:srgbClr val="E2DFB3"/>
        </a:accent5>
        <a:accent6>
          <a:srgbClr val="9696E7"/>
        </a:accent6>
        <a:hlink>
          <a:srgbClr val="CAD982"/>
        </a:hlink>
        <a:folHlink>
          <a:srgbClr val="F2D4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EB437"/>
        </a:accent1>
        <a:accent2>
          <a:srgbClr val="F2AAB1"/>
        </a:accent2>
        <a:accent3>
          <a:srgbClr val="FFFFFF"/>
        </a:accent3>
        <a:accent4>
          <a:srgbClr val="000000"/>
        </a:accent4>
        <a:accent5>
          <a:srgbClr val="ECD6AE"/>
        </a:accent5>
        <a:accent6>
          <a:srgbClr val="DB9AA0"/>
        </a:accent6>
        <a:hlink>
          <a:srgbClr val="A5D998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ind_0009_slide</Template>
  <TotalTime>43</TotalTime>
  <Words>687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ind_0009_slide</vt:lpstr>
      <vt:lpstr>1_Default Design</vt:lpstr>
      <vt:lpstr>Slide 1</vt:lpstr>
      <vt:lpstr>Directions:</vt:lpstr>
      <vt:lpstr>Slide 3</vt:lpstr>
      <vt:lpstr>Chapter 13</vt:lpstr>
      <vt:lpstr>Slide 5</vt:lpstr>
      <vt:lpstr>Slide 6</vt:lpstr>
      <vt:lpstr>Chapter 13</vt:lpstr>
      <vt:lpstr>Slide 8</vt:lpstr>
      <vt:lpstr>Slide 9</vt:lpstr>
      <vt:lpstr>Chapter 14</vt:lpstr>
      <vt:lpstr>Slide 11</vt:lpstr>
      <vt:lpstr>Slide 12</vt:lpstr>
      <vt:lpstr>Chapter 15</vt:lpstr>
      <vt:lpstr>Slide 14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kristian kuhn</dc:creator>
  <cp:lastModifiedBy>kristian kuhn</cp:lastModifiedBy>
  <cp:revision>2</cp:revision>
  <dcterms:created xsi:type="dcterms:W3CDTF">2010-11-30T11:10:03Z</dcterms:created>
  <dcterms:modified xsi:type="dcterms:W3CDTF">2010-11-30T11:53:12Z</dcterms:modified>
</cp:coreProperties>
</file>