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16"/>
  </p:notesMasterIdLst>
  <p:sldIdLst>
    <p:sldId id="256" r:id="rId2"/>
    <p:sldId id="262" r:id="rId3"/>
    <p:sldId id="268" r:id="rId4"/>
    <p:sldId id="270" r:id="rId5"/>
    <p:sldId id="263" r:id="rId6"/>
    <p:sldId id="257" r:id="rId7"/>
    <p:sldId id="258" r:id="rId8"/>
    <p:sldId id="259" r:id="rId9"/>
    <p:sldId id="260" r:id="rId10"/>
    <p:sldId id="264" r:id="rId11"/>
    <p:sldId id="266" r:id="rId12"/>
    <p:sldId id="267" r:id="rId13"/>
    <p:sldId id="265"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D669D-0DDC-451B-BD93-1F1C80058708}" type="doc">
      <dgm:prSet loTypeId="urn:microsoft.com/office/officeart/2005/8/layout/hierarchy4" loCatId="list" qsTypeId="urn:microsoft.com/office/officeart/2005/8/quickstyle/3d1" qsCatId="3D" csTypeId="urn:microsoft.com/office/officeart/2005/8/colors/accent1_2#2" csCatId="accent1" phldr="1"/>
      <dgm:spPr/>
      <dgm:t>
        <a:bodyPr/>
        <a:lstStyle/>
        <a:p>
          <a:endParaRPr lang="en-US"/>
        </a:p>
      </dgm:t>
    </dgm:pt>
    <dgm:pt modelId="{C12AB220-DC4C-4C32-A03D-5A5A7669D986}">
      <dgm:prSet phldrT="[Text]" custT="1"/>
      <dgm:spPr>
        <a:blipFill rotWithShape="0">
          <a:blip xmlns:r="http://schemas.openxmlformats.org/officeDocument/2006/relationships" r:embed="rId1"/>
          <a:stretch>
            <a:fillRect/>
          </a:stretch>
        </a:blipFill>
      </dgm:spPr>
      <dgm:t>
        <a:bodyPr/>
        <a:lstStyle/>
        <a:p>
          <a:r>
            <a:rPr lang="en-US" sz="4000" b="1" dirty="0" smtClean="0">
              <a:solidFill>
                <a:schemeClr val="accent2">
                  <a:lumMod val="75000"/>
                </a:schemeClr>
              </a:solidFill>
              <a:effectLst>
                <a:outerShdw blurRad="38100" dist="38100" dir="2700000" algn="tl">
                  <a:srgbClr val="000000">
                    <a:alpha val="43137"/>
                  </a:srgbClr>
                </a:outerShdw>
              </a:effectLst>
            </a:rPr>
            <a:t>C</a:t>
          </a:r>
          <a:r>
            <a:rPr lang="en-US" sz="3200" b="1" dirty="0" smtClean="0">
              <a:solidFill>
                <a:schemeClr val="bg2">
                  <a:lumMod val="75000"/>
                </a:schemeClr>
              </a:solidFill>
              <a:effectLst>
                <a:outerShdw blurRad="38100" dist="38100" dir="2700000" algn="tl">
                  <a:srgbClr val="000000">
                    <a:alpha val="43137"/>
                  </a:srgbClr>
                </a:outerShdw>
              </a:effectLst>
            </a:rPr>
            <a:t>heck In   </a:t>
          </a:r>
          <a:endParaRPr lang="en-US" sz="3200" b="1" dirty="0">
            <a:solidFill>
              <a:schemeClr val="bg2">
                <a:lumMod val="75000"/>
              </a:schemeClr>
            </a:solidFill>
            <a:effectLst>
              <a:outerShdw blurRad="38100" dist="38100" dir="2700000" algn="tl">
                <a:srgbClr val="000000">
                  <a:alpha val="43137"/>
                </a:srgbClr>
              </a:outerShdw>
            </a:effectLst>
          </a:endParaRPr>
        </a:p>
      </dgm:t>
    </dgm:pt>
    <dgm:pt modelId="{FFD265B2-044E-4734-A131-929C8F9FE3E6}" type="parTrans" cxnId="{F16BDF1C-75B5-4FF1-B830-EB1EF23FC280}">
      <dgm:prSet/>
      <dgm:spPr/>
      <dgm:t>
        <a:bodyPr/>
        <a:lstStyle/>
        <a:p>
          <a:endParaRPr lang="en-US"/>
        </a:p>
      </dgm:t>
    </dgm:pt>
    <dgm:pt modelId="{9EC5129B-584A-436B-A61B-F6BE80B1403B}" type="sibTrans" cxnId="{F16BDF1C-75B5-4FF1-B830-EB1EF23FC280}">
      <dgm:prSet/>
      <dgm:spPr/>
      <dgm:t>
        <a:bodyPr/>
        <a:lstStyle/>
        <a:p>
          <a:endParaRPr lang="en-US"/>
        </a:p>
      </dgm:t>
    </dgm:pt>
    <dgm:pt modelId="{3C4C353E-D080-4C72-B4C2-617E61EE29E4}">
      <dgm:prSet phldrT="[Text]" custT="1"/>
      <dgm:spPr>
        <a:blipFill rotWithShape="0">
          <a:blip xmlns:r="http://schemas.openxmlformats.org/officeDocument/2006/relationships" r:embed="rId2"/>
          <a:stretch>
            <a:fillRect/>
          </a:stretch>
        </a:blipFill>
      </dgm:spPr>
      <dgm:t>
        <a:bodyPr/>
        <a:lstStyle/>
        <a:p>
          <a:r>
            <a:rPr lang="en-US" sz="3600" b="1" dirty="0" smtClean="0">
              <a:solidFill>
                <a:schemeClr val="accent3">
                  <a:lumMod val="75000"/>
                </a:schemeClr>
              </a:solidFill>
              <a:effectLst>
                <a:outerShdw blurRad="38100" dist="38100" dir="2700000" algn="tl">
                  <a:srgbClr val="000000">
                    <a:alpha val="43137"/>
                  </a:srgbClr>
                </a:outerShdw>
              </a:effectLst>
            </a:rPr>
            <a:t>C</a:t>
          </a:r>
          <a:r>
            <a:rPr lang="en-US" sz="2700" b="1" dirty="0" smtClean="0">
              <a:solidFill>
                <a:schemeClr val="bg2">
                  <a:lumMod val="75000"/>
                </a:schemeClr>
              </a:solidFill>
              <a:effectLst>
                <a:outerShdw blurRad="38100" dist="38100" dir="2700000" algn="tl">
                  <a:srgbClr val="000000">
                    <a:alpha val="43137"/>
                  </a:srgbClr>
                </a:outerShdw>
              </a:effectLst>
            </a:rPr>
            <a:t>ommunicate</a:t>
          </a:r>
          <a:endParaRPr lang="en-US" sz="2700" b="1" dirty="0">
            <a:solidFill>
              <a:schemeClr val="bg2">
                <a:lumMod val="75000"/>
              </a:schemeClr>
            </a:solidFill>
            <a:effectLst>
              <a:outerShdw blurRad="38100" dist="38100" dir="2700000" algn="tl">
                <a:srgbClr val="000000">
                  <a:alpha val="43137"/>
                </a:srgbClr>
              </a:outerShdw>
            </a:effectLst>
          </a:endParaRPr>
        </a:p>
      </dgm:t>
    </dgm:pt>
    <dgm:pt modelId="{0F608379-B6D0-4222-93B7-0B7320022DFE}" type="sibTrans" cxnId="{64EAF4B1-1AA5-4850-9588-95A186968F0F}">
      <dgm:prSet/>
      <dgm:spPr/>
      <dgm:t>
        <a:bodyPr/>
        <a:lstStyle/>
        <a:p>
          <a:endParaRPr lang="en-US"/>
        </a:p>
      </dgm:t>
    </dgm:pt>
    <dgm:pt modelId="{CE06C6D8-DAF8-42AA-B484-3FEE5607DB4E}" type="parTrans" cxnId="{64EAF4B1-1AA5-4850-9588-95A186968F0F}">
      <dgm:prSet/>
      <dgm:spPr/>
      <dgm:t>
        <a:bodyPr/>
        <a:lstStyle/>
        <a:p>
          <a:endParaRPr lang="en-US"/>
        </a:p>
      </dgm:t>
    </dgm:pt>
    <dgm:pt modelId="{82F7A7A2-AF9F-4D3B-A7A6-2B4E9E433D81}">
      <dgm:prSet phldrT="[Text]" custT="1"/>
      <dgm:spPr>
        <a:blipFill rotWithShape="0">
          <a:blip xmlns:r="http://schemas.openxmlformats.org/officeDocument/2006/relationships" r:embed="rId3"/>
          <a:stretch>
            <a:fillRect/>
          </a:stretch>
        </a:blipFill>
      </dgm:spPr>
      <dgm:t>
        <a:bodyPr/>
        <a:lstStyle/>
        <a:p>
          <a:r>
            <a:rPr lang="en-US" sz="4000" b="1" dirty="0" smtClean="0">
              <a:solidFill>
                <a:schemeClr val="accent1">
                  <a:lumMod val="60000"/>
                  <a:lumOff val="40000"/>
                </a:schemeClr>
              </a:solidFill>
              <a:effectLst>
                <a:outerShdw blurRad="38100" dist="38100" dir="2700000" algn="tl">
                  <a:srgbClr val="000000">
                    <a:alpha val="43137"/>
                  </a:srgbClr>
                </a:outerShdw>
              </a:effectLst>
            </a:rPr>
            <a:t>R</a:t>
          </a:r>
          <a:r>
            <a:rPr lang="en-US" sz="3200" b="1" dirty="0" smtClean="0">
              <a:solidFill>
                <a:schemeClr val="bg2">
                  <a:lumMod val="75000"/>
                </a:schemeClr>
              </a:solidFill>
              <a:effectLst>
                <a:outerShdw blurRad="38100" dist="38100" dir="2700000" algn="tl">
                  <a:srgbClr val="000000">
                    <a:alpha val="43137"/>
                  </a:srgbClr>
                </a:outerShdw>
              </a:effectLst>
            </a:rPr>
            <a:t>espond</a:t>
          </a:r>
          <a:endParaRPr lang="en-US" sz="3200" b="1" dirty="0">
            <a:solidFill>
              <a:schemeClr val="bg2">
                <a:lumMod val="75000"/>
              </a:schemeClr>
            </a:solidFill>
            <a:effectLst>
              <a:outerShdw blurRad="38100" dist="38100" dir="2700000" algn="tl">
                <a:srgbClr val="000000">
                  <a:alpha val="43137"/>
                </a:srgbClr>
              </a:outerShdw>
            </a:effectLst>
          </a:endParaRPr>
        </a:p>
      </dgm:t>
    </dgm:pt>
    <dgm:pt modelId="{FE757C92-AAE8-435E-8263-F4E78273478F}" type="sibTrans" cxnId="{52D24833-51A7-45E3-A943-B8590CC8C8F1}">
      <dgm:prSet/>
      <dgm:spPr/>
      <dgm:t>
        <a:bodyPr/>
        <a:lstStyle/>
        <a:p>
          <a:endParaRPr lang="en-US"/>
        </a:p>
      </dgm:t>
    </dgm:pt>
    <dgm:pt modelId="{CBBC8260-EB70-40F1-8288-CC97524419AA}" type="parTrans" cxnId="{52D24833-51A7-45E3-A943-B8590CC8C8F1}">
      <dgm:prSet/>
      <dgm:spPr/>
      <dgm:t>
        <a:bodyPr/>
        <a:lstStyle/>
        <a:p>
          <a:endParaRPr lang="en-US"/>
        </a:p>
      </dgm:t>
    </dgm:pt>
    <dgm:pt modelId="{C3D008FF-6B37-49FC-920D-8357F13AD951}" type="pres">
      <dgm:prSet presAssocID="{0B6D669D-0DDC-451B-BD93-1F1C80058708}" presName="Name0" presStyleCnt="0">
        <dgm:presLayoutVars>
          <dgm:chPref val="1"/>
          <dgm:dir/>
          <dgm:animOne val="branch"/>
          <dgm:animLvl val="lvl"/>
          <dgm:resizeHandles/>
        </dgm:presLayoutVars>
      </dgm:prSet>
      <dgm:spPr/>
      <dgm:t>
        <a:bodyPr/>
        <a:lstStyle/>
        <a:p>
          <a:endParaRPr lang="en-US"/>
        </a:p>
      </dgm:t>
    </dgm:pt>
    <dgm:pt modelId="{F4DC958A-E49C-4810-AC9C-9BDDD9F24937}" type="pres">
      <dgm:prSet presAssocID="{3C4C353E-D080-4C72-B4C2-617E61EE29E4}" presName="vertOne" presStyleCnt="0"/>
      <dgm:spPr/>
    </dgm:pt>
    <dgm:pt modelId="{4778A85D-BCA1-487F-8036-51E3339889BA}" type="pres">
      <dgm:prSet presAssocID="{3C4C353E-D080-4C72-B4C2-617E61EE29E4}" presName="txOne" presStyleLbl="node0" presStyleIdx="0" presStyleCnt="3" custScaleX="109861">
        <dgm:presLayoutVars>
          <dgm:chPref val="3"/>
        </dgm:presLayoutVars>
      </dgm:prSet>
      <dgm:spPr/>
      <dgm:t>
        <a:bodyPr/>
        <a:lstStyle/>
        <a:p>
          <a:endParaRPr lang="en-US"/>
        </a:p>
      </dgm:t>
    </dgm:pt>
    <dgm:pt modelId="{1BC464E0-0B4E-4411-AD4F-91FB63AE33F0}" type="pres">
      <dgm:prSet presAssocID="{3C4C353E-D080-4C72-B4C2-617E61EE29E4}" presName="horzOne" presStyleCnt="0"/>
      <dgm:spPr/>
    </dgm:pt>
    <dgm:pt modelId="{83B97352-08C6-40A3-B828-4725E2C1A6C3}" type="pres">
      <dgm:prSet presAssocID="{0F608379-B6D0-4222-93B7-0B7320022DFE}" presName="sibSpaceOne" presStyleCnt="0"/>
      <dgm:spPr/>
    </dgm:pt>
    <dgm:pt modelId="{F0161182-CCAD-4532-8D22-F8F17158E457}" type="pres">
      <dgm:prSet presAssocID="{C12AB220-DC4C-4C32-A03D-5A5A7669D986}" presName="vertOne" presStyleCnt="0"/>
      <dgm:spPr/>
    </dgm:pt>
    <dgm:pt modelId="{9FAAF3E2-24E8-4F9A-A44A-E7046EC5994A}" type="pres">
      <dgm:prSet presAssocID="{C12AB220-DC4C-4C32-A03D-5A5A7669D986}" presName="txOne" presStyleLbl="node0" presStyleIdx="1" presStyleCnt="3">
        <dgm:presLayoutVars>
          <dgm:chPref val="3"/>
        </dgm:presLayoutVars>
      </dgm:prSet>
      <dgm:spPr/>
      <dgm:t>
        <a:bodyPr/>
        <a:lstStyle/>
        <a:p>
          <a:endParaRPr lang="en-US"/>
        </a:p>
      </dgm:t>
    </dgm:pt>
    <dgm:pt modelId="{01CB6B40-3DC1-4B62-A3F1-2F6A674F725C}" type="pres">
      <dgm:prSet presAssocID="{C12AB220-DC4C-4C32-A03D-5A5A7669D986}" presName="horzOne" presStyleCnt="0"/>
      <dgm:spPr/>
    </dgm:pt>
    <dgm:pt modelId="{096B4CD5-3E13-4FFF-9A38-23F2574AE3E2}" type="pres">
      <dgm:prSet presAssocID="{9EC5129B-584A-436B-A61B-F6BE80B1403B}" presName="sibSpaceOne" presStyleCnt="0"/>
      <dgm:spPr/>
    </dgm:pt>
    <dgm:pt modelId="{52AE4AE9-CAA2-4095-B8CB-F5DB857AD49A}" type="pres">
      <dgm:prSet presAssocID="{82F7A7A2-AF9F-4D3B-A7A6-2B4E9E433D81}" presName="vertOne" presStyleCnt="0"/>
      <dgm:spPr/>
    </dgm:pt>
    <dgm:pt modelId="{1418601D-E8EC-49E7-9FBD-08A847E0EEA8}" type="pres">
      <dgm:prSet presAssocID="{82F7A7A2-AF9F-4D3B-A7A6-2B4E9E433D81}" presName="txOne" presStyleLbl="node0" presStyleIdx="2" presStyleCnt="3">
        <dgm:presLayoutVars>
          <dgm:chPref val="3"/>
        </dgm:presLayoutVars>
      </dgm:prSet>
      <dgm:spPr/>
      <dgm:t>
        <a:bodyPr/>
        <a:lstStyle/>
        <a:p>
          <a:endParaRPr lang="en-US"/>
        </a:p>
      </dgm:t>
    </dgm:pt>
    <dgm:pt modelId="{38FD11F8-0309-4753-A6C4-C76B49F7686C}" type="pres">
      <dgm:prSet presAssocID="{82F7A7A2-AF9F-4D3B-A7A6-2B4E9E433D81}" presName="horzOne" presStyleCnt="0"/>
      <dgm:spPr/>
    </dgm:pt>
  </dgm:ptLst>
  <dgm:cxnLst>
    <dgm:cxn modelId="{EB4D751E-71C6-472D-A052-BA4D4894EA45}" type="presOf" srcId="{0B6D669D-0DDC-451B-BD93-1F1C80058708}" destId="{C3D008FF-6B37-49FC-920D-8357F13AD951}" srcOrd="0" destOrd="0" presId="urn:microsoft.com/office/officeart/2005/8/layout/hierarchy4"/>
    <dgm:cxn modelId="{5213F46A-04AA-4725-9709-317F6B2D2EC1}" type="presOf" srcId="{82F7A7A2-AF9F-4D3B-A7A6-2B4E9E433D81}" destId="{1418601D-E8EC-49E7-9FBD-08A847E0EEA8}" srcOrd="0" destOrd="0" presId="urn:microsoft.com/office/officeart/2005/8/layout/hierarchy4"/>
    <dgm:cxn modelId="{84E13DB1-6488-4C44-ABBB-FD3FC43213B5}" type="presOf" srcId="{C12AB220-DC4C-4C32-A03D-5A5A7669D986}" destId="{9FAAF3E2-24E8-4F9A-A44A-E7046EC5994A}" srcOrd="0" destOrd="0" presId="urn:microsoft.com/office/officeart/2005/8/layout/hierarchy4"/>
    <dgm:cxn modelId="{64EAF4B1-1AA5-4850-9588-95A186968F0F}" srcId="{0B6D669D-0DDC-451B-BD93-1F1C80058708}" destId="{3C4C353E-D080-4C72-B4C2-617E61EE29E4}" srcOrd="0" destOrd="0" parTransId="{CE06C6D8-DAF8-42AA-B484-3FEE5607DB4E}" sibTransId="{0F608379-B6D0-4222-93B7-0B7320022DFE}"/>
    <dgm:cxn modelId="{0D97D6FA-2A0F-4181-89BA-7E5D2CF50490}" type="presOf" srcId="{3C4C353E-D080-4C72-B4C2-617E61EE29E4}" destId="{4778A85D-BCA1-487F-8036-51E3339889BA}" srcOrd="0" destOrd="0" presId="urn:microsoft.com/office/officeart/2005/8/layout/hierarchy4"/>
    <dgm:cxn modelId="{52D24833-51A7-45E3-A943-B8590CC8C8F1}" srcId="{0B6D669D-0DDC-451B-BD93-1F1C80058708}" destId="{82F7A7A2-AF9F-4D3B-A7A6-2B4E9E433D81}" srcOrd="2" destOrd="0" parTransId="{CBBC8260-EB70-40F1-8288-CC97524419AA}" sibTransId="{FE757C92-AAE8-435E-8263-F4E78273478F}"/>
    <dgm:cxn modelId="{F16BDF1C-75B5-4FF1-B830-EB1EF23FC280}" srcId="{0B6D669D-0DDC-451B-BD93-1F1C80058708}" destId="{C12AB220-DC4C-4C32-A03D-5A5A7669D986}" srcOrd="1" destOrd="0" parTransId="{FFD265B2-044E-4734-A131-929C8F9FE3E6}" sibTransId="{9EC5129B-584A-436B-A61B-F6BE80B1403B}"/>
    <dgm:cxn modelId="{5244AD4F-BAF4-460A-A6BE-F9B9A9DA5502}" type="presParOf" srcId="{C3D008FF-6B37-49FC-920D-8357F13AD951}" destId="{F4DC958A-E49C-4810-AC9C-9BDDD9F24937}" srcOrd="0" destOrd="0" presId="urn:microsoft.com/office/officeart/2005/8/layout/hierarchy4"/>
    <dgm:cxn modelId="{79AFD2AB-95C7-4682-B6C8-1EE76DC8772C}" type="presParOf" srcId="{F4DC958A-E49C-4810-AC9C-9BDDD9F24937}" destId="{4778A85D-BCA1-487F-8036-51E3339889BA}" srcOrd="0" destOrd="0" presId="urn:microsoft.com/office/officeart/2005/8/layout/hierarchy4"/>
    <dgm:cxn modelId="{7F05F770-29E4-45F5-A399-D592FAE854B9}" type="presParOf" srcId="{F4DC958A-E49C-4810-AC9C-9BDDD9F24937}" destId="{1BC464E0-0B4E-4411-AD4F-91FB63AE33F0}" srcOrd="1" destOrd="0" presId="urn:microsoft.com/office/officeart/2005/8/layout/hierarchy4"/>
    <dgm:cxn modelId="{4B01D5FE-C7B5-4CF1-A49C-48E86EFB8CD0}" type="presParOf" srcId="{C3D008FF-6B37-49FC-920D-8357F13AD951}" destId="{83B97352-08C6-40A3-B828-4725E2C1A6C3}" srcOrd="1" destOrd="0" presId="urn:microsoft.com/office/officeart/2005/8/layout/hierarchy4"/>
    <dgm:cxn modelId="{D866C6D9-8394-47F3-B69E-9496C4F46610}" type="presParOf" srcId="{C3D008FF-6B37-49FC-920D-8357F13AD951}" destId="{F0161182-CCAD-4532-8D22-F8F17158E457}" srcOrd="2" destOrd="0" presId="urn:microsoft.com/office/officeart/2005/8/layout/hierarchy4"/>
    <dgm:cxn modelId="{3ECF9835-B77C-47BF-B230-5DF8DE8CBAC2}" type="presParOf" srcId="{F0161182-CCAD-4532-8D22-F8F17158E457}" destId="{9FAAF3E2-24E8-4F9A-A44A-E7046EC5994A}" srcOrd="0" destOrd="0" presId="urn:microsoft.com/office/officeart/2005/8/layout/hierarchy4"/>
    <dgm:cxn modelId="{DD1A13CD-9B40-4C4C-BE65-C1420E77859C}" type="presParOf" srcId="{F0161182-CCAD-4532-8D22-F8F17158E457}" destId="{01CB6B40-3DC1-4B62-A3F1-2F6A674F725C}" srcOrd="1" destOrd="0" presId="urn:microsoft.com/office/officeart/2005/8/layout/hierarchy4"/>
    <dgm:cxn modelId="{590BE64B-4876-42B2-B137-D148133478BB}" type="presParOf" srcId="{C3D008FF-6B37-49FC-920D-8357F13AD951}" destId="{096B4CD5-3E13-4FFF-9A38-23F2574AE3E2}" srcOrd="3" destOrd="0" presId="urn:microsoft.com/office/officeart/2005/8/layout/hierarchy4"/>
    <dgm:cxn modelId="{3DE20EC1-208B-4B15-BF3C-904325F49CC7}" type="presParOf" srcId="{C3D008FF-6B37-49FC-920D-8357F13AD951}" destId="{52AE4AE9-CAA2-4095-B8CB-F5DB857AD49A}" srcOrd="4" destOrd="0" presId="urn:microsoft.com/office/officeart/2005/8/layout/hierarchy4"/>
    <dgm:cxn modelId="{2BC727A0-BA42-445A-A474-5A5080A767A9}" type="presParOf" srcId="{52AE4AE9-CAA2-4095-B8CB-F5DB857AD49A}" destId="{1418601D-E8EC-49E7-9FBD-08A847E0EEA8}" srcOrd="0" destOrd="0" presId="urn:microsoft.com/office/officeart/2005/8/layout/hierarchy4"/>
    <dgm:cxn modelId="{F433A40A-9459-4512-9E0E-AF6CD2A998CC}" type="presParOf" srcId="{52AE4AE9-CAA2-4095-B8CB-F5DB857AD49A}" destId="{38FD11F8-0309-4753-A6C4-C76B49F7686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8A85D-BCA1-487F-8036-51E3339889BA}">
      <dsp:nvSpPr>
        <dsp:cNvPr id="0" name=""/>
        <dsp:cNvSpPr/>
      </dsp:nvSpPr>
      <dsp:spPr>
        <a:xfrm>
          <a:off x="1953" y="0"/>
          <a:ext cx="2631107" cy="4673600"/>
        </a:xfrm>
        <a:prstGeom prst="roundRect">
          <a:avLst>
            <a:gd name="adj" fmla="val 10000"/>
          </a:avLst>
        </a:prstGeom>
        <a:blipFill rotWithShape="0">
          <a:blip xmlns:r="http://schemas.openxmlformats.org/officeDocument/2006/relationships" r:embed="rId1"/>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3">
                  <a:lumMod val="75000"/>
                </a:schemeClr>
              </a:solidFill>
              <a:effectLst>
                <a:outerShdw blurRad="38100" dist="38100" dir="2700000" algn="tl">
                  <a:srgbClr val="000000">
                    <a:alpha val="43137"/>
                  </a:srgbClr>
                </a:outerShdw>
              </a:effectLst>
            </a:rPr>
            <a:t>C</a:t>
          </a:r>
          <a:r>
            <a:rPr lang="en-US" sz="2700" b="1" kern="1200" dirty="0" smtClean="0">
              <a:solidFill>
                <a:schemeClr val="bg2">
                  <a:lumMod val="75000"/>
                </a:schemeClr>
              </a:solidFill>
              <a:effectLst>
                <a:outerShdw blurRad="38100" dist="38100" dir="2700000" algn="tl">
                  <a:srgbClr val="000000">
                    <a:alpha val="43137"/>
                  </a:srgbClr>
                </a:outerShdw>
              </a:effectLst>
            </a:rPr>
            <a:t>ommunicate</a:t>
          </a:r>
          <a:endParaRPr lang="en-US" sz="2700" b="1" kern="1200" dirty="0">
            <a:solidFill>
              <a:schemeClr val="bg2">
                <a:lumMod val="75000"/>
              </a:schemeClr>
            </a:solidFill>
            <a:effectLst>
              <a:outerShdw blurRad="38100" dist="38100" dir="2700000" algn="tl">
                <a:srgbClr val="000000">
                  <a:alpha val="43137"/>
                </a:srgbClr>
              </a:outerShdw>
            </a:effectLst>
          </a:endParaRPr>
        </a:p>
      </dsp:txBody>
      <dsp:txXfrm>
        <a:off x="79015" y="77062"/>
        <a:ext cx="2476983" cy="4519476"/>
      </dsp:txXfrm>
    </dsp:sp>
    <dsp:sp modelId="{9FAAF3E2-24E8-4F9A-A44A-E7046EC5994A}">
      <dsp:nvSpPr>
        <dsp:cNvPr id="0" name=""/>
        <dsp:cNvSpPr/>
      </dsp:nvSpPr>
      <dsp:spPr>
        <a:xfrm>
          <a:off x="3035411" y="0"/>
          <a:ext cx="2394942" cy="4673600"/>
        </a:xfrm>
        <a:prstGeom prst="roundRect">
          <a:avLst>
            <a:gd name="adj" fmla="val 10000"/>
          </a:avLst>
        </a:prstGeom>
        <a:blipFill rotWithShape="0">
          <a:blip xmlns:r="http://schemas.openxmlformats.org/officeDocument/2006/relationships" r:embed="rId2"/>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2">
                  <a:lumMod val="75000"/>
                </a:schemeClr>
              </a:solidFill>
              <a:effectLst>
                <a:outerShdw blurRad="38100" dist="38100" dir="2700000" algn="tl">
                  <a:srgbClr val="000000">
                    <a:alpha val="43137"/>
                  </a:srgbClr>
                </a:outerShdw>
              </a:effectLst>
            </a:rPr>
            <a:t>C</a:t>
          </a:r>
          <a:r>
            <a:rPr lang="en-US" sz="3200" b="1" kern="1200" dirty="0" smtClean="0">
              <a:solidFill>
                <a:schemeClr val="bg2">
                  <a:lumMod val="75000"/>
                </a:schemeClr>
              </a:solidFill>
              <a:effectLst>
                <a:outerShdw blurRad="38100" dist="38100" dir="2700000" algn="tl">
                  <a:srgbClr val="000000">
                    <a:alpha val="43137"/>
                  </a:srgbClr>
                </a:outerShdw>
              </a:effectLst>
            </a:rPr>
            <a:t>heck In   </a:t>
          </a:r>
          <a:endParaRPr lang="en-US" sz="3200" b="1" kern="1200" dirty="0">
            <a:solidFill>
              <a:schemeClr val="bg2">
                <a:lumMod val="75000"/>
              </a:schemeClr>
            </a:solidFill>
            <a:effectLst>
              <a:outerShdw blurRad="38100" dist="38100" dir="2700000" algn="tl">
                <a:srgbClr val="000000">
                  <a:alpha val="43137"/>
                </a:srgbClr>
              </a:outerShdw>
            </a:effectLst>
          </a:endParaRPr>
        </a:p>
      </dsp:txBody>
      <dsp:txXfrm>
        <a:off x="3105556" y="70145"/>
        <a:ext cx="2254652" cy="4533310"/>
      </dsp:txXfrm>
    </dsp:sp>
    <dsp:sp modelId="{1418601D-E8EC-49E7-9FBD-08A847E0EEA8}">
      <dsp:nvSpPr>
        <dsp:cNvPr id="0" name=""/>
        <dsp:cNvSpPr/>
      </dsp:nvSpPr>
      <dsp:spPr>
        <a:xfrm>
          <a:off x="5832704" y="0"/>
          <a:ext cx="2394942" cy="4673600"/>
        </a:xfrm>
        <a:prstGeom prst="roundRect">
          <a:avLst>
            <a:gd name="adj" fmla="val 10000"/>
          </a:avLst>
        </a:prstGeom>
        <a:blipFill rotWithShape="0">
          <a:blip xmlns:r="http://schemas.openxmlformats.org/officeDocument/2006/relationships" r:embed="rId3"/>
          <a:stretch>
            <a:fillRect/>
          </a:stretch>
        </a:blip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accent1">
                  <a:lumMod val="60000"/>
                  <a:lumOff val="40000"/>
                </a:schemeClr>
              </a:solidFill>
              <a:effectLst>
                <a:outerShdw blurRad="38100" dist="38100" dir="2700000" algn="tl">
                  <a:srgbClr val="000000">
                    <a:alpha val="43137"/>
                  </a:srgbClr>
                </a:outerShdw>
              </a:effectLst>
            </a:rPr>
            <a:t>R</a:t>
          </a:r>
          <a:r>
            <a:rPr lang="en-US" sz="3200" b="1" kern="1200" dirty="0" smtClean="0">
              <a:solidFill>
                <a:schemeClr val="bg2">
                  <a:lumMod val="75000"/>
                </a:schemeClr>
              </a:solidFill>
              <a:effectLst>
                <a:outerShdw blurRad="38100" dist="38100" dir="2700000" algn="tl">
                  <a:srgbClr val="000000">
                    <a:alpha val="43137"/>
                  </a:srgbClr>
                </a:outerShdw>
              </a:effectLst>
            </a:rPr>
            <a:t>espond</a:t>
          </a:r>
          <a:endParaRPr lang="en-US" sz="3200" b="1" kern="1200" dirty="0">
            <a:solidFill>
              <a:schemeClr val="bg2">
                <a:lumMod val="75000"/>
              </a:schemeClr>
            </a:solidFill>
            <a:effectLst>
              <a:outerShdw blurRad="38100" dist="38100" dir="2700000" algn="tl">
                <a:srgbClr val="000000">
                  <a:alpha val="43137"/>
                </a:srgbClr>
              </a:outerShdw>
            </a:effectLst>
          </a:endParaRPr>
        </a:p>
      </dsp:txBody>
      <dsp:txXfrm>
        <a:off x="5902849" y="70145"/>
        <a:ext cx="2254652" cy="4533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22A7E-98BE-40FD-AC88-C60B0B7EA076}" type="datetimeFigureOut">
              <a:rPr lang="en-US" smtClean="0"/>
              <a:t>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35497-82E1-48C4-8B10-1801607997A7}" type="slidenum">
              <a:rPr lang="en-US" smtClean="0"/>
              <a:t>‹#›</a:t>
            </a:fld>
            <a:endParaRPr lang="en-US"/>
          </a:p>
        </p:txBody>
      </p:sp>
    </p:spTree>
    <p:extLst>
      <p:ext uri="{BB962C8B-B14F-4D97-AF65-F5344CB8AC3E}">
        <p14:creationId xmlns:p14="http://schemas.microsoft.com/office/powerpoint/2010/main" val="15518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xfrm>
            <a:off x="229228" y="4343716"/>
            <a:ext cx="6399544" cy="4113855"/>
          </a:xfrm>
          <a:noFill/>
        </p:spPr>
        <p:txBody>
          <a:bodyPr wrap="square" numCol="1" anchor="t" anchorCtr="0" compatLnSpc="1">
            <a:prstTxWarp prst="textNoShape">
              <a:avLst/>
            </a:prstTxWarp>
          </a:bodyPr>
          <a:lstStyle/>
          <a:p>
            <a:pPr eaLnBrk="1" hangingPunct="1">
              <a:spcBef>
                <a:spcPct val="0"/>
              </a:spcBef>
            </a:pPr>
            <a:r>
              <a:rPr lang="en-US" smtClean="0"/>
              <a:t>Students and families must understand the requirements and what is needed for college/career prior to 9</a:t>
            </a:r>
            <a:r>
              <a:rPr lang="en-US" baseline="30000" smtClean="0"/>
              <a:t>th</a:t>
            </a:r>
            <a:r>
              <a:rPr lang="en-US" smtClean="0"/>
              <a:t> grade so that they may make well informed decisions about HS course planning and success. </a:t>
            </a:r>
          </a:p>
          <a:p>
            <a:pPr eaLnBrk="1" hangingPunct="1">
              <a:spcBef>
                <a:spcPct val="0"/>
              </a:spcBef>
            </a:pPr>
            <a:endParaRPr lang="en-US" smtClean="0"/>
          </a:p>
          <a:p>
            <a:pPr eaLnBrk="1" hangingPunct="1">
              <a:spcBef>
                <a:spcPct val="0"/>
              </a:spcBef>
            </a:pPr>
            <a:r>
              <a:rPr lang="en-US" smtClean="0"/>
              <a:t>EXPECTATIONS </a:t>
            </a:r>
          </a:p>
          <a:p>
            <a:pPr eaLnBrk="1" hangingPunct="1">
              <a:spcBef>
                <a:spcPct val="0"/>
              </a:spcBef>
              <a:buFontTx/>
              <a:buChar char="•"/>
            </a:pPr>
            <a:r>
              <a:rPr lang="en-US" smtClean="0"/>
              <a:t>The world your child will enter is different than the world you entered after high school, need different skills and knowledge to succeed – that is the CCR expectations, 21</a:t>
            </a:r>
            <a:r>
              <a:rPr lang="en-US" baseline="30000" smtClean="0"/>
              <a:t>st</a:t>
            </a:r>
            <a:r>
              <a:rPr lang="en-US" smtClean="0"/>
              <a:t> learning that spoken to</a:t>
            </a:r>
          </a:p>
          <a:p>
            <a:pPr eaLnBrk="1" hangingPunct="1">
              <a:spcBef>
                <a:spcPct val="0"/>
              </a:spcBef>
              <a:buFontTx/>
              <a:buChar char="•"/>
            </a:pPr>
            <a:r>
              <a:rPr lang="en-US" smtClean="0"/>
              <a:t>The more you expect from your child, the more he or she will learn and succeed. </a:t>
            </a:r>
          </a:p>
          <a:p>
            <a:pPr eaLnBrk="1" hangingPunct="1">
              <a:spcBef>
                <a:spcPct val="0"/>
              </a:spcBef>
            </a:pPr>
            <a:endParaRPr lang="en-US" smtClean="0"/>
          </a:p>
          <a:p>
            <a:pPr eaLnBrk="1" hangingPunct="1">
              <a:spcBef>
                <a:spcPct val="0"/>
              </a:spcBef>
            </a:pPr>
            <a:endParaRPr lang="en-US" b="1" smtClean="0"/>
          </a:p>
          <a:p>
            <a:pPr eaLnBrk="1" hangingPunct="1">
              <a:spcBef>
                <a:spcPct val="0"/>
              </a:spcBef>
            </a:pPr>
            <a:endParaRPr lang="en-US" smtClean="0"/>
          </a:p>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1558F-0AC1-4C7B-9FAA-F2000DEE403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itchFamily="34" charset="0"/>
              <a:buChar char="•"/>
              <a:defRPr/>
            </a:pPr>
            <a:r>
              <a:rPr lang="en-US" i="1" dirty="0" smtClean="0"/>
              <a:t>Be supportive: </a:t>
            </a:r>
            <a:r>
              <a:rPr lang="en-US" dirty="0" smtClean="0"/>
              <a:t>Create an environment at home that enables your child to succeed. Listen to them and support them.</a:t>
            </a:r>
          </a:p>
          <a:p>
            <a:pPr>
              <a:buFont typeface="Arial" pitchFamily="34" charset="0"/>
              <a:buChar char="•"/>
              <a:defRPr/>
            </a:pPr>
            <a:r>
              <a:rPr lang="en-US" dirty="0" smtClean="0"/>
              <a:t> select appropriate, rigorous courses and activities that will enable child to meet CCR requirements. </a:t>
            </a:r>
          </a:p>
          <a:p>
            <a:pPr>
              <a:defRPr/>
            </a:pPr>
            <a:r>
              <a:rPr lang="en-US" cap="all" dirty="0" smtClean="0"/>
              <a:t>Motivate</a:t>
            </a:r>
          </a:p>
          <a:p>
            <a:pPr>
              <a:buFont typeface="Arial" pitchFamily="34" charset="0"/>
              <a:buChar char="•"/>
              <a:defRPr/>
            </a:pPr>
            <a:r>
              <a:rPr lang="en-US" dirty="0" smtClean="0"/>
              <a:t>You can motivate them by showing them organizational techniques, helping them establish relationships with their teachers, being available when they need help in school, making sure they have the resources they need.</a:t>
            </a:r>
          </a:p>
          <a:p>
            <a:pPr>
              <a:buFont typeface="Wingdings" pitchFamily="2" charset="2"/>
              <a:buChar char="ü"/>
              <a:defRPr/>
            </a:pPr>
            <a:r>
              <a:rPr lang="en-US" dirty="0" smtClean="0">
                <a:solidFill>
                  <a:schemeClr val="bg1"/>
                </a:solidFill>
              </a:rPr>
              <a:t>Set targets for achievement.</a:t>
            </a:r>
          </a:p>
          <a:p>
            <a:pPr>
              <a:buFont typeface="Wingdings" pitchFamily="2" charset="2"/>
              <a:buChar char="ü"/>
              <a:defRPr/>
            </a:pPr>
            <a:r>
              <a:rPr lang="en-US" dirty="0" smtClean="0">
                <a:solidFill>
                  <a:schemeClr val="bg1"/>
                </a:solidFill>
              </a:rPr>
              <a:t>Motivate your child to do well in school by raising expectations. All children want to succeed. </a:t>
            </a:r>
          </a:p>
          <a:p>
            <a:pPr>
              <a:defRPr/>
            </a:pPr>
            <a:endParaRPr lang="en-US" dirty="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B28BC-C032-4C87-B8C3-A2D18DD31C5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Monitor your child’s progress, make success an expectation. </a:t>
            </a:r>
          </a:p>
          <a:p>
            <a:pPr>
              <a:defRPr/>
            </a:pPr>
            <a:endParaRPr lang="en-US" dirty="0" smtClean="0"/>
          </a:p>
          <a:p>
            <a:pPr>
              <a:defRPr/>
            </a:pPr>
            <a:r>
              <a:rPr lang="en-US" dirty="0" smtClean="0"/>
              <a:t>SUPPORT</a:t>
            </a:r>
          </a:p>
          <a:p>
            <a:pPr>
              <a:defRPr/>
            </a:pPr>
            <a:r>
              <a:rPr lang="en-US" dirty="0" smtClean="0"/>
              <a:t>• Assist your child with career planning. Career planning is a complex lifelong process. From being a kindergartner, learning about the workplace to the career management of economic changes in jobs or employment; to the later years of choosing a retirement career or interest, one needs to think proactively about skills and knowledge needed.</a:t>
            </a:r>
          </a:p>
          <a:p>
            <a:pPr>
              <a:buFont typeface="Wingdings" pitchFamily="2" charset="2"/>
              <a:buChar char="ü"/>
              <a:defRPr/>
            </a:pPr>
            <a:r>
              <a:rPr lang="en-US" dirty="0" smtClean="0">
                <a:solidFill>
                  <a:schemeClr val="bg1"/>
                </a:solidFill>
              </a:rPr>
              <a:t>Make success an expectation.</a:t>
            </a:r>
          </a:p>
          <a:p>
            <a:pPr marL="289325" indent="-289325">
              <a:buFont typeface="Wingdings" pitchFamily="2" charset="2"/>
              <a:buChar char="ü"/>
              <a:defRPr/>
            </a:pPr>
            <a:r>
              <a:rPr lang="en-US" dirty="0" smtClean="0">
                <a:solidFill>
                  <a:schemeClr val="bg1"/>
                </a:solidFill>
              </a:rPr>
              <a:t>When your child is not successful, get involved, advocate. </a:t>
            </a:r>
          </a:p>
          <a:p>
            <a:pPr>
              <a:defRPr/>
            </a:pPr>
            <a:endParaRPr lang="en-US" dirty="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BD442-8F18-489B-8281-30E1DAEEFE2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INVOLVEMENT</a:t>
            </a:r>
          </a:p>
          <a:p>
            <a:pPr eaLnBrk="1" hangingPunct="1">
              <a:spcBef>
                <a:spcPct val="0"/>
              </a:spcBef>
              <a:buFontTx/>
              <a:buChar char="•"/>
            </a:pPr>
            <a:r>
              <a:rPr lang="en-US" i="1" smtClean="0"/>
              <a:t>Get involved, stay involved: </a:t>
            </a:r>
            <a:r>
              <a:rPr lang="en-US" smtClean="0"/>
              <a:t>When parents are actively involved, kids do better in school.</a:t>
            </a:r>
          </a:p>
          <a:p>
            <a:pPr eaLnBrk="1" hangingPunct="1">
              <a:spcBef>
                <a:spcPct val="0"/>
              </a:spcBef>
              <a:buFontTx/>
              <a:buChar char="•"/>
            </a:pPr>
            <a:r>
              <a:rPr lang="en-US" smtClean="0"/>
              <a:t>Learn about college or career requirements so that you can help your child with choices.</a:t>
            </a:r>
          </a:p>
          <a:p>
            <a:pPr lvl="1" eaLnBrk="1" hangingPunct="1">
              <a:spcBef>
                <a:spcPct val="0"/>
              </a:spcBef>
              <a:buFontTx/>
              <a:buChar char="•"/>
            </a:pPr>
            <a:r>
              <a:rPr lang="en-US" smtClean="0"/>
              <a:t>Know what financial aid is available for college or training and how to receive it.</a:t>
            </a:r>
          </a:p>
          <a:p>
            <a:pPr lvl="1" eaLnBrk="1" hangingPunct="1">
              <a:spcBef>
                <a:spcPct val="0"/>
              </a:spcBef>
              <a:buFontTx/>
              <a:buChar char="•"/>
            </a:pPr>
            <a:r>
              <a:rPr lang="en-US" smtClean="0"/>
              <a:t>Understand the college application process, including required testing, various deadlines, and what must be included on application forms.</a:t>
            </a:r>
          </a:p>
          <a:p>
            <a:pPr eaLnBrk="1" hangingPunct="1">
              <a:spcBef>
                <a:spcPct val="0"/>
              </a:spcBef>
              <a:buFontTx/>
              <a:buChar char="•"/>
            </a:pPr>
            <a:r>
              <a:rPr lang="en-US" smtClean="0"/>
              <a:t>Partner with educators; teachers need your support - and you need theirs’. In a partnership a student achieves more.</a:t>
            </a:r>
          </a:p>
          <a:p>
            <a:pPr eaLnBrk="1" hangingPunct="1">
              <a:spcBef>
                <a:spcPct val="0"/>
              </a:spcBef>
              <a:buFont typeface="Wingdings" pitchFamily="2" charset="2"/>
              <a:buChar char="ü"/>
            </a:pPr>
            <a:r>
              <a:rPr lang="en-US" smtClean="0">
                <a:solidFill>
                  <a:schemeClr val="bg1"/>
                </a:solidFill>
              </a:rPr>
              <a:t>Learn about college and career requirements. </a:t>
            </a:r>
          </a:p>
          <a:p>
            <a:pPr eaLnBrk="1" hangingPunct="1">
              <a:spcBef>
                <a:spcPct val="0"/>
              </a:spcBef>
            </a:pPr>
            <a:r>
              <a:rPr lang="en-US" i="1" smtClean="0">
                <a:solidFill>
                  <a:schemeClr val="bg1"/>
                </a:solidFill>
              </a:rPr>
              <a:t>Get involved, stay involved.</a:t>
            </a:r>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836B7-D270-4091-949B-E2075DA73C96}"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sym typeface="Wingdings" pitchFamily="2" charset="2"/>
            </a:endParaRPr>
          </a:p>
          <a:p>
            <a:pPr eaLnBrk="1" hangingPunct="1"/>
            <a:r>
              <a:rPr lang="en-US" u="sng" smtClean="0"/>
              <a:t>Secondary Level</a:t>
            </a:r>
          </a:p>
          <a:p>
            <a:pPr eaLnBrk="1" hangingPunct="1"/>
            <a:r>
              <a:rPr lang="en-US" smtClean="0"/>
              <a:t>   </a:t>
            </a:r>
            <a:r>
              <a:rPr lang="en-US" b="1" smtClean="0"/>
              <a:t>Good Grades </a:t>
            </a:r>
            <a:r>
              <a:rPr lang="en-US" smtClean="0"/>
              <a:t>-   Parent Portal-go online, check for completion and success</a:t>
            </a:r>
          </a:p>
          <a:p>
            <a:pPr eaLnBrk="1" hangingPunct="1"/>
            <a:r>
              <a:rPr lang="en-US" smtClean="0"/>
              <a:t>   </a:t>
            </a:r>
            <a:r>
              <a:rPr lang="en-US" b="1" smtClean="0"/>
              <a:t>Participate</a:t>
            </a:r>
            <a:r>
              <a:rPr lang="en-US" smtClean="0"/>
              <a:t> – attend parent conference, pick up phone and call, don’t rely just on what your child tells  you – converse with teacher to confirm – </a:t>
            </a:r>
          </a:p>
          <a:p>
            <a:pPr eaLnBrk="1" hangingPunct="1"/>
            <a:r>
              <a:rPr lang="en-US" smtClean="0"/>
              <a:t>                        show students that parents and teachers are partners (email, web pages)</a:t>
            </a:r>
          </a:p>
          <a:p>
            <a:pPr eaLnBrk="1" hangingPunct="1"/>
            <a:r>
              <a:rPr lang="en-US" b="1" smtClean="0"/>
              <a:t>   Prepare</a:t>
            </a:r>
            <a:r>
              <a:rPr lang="en-US" smtClean="0"/>
              <a:t>- Naviance is a resource starting in grade 6! Parent/student portion to this web based program.</a:t>
            </a:r>
          </a:p>
        </p:txBody>
      </p:sp>
      <p:sp>
        <p:nvSpPr>
          <p:cNvPr id="4" name="Slide Number Placeholder 3"/>
          <p:cNvSpPr>
            <a:spLocks noGrp="1"/>
          </p:cNvSpPr>
          <p:nvPr>
            <p:ph type="sldNum" sz="quarter" idx="5"/>
          </p:nvPr>
        </p:nvSpPr>
        <p:spPr/>
        <p:txBody>
          <a:bodyPr/>
          <a:lstStyle/>
          <a:p>
            <a:pPr>
              <a:defRPr/>
            </a:pPr>
            <a:fld id="{41148783-426C-45EE-9973-422E73E7CABF}"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2/27/2014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wo Picture">
    <p:spTree>
      <p:nvGrpSpPr>
        <p:cNvPr id="1" name=""/>
        <p:cNvGrpSpPr/>
        <p:nvPr/>
      </p:nvGrpSpPr>
      <p:grpSpPr>
        <a:xfrm>
          <a:off x="0" y="0"/>
          <a:ext cx="0" cy="0"/>
          <a:chOff x="0" y="0"/>
          <a:chExt cx="0" cy="0"/>
        </a:xfrm>
      </p:grpSpPr>
      <p:sp>
        <p:nvSpPr>
          <p:cNvPr id="7" name="Freeform 6"/>
          <p:cNvSpPr/>
          <p:nvPr userDrawn="1"/>
        </p:nvSpPr>
        <p:spPr>
          <a:xfrm>
            <a:off x="0" y="2425701"/>
            <a:ext cx="9144000" cy="4432300"/>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Freeform 7"/>
          <p:cNvSpPr/>
          <p:nvPr userDrawn="1"/>
        </p:nvSpPr>
        <p:spPr>
          <a:xfrm>
            <a:off x="1" y="2948517"/>
            <a:ext cx="9167813" cy="3909483"/>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ectangle 10"/>
          <p:cNvSpPr/>
          <p:nvPr userDrawn="1"/>
        </p:nvSpPr>
        <p:spPr>
          <a:xfrm>
            <a:off x="7442696" y="5054600"/>
            <a:ext cx="1308371"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CCR</a:t>
            </a:r>
          </a:p>
        </p:txBody>
      </p:sp>
      <p:sp>
        <p:nvSpPr>
          <p:cNvPr id="5" name="Content Placeholder 2"/>
          <p:cNvSpPr>
            <a:spLocks noGrp="1"/>
          </p:cNvSpPr>
          <p:nvPr>
            <p:ph sz="half" idx="1"/>
          </p:nvPr>
        </p:nvSpPr>
        <p:spPr>
          <a:xfrm>
            <a:off x="457200" y="1295400"/>
            <a:ext cx="3581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200527" y="1295400"/>
            <a:ext cx="4029075"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44586"/>
            <a:ext cx="3581400" cy="2246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200527" y="3544587"/>
            <a:ext cx="4029075"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48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74E1F6-A766-450B-B784-4FEC1D6C50C4}"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74E1F6-A766-450B-B784-4FEC1D6C50C4}" type="datetimeFigureOut">
              <a:rPr lang="en-US" smtClean="0"/>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C5EC-8257-4D81-84A7-E84152BAD4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74E1F6-A766-450B-B784-4FEC1D6C50C4}"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74E1F6-A766-450B-B784-4FEC1D6C50C4}" type="datetimeFigureOut">
              <a:rPr lang="en-US" smtClean="0"/>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74E1F6-A766-450B-B784-4FEC1D6C50C4}" type="datetimeFigureOut">
              <a:rPr lang="en-US" smtClean="0"/>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4E1F6-A766-450B-B784-4FEC1D6C50C4}" type="datetimeFigureOut">
              <a:rPr lang="en-US" smtClean="0"/>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FC5EC-8257-4D81-84A7-E84152BAD4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74E1F6-A766-450B-B784-4FEC1D6C50C4}" type="datetimeFigureOut">
              <a:rPr lang="en-US" smtClean="0"/>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C5EC-8257-4D81-84A7-E84152BAD433}"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74E1F6-A766-450B-B784-4FEC1D6C50C4}" type="datetimeFigureOut">
              <a:rPr lang="en-US" smtClean="0"/>
              <a:t>2/27/2014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77FC5EC-8257-4D81-84A7-E84152BAD4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D74E1F6-A766-450B-B784-4FEC1D6C50C4}" type="datetimeFigureOut">
              <a:rPr lang="en-US" smtClean="0"/>
              <a:t>2/27/2014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7FC5EC-8257-4D81-84A7-E84152BAD4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rhnet.org/instruction.cfm?subpage=58973"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447800"/>
            <a:ext cx="6172199" cy="2251579"/>
          </a:xfrm>
          <a:ln>
            <a:solidFill>
              <a:schemeClr val="bg2">
                <a:lumMod val="75000"/>
              </a:schemeClr>
            </a:solidFill>
          </a:ln>
        </p:spPr>
        <p:txBody>
          <a:bodyPr>
            <a:normAutofit fontScale="90000"/>
          </a:bodyPr>
          <a:lstStyle/>
          <a:p>
            <a:pPr algn="ctr"/>
            <a:r>
              <a:rPr lang="en-US" dirty="0" smtClean="0"/>
              <a:t> </a:t>
            </a:r>
            <a:r>
              <a:rPr lang="en-US" sz="8800" dirty="0" smtClean="0"/>
              <a:t>Ready for </a:t>
            </a:r>
            <a:r>
              <a:rPr lang="en-US" sz="8800" dirty="0" smtClean="0">
                <a:solidFill>
                  <a:schemeClr val="accent3">
                    <a:lumMod val="75000"/>
                  </a:schemeClr>
                </a:solidFill>
              </a:rPr>
              <a:t>C</a:t>
            </a:r>
            <a:r>
              <a:rPr lang="en-US" sz="8800" dirty="0" smtClean="0">
                <a:solidFill>
                  <a:schemeClr val="accent2">
                    <a:lumMod val="75000"/>
                  </a:schemeClr>
                </a:solidFill>
              </a:rPr>
              <a:t>C</a:t>
            </a:r>
            <a:r>
              <a:rPr lang="en-US" sz="8800" dirty="0" smtClean="0"/>
              <a:t>R</a:t>
            </a:r>
            <a:br>
              <a:rPr lang="en-US" sz="8800" dirty="0" smtClean="0"/>
            </a:br>
            <a:r>
              <a:rPr lang="en-US" sz="8800" dirty="0" smtClean="0"/>
              <a:t/>
            </a:r>
            <a:br>
              <a:rPr lang="en-US" sz="8800" dirty="0" smtClean="0"/>
            </a:br>
            <a:endParaRPr lang="en-US" sz="8800" dirty="0"/>
          </a:p>
        </p:txBody>
      </p:sp>
      <p:sp>
        <p:nvSpPr>
          <p:cNvPr id="3" name="TextBox 2"/>
          <p:cNvSpPr txBox="1"/>
          <p:nvPr/>
        </p:nvSpPr>
        <p:spPr>
          <a:xfrm>
            <a:off x="762000" y="5257800"/>
            <a:ext cx="7772400" cy="1200329"/>
          </a:xfrm>
          <a:prstGeom prst="rect">
            <a:avLst/>
          </a:prstGeom>
          <a:noFill/>
        </p:spPr>
        <p:txBody>
          <a:bodyPr wrap="square" rtlCol="0">
            <a:spAutoFit/>
          </a:bodyPr>
          <a:lstStyle/>
          <a:p>
            <a:r>
              <a:rPr lang="en-US" sz="3600" dirty="0" smtClean="0"/>
              <a:t>College and Career Ready</a:t>
            </a:r>
          </a:p>
          <a:p>
            <a:r>
              <a:rPr lang="en-US" sz="3600" dirty="0" smtClean="0"/>
              <a:t>Communicate, Check In, Respond</a:t>
            </a:r>
            <a:endParaRPr lang="en-US" sz="3600" dirty="0"/>
          </a:p>
        </p:txBody>
      </p:sp>
    </p:spTree>
    <p:extLst>
      <p:ext uri="{BB962C8B-B14F-4D97-AF65-F5344CB8AC3E}">
        <p14:creationId xmlns:p14="http://schemas.microsoft.com/office/powerpoint/2010/main" val="330852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495800"/>
          </a:xfrm>
        </p:spPr>
        <p:txBody>
          <a:bodyPr>
            <a:noAutofit/>
          </a:bodyPr>
          <a:lstStyle/>
          <a:p>
            <a:pPr marL="0" indent="0">
              <a:buNone/>
            </a:pPr>
            <a:r>
              <a:rPr lang="en-US" sz="3600" b="1" i="0" dirty="0" smtClean="0">
                <a:solidFill>
                  <a:schemeClr val="bg2">
                    <a:lumMod val="75000"/>
                  </a:schemeClr>
                </a:solidFill>
              </a:rPr>
              <a:t>We raised parent awareness and asked them to partner with us to help make students College and Career Ready (</a:t>
            </a:r>
            <a:r>
              <a:rPr lang="en-US" sz="3600" b="1" i="0" dirty="0" smtClean="0">
                <a:solidFill>
                  <a:schemeClr val="accent3">
                    <a:lumMod val="75000"/>
                  </a:schemeClr>
                </a:solidFill>
              </a:rPr>
              <a:t>C</a:t>
            </a:r>
            <a:r>
              <a:rPr lang="en-US" sz="3600" b="1" i="0" dirty="0" smtClean="0">
                <a:solidFill>
                  <a:schemeClr val="accent2">
                    <a:lumMod val="75000"/>
                  </a:schemeClr>
                </a:solidFill>
              </a:rPr>
              <a:t>C</a:t>
            </a:r>
            <a:r>
              <a:rPr lang="en-US" sz="3600" b="1" i="0" dirty="0" smtClean="0">
                <a:solidFill>
                  <a:schemeClr val="accent1">
                    <a:lumMod val="60000"/>
                    <a:lumOff val="40000"/>
                  </a:schemeClr>
                </a:solidFill>
              </a:rPr>
              <a:t>R</a:t>
            </a:r>
            <a:r>
              <a:rPr lang="en-US" sz="3600" b="1" i="0" dirty="0" smtClean="0">
                <a:solidFill>
                  <a:schemeClr val="bg2">
                    <a:lumMod val="75000"/>
                  </a:schemeClr>
                </a:solidFill>
              </a:rPr>
              <a:t>). </a:t>
            </a:r>
          </a:p>
          <a:p>
            <a:pPr marL="0" indent="0">
              <a:buNone/>
            </a:pPr>
            <a:endParaRPr lang="en-US" sz="1800" b="1" i="0" dirty="0" smtClean="0">
              <a:solidFill>
                <a:schemeClr val="bg2">
                  <a:lumMod val="75000"/>
                </a:schemeClr>
              </a:solidFill>
            </a:endParaRPr>
          </a:p>
          <a:p>
            <a:pPr marL="0" indent="0">
              <a:buNone/>
            </a:pPr>
            <a:r>
              <a:rPr lang="en-US" sz="3600" b="1" i="0" dirty="0" smtClean="0">
                <a:solidFill>
                  <a:schemeClr val="bg2">
                    <a:lumMod val="75000"/>
                  </a:schemeClr>
                </a:solidFill>
              </a:rPr>
              <a:t>Now, our part of the partnership is to be prepared when parents </a:t>
            </a:r>
            <a:r>
              <a:rPr lang="en-US" sz="3600" b="1" i="0" dirty="0" smtClean="0">
                <a:solidFill>
                  <a:schemeClr val="accent3">
                    <a:lumMod val="75000"/>
                  </a:schemeClr>
                </a:solidFill>
              </a:rPr>
              <a:t>C</a:t>
            </a:r>
            <a:r>
              <a:rPr lang="en-US" sz="3600" b="1" i="0" dirty="0" smtClean="0">
                <a:solidFill>
                  <a:schemeClr val="bg2">
                    <a:lumMod val="75000"/>
                  </a:schemeClr>
                </a:solidFill>
              </a:rPr>
              <a:t>ommunicate, </a:t>
            </a:r>
            <a:r>
              <a:rPr lang="en-US" sz="3600" b="1" i="0" dirty="0" smtClean="0">
                <a:solidFill>
                  <a:schemeClr val="accent2">
                    <a:lumMod val="75000"/>
                  </a:schemeClr>
                </a:solidFill>
              </a:rPr>
              <a:t>C</a:t>
            </a:r>
            <a:r>
              <a:rPr lang="en-US" sz="3600" b="1" i="0" dirty="0" smtClean="0">
                <a:solidFill>
                  <a:schemeClr val="bg2">
                    <a:lumMod val="75000"/>
                  </a:schemeClr>
                </a:solidFill>
              </a:rPr>
              <a:t>heck in, </a:t>
            </a:r>
            <a:r>
              <a:rPr lang="en-US" sz="3600" b="1" i="0" dirty="0" smtClean="0">
                <a:solidFill>
                  <a:schemeClr val="accent1">
                    <a:lumMod val="60000"/>
                    <a:lumOff val="40000"/>
                  </a:schemeClr>
                </a:solidFill>
              </a:rPr>
              <a:t>R</a:t>
            </a:r>
            <a:r>
              <a:rPr lang="en-US" sz="3600" b="1" i="0" dirty="0" smtClean="0">
                <a:solidFill>
                  <a:schemeClr val="bg2">
                    <a:lumMod val="75000"/>
                  </a:schemeClr>
                </a:solidFill>
              </a:rPr>
              <a:t>espond to us.</a:t>
            </a:r>
            <a:endParaRPr lang="en-US" sz="3600" b="1" dirty="0">
              <a:solidFill>
                <a:schemeClr val="bg2">
                  <a:lumMod val="75000"/>
                </a:schemeClr>
              </a:solidFill>
            </a:endParaRPr>
          </a:p>
        </p:txBody>
      </p:sp>
      <p:sp>
        <p:nvSpPr>
          <p:cNvPr id="5" name="Rectangle 4"/>
          <p:cNvSpPr/>
          <p:nvPr/>
        </p:nvSpPr>
        <p:spPr>
          <a:xfrm>
            <a:off x="457200" y="304800"/>
            <a:ext cx="6858000" cy="1107996"/>
          </a:xfrm>
          <a:prstGeom prst="rect">
            <a:avLst/>
          </a:prstGeom>
        </p:spPr>
        <p:txBody>
          <a:bodyPr wrap="square">
            <a:spAutoFit/>
          </a:bodyPr>
          <a:lstStyle/>
          <a:p>
            <a:r>
              <a:rPr lang="en-US" sz="6600" dirty="0" smtClean="0">
                <a:solidFill>
                  <a:schemeClr val="accent1">
                    <a:lumMod val="60000"/>
                    <a:lumOff val="40000"/>
                  </a:schemeClr>
                </a:solidFill>
              </a:rPr>
              <a:t>Our Partnership</a:t>
            </a:r>
            <a:endParaRPr lang="en-US" sz="6600" dirty="0"/>
          </a:p>
        </p:txBody>
      </p:sp>
    </p:spTree>
    <p:extLst>
      <p:ext uri="{BB962C8B-B14F-4D97-AF65-F5344CB8AC3E}">
        <p14:creationId xmlns:p14="http://schemas.microsoft.com/office/powerpoint/2010/main" val="39490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381000"/>
            <a:ext cx="5928162" cy="978408"/>
          </a:xfrm>
        </p:spPr>
        <p:txBody>
          <a:bodyPr>
            <a:noAutofit/>
          </a:bodyPr>
          <a:lstStyle/>
          <a:p>
            <a:pPr algn="ctr"/>
            <a:r>
              <a:rPr lang="en-US" sz="2800" dirty="0" smtClean="0">
                <a:solidFill>
                  <a:schemeClr val="accent3">
                    <a:lumMod val="75000"/>
                  </a:schemeClr>
                </a:solidFill>
              </a:rPr>
              <a:t>“Communicate” expectations for learning and the value of education </a:t>
            </a:r>
            <a:br>
              <a:rPr lang="en-US" sz="2800" dirty="0" smtClean="0">
                <a:solidFill>
                  <a:schemeClr val="accent3">
                    <a:lumMod val="75000"/>
                  </a:schemeClr>
                </a:solidFill>
              </a:rPr>
            </a:br>
            <a:r>
              <a:rPr lang="en-US" sz="2800" dirty="0" smtClean="0">
                <a:solidFill>
                  <a:schemeClr val="accent3">
                    <a:lumMod val="75000"/>
                  </a:schemeClr>
                </a:solidFill>
              </a:rPr>
              <a:t>to their children</a:t>
            </a:r>
            <a:r>
              <a:rPr lang="en-US" sz="3200" dirty="0" smtClean="0">
                <a:solidFill>
                  <a:schemeClr val="accent3">
                    <a:lumMod val="75000"/>
                  </a:schemeClr>
                </a:solidFill>
              </a:rPr>
              <a:t>.</a:t>
            </a:r>
            <a:r>
              <a:rPr lang="en-US" sz="3200" dirty="0" smtClean="0"/>
              <a:t>	</a:t>
            </a:r>
            <a:endParaRPr lang="en-US" sz="3200" dirty="0"/>
          </a:p>
        </p:txBody>
      </p:sp>
      <p:pic>
        <p:nvPicPr>
          <p:cNvPr id="6" name="Content Placeholder 6" descr="stick_figures_walking_talking_300_wht_6253.gif"/>
          <p:cNvPicPr>
            <a:picLocks noGrp="1" noChangeAspect="1"/>
          </p:cNvPicPr>
          <p:nvPr>
            <p:ph idx="1"/>
          </p:nvPr>
        </p:nvPicPr>
        <p:blipFill>
          <a:blip r:embed="rId2" cstate="print"/>
          <a:stretch>
            <a:fillRect/>
          </a:stretch>
        </p:blipFill>
        <p:spPr>
          <a:xfrm>
            <a:off x="87923" y="2590800"/>
            <a:ext cx="2133600" cy="2667000"/>
          </a:xfrm>
          <a:prstGeom prst="rect">
            <a:avLst/>
          </a:prstGeom>
        </p:spPr>
      </p:pic>
      <p:sp>
        <p:nvSpPr>
          <p:cNvPr id="2" name="Content Placeholder 1"/>
          <p:cNvSpPr>
            <a:spLocks noGrp="1"/>
          </p:cNvSpPr>
          <p:nvPr>
            <p:ph type="body" sz="half" idx="2"/>
          </p:nvPr>
        </p:nvSpPr>
        <p:spPr>
          <a:xfrm>
            <a:off x="1905000" y="1752600"/>
            <a:ext cx="7117080" cy="4572000"/>
          </a:xfrm>
        </p:spPr>
        <p:txBody>
          <a:bodyPr>
            <a:noAutofit/>
          </a:bodyPr>
          <a:lstStyle/>
          <a:p>
            <a:pPr marL="118872" indent="0">
              <a:buNone/>
            </a:pPr>
            <a:r>
              <a:rPr lang="en-US" sz="3200" dirty="0" smtClean="0"/>
              <a:t>Be prepared to discuss with parents how you:</a:t>
            </a:r>
          </a:p>
          <a:p>
            <a:pPr marL="457200" indent="-457200">
              <a:buClr>
                <a:schemeClr val="accent3">
                  <a:lumMod val="75000"/>
                </a:schemeClr>
              </a:buClr>
              <a:buFont typeface="Wingdings" pitchFamily="2" charset="2"/>
              <a:buChar char="§"/>
            </a:pPr>
            <a:r>
              <a:rPr lang="en-US" sz="3200" dirty="0" smtClean="0"/>
              <a:t>Create a culture for learning in your classroom.</a:t>
            </a:r>
          </a:p>
          <a:p>
            <a:pPr marL="457200" indent="-457200">
              <a:buClr>
                <a:schemeClr val="accent3">
                  <a:lumMod val="75000"/>
                </a:schemeClr>
              </a:buClr>
              <a:buFont typeface="Wingdings" pitchFamily="2" charset="2"/>
              <a:buChar char="§"/>
            </a:pPr>
            <a:r>
              <a:rPr lang="en-US" sz="3200" dirty="0" smtClean="0"/>
              <a:t>Set learning targets for your students.</a:t>
            </a:r>
          </a:p>
          <a:p>
            <a:pPr marL="457200" indent="-457200">
              <a:buClr>
                <a:schemeClr val="accent3">
                  <a:lumMod val="75000"/>
                </a:schemeClr>
              </a:buClr>
              <a:buFont typeface="Wingdings" pitchFamily="2" charset="2"/>
              <a:buChar char="§"/>
            </a:pPr>
            <a:r>
              <a:rPr lang="en-US" sz="3200" dirty="0" smtClean="0"/>
              <a:t>Provide timely feedback to students on how they are progressing toward meeting the standards.</a:t>
            </a:r>
          </a:p>
          <a:p>
            <a:pPr marL="457200" indent="-457200">
              <a:buClr>
                <a:schemeClr val="accent3">
                  <a:lumMod val="75000"/>
                </a:schemeClr>
              </a:buClr>
              <a:buFont typeface="Wingdings" pitchFamily="2" charset="2"/>
              <a:buChar char="§"/>
            </a:pPr>
            <a:r>
              <a:rPr lang="en-US" sz="3200" dirty="0" smtClean="0"/>
              <a:t>Engage students</a:t>
            </a:r>
          </a:p>
          <a:p>
            <a:endParaRPr lang="en-US" sz="3200" dirty="0"/>
          </a:p>
        </p:txBody>
      </p:sp>
      <p:sp>
        <p:nvSpPr>
          <p:cNvPr id="7" name="TextBox 6"/>
          <p:cNvSpPr txBox="1"/>
          <p:nvPr/>
        </p:nvSpPr>
        <p:spPr>
          <a:xfrm>
            <a:off x="152400" y="228600"/>
            <a:ext cx="2590800" cy="646331"/>
          </a:xfrm>
          <a:prstGeom prst="rect">
            <a:avLst/>
          </a:prstGeom>
          <a:noFill/>
        </p:spPr>
        <p:txBody>
          <a:bodyPr wrap="square" rtlCol="0">
            <a:spAutoFit/>
          </a:bodyPr>
          <a:lstStyle/>
          <a:p>
            <a:r>
              <a:rPr lang="en-US" sz="3600" dirty="0">
                <a:solidFill>
                  <a:schemeClr val="accent3">
                    <a:lumMod val="75000"/>
                  </a:schemeClr>
                </a:solidFill>
              </a:rPr>
              <a:t>Parents will</a:t>
            </a:r>
            <a:endParaRPr lang="en-US" sz="3600" dirty="0"/>
          </a:p>
        </p:txBody>
      </p:sp>
    </p:spTree>
    <p:extLst>
      <p:ext uri="{BB962C8B-B14F-4D97-AF65-F5344CB8AC3E}">
        <p14:creationId xmlns:p14="http://schemas.microsoft.com/office/powerpoint/2010/main" val="311004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doctor_stethoscope_examine_9190.jpg"/>
          <p:cNvPicPr>
            <a:picLocks noChangeAspect="1"/>
          </p:cNvPicPr>
          <p:nvPr/>
        </p:nvPicPr>
        <p:blipFill>
          <a:blip r:embed="rId2" cstate="print"/>
          <a:srcRect/>
          <a:stretch>
            <a:fillRect/>
          </a:stretch>
        </p:blipFill>
        <p:spPr>
          <a:xfrm>
            <a:off x="0" y="2913185"/>
            <a:ext cx="2057400" cy="3759200"/>
          </a:xfrm>
          <a:prstGeom prst="rect">
            <a:avLst/>
          </a:prstGeom>
        </p:spPr>
      </p:pic>
      <p:sp>
        <p:nvSpPr>
          <p:cNvPr id="2" name="Title 1"/>
          <p:cNvSpPr>
            <a:spLocks noGrp="1"/>
          </p:cNvSpPr>
          <p:nvPr>
            <p:ph type="title"/>
          </p:nvPr>
        </p:nvSpPr>
        <p:spPr>
          <a:xfrm>
            <a:off x="2971800" y="228600"/>
            <a:ext cx="5943600" cy="978408"/>
          </a:xfrm>
        </p:spPr>
        <p:txBody>
          <a:bodyPr>
            <a:noAutofit/>
          </a:bodyPr>
          <a:lstStyle/>
          <a:p>
            <a:pPr algn="ctr"/>
            <a:r>
              <a:rPr lang="en-US" sz="2800" dirty="0" smtClean="0">
                <a:solidFill>
                  <a:schemeClr val="accent2">
                    <a:lumMod val="75000"/>
                  </a:schemeClr>
                </a:solidFill>
              </a:rPr>
              <a:t>“Check In” by monitoring their child’s progress regularly.</a:t>
            </a:r>
            <a:endParaRPr lang="en-US" sz="2800" dirty="0">
              <a:solidFill>
                <a:schemeClr val="accent2">
                  <a:lumMod val="75000"/>
                </a:schemeClr>
              </a:solidFill>
            </a:endParaRPr>
          </a:p>
        </p:txBody>
      </p:sp>
      <p:sp>
        <p:nvSpPr>
          <p:cNvPr id="6" name="Content Placeholder 5"/>
          <p:cNvSpPr>
            <a:spLocks noGrp="1"/>
          </p:cNvSpPr>
          <p:nvPr>
            <p:ph idx="1"/>
          </p:nvPr>
        </p:nvSpPr>
        <p:spPr>
          <a:xfrm>
            <a:off x="1752600" y="1752600"/>
            <a:ext cx="7187419" cy="4549418"/>
          </a:xfrm>
        </p:spPr>
        <p:txBody>
          <a:bodyPr>
            <a:normAutofit fontScale="92500" lnSpcReduction="10000"/>
          </a:bodyPr>
          <a:lstStyle/>
          <a:p>
            <a:pPr marL="118872" indent="0">
              <a:buNone/>
            </a:pPr>
            <a:r>
              <a:rPr lang="en-US" dirty="0"/>
              <a:t>Be mindful of the R-H expectations for:</a:t>
            </a:r>
          </a:p>
          <a:p>
            <a:pPr marL="457200" indent="-457200">
              <a:buClr>
                <a:schemeClr val="accent2">
                  <a:lumMod val="75000"/>
                </a:schemeClr>
              </a:buClr>
            </a:pPr>
            <a:r>
              <a:rPr lang="en-US" dirty="0"/>
              <a:t>The use and maintenance of your classroom webpage.</a:t>
            </a:r>
          </a:p>
          <a:p>
            <a:pPr marL="457200" indent="-457200">
              <a:buClr>
                <a:schemeClr val="accent2">
                  <a:lumMod val="75000"/>
                </a:schemeClr>
              </a:buClr>
            </a:pPr>
            <a:r>
              <a:rPr lang="en-US" dirty="0"/>
              <a:t>System for communicating homework assignments, dates of upcoming assessments, project due dates, student conduct, etc. </a:t>
            </a:r>
          </a:p>
          <a:p>
            <a:pPr marL="457200" indent="-457200">
              <a:buClr>
                <a:schemeClr val="accent2">
                  <a:lumMod val="75000"/>
                </a:schemeClr>
              </a:buClr>
            </a:pPr>
            <a:r>
              <a:rPr lang="en-US" dirty="0"/>
              <a:t>Maintaining student data folios (elementary). </a:t>
            </a:r>
          </a:p>
          <a:p>
            <a:pPr marL="457200" indent="-457200">
              <a:buClr>
                <a:schemeClr val="accent2">
                  <a:lumMod val="75000"/>
                </a:schemeClr>
              </a:buClr>
            </a:pPr>
            <a:r>
              <a:rPr lang="en-US" dirty="0"/>
              <a:t>Updating your grade book (secondary).</a:t>
            </a:r>
          </a:p>
          <a:p>
            <a:endParaRPr lang="en-US" dirty="0"/>
          </a:p>
        </p:txBody>
      </p:sp>
      <p:pic>
        <p:nvPicPr>
          <p:cNvPr id="5" name="Picture 3" descr="C:\Documents and Settings\quackenbushk\Local Settings\Temporary Internet Files\Content.IE5\WTETQ3S3\MM900356605[1].gif"/>
          <p:cNvPicPr>
            <a:picLocks noChangeAspect="1" noChangeArrowheads="1" noCrop="1"/>
          </p:cNvPicPr>
          <p:nvPr/>
        </p:nvPicPr>
        <p:blipFill>
          <a:blip r:embed="rId3" cstate="print"/>
          <a:srcRect/>
          <a:stretch>
            <a:fillRect/>
          </a:stretch>
        </p:blipFill>
        <p:spPr bwMode="auto">
          <a:xfrm>
            <a:off x="1317381" y="3505200"/>
            <a:ext cx="560509" cy="914400"/>
          </a:xfrm>
          <a:prstGeom prst="rect">
            <a:avLst/>
          </a:prstGeom>
          <a:noFill/>
        </p:spPr>
      </p:pic>
      <p:sp>
        <p:nvSpPr>
          <p:cNvPr id="8" name="TextBox 7"/>
          <p:cNvSpPr txBox="1"/>
          <p:nvPr/>
        </p:nvSpPr>
        <p:spPr>
          <a:xfrm>
            <a:off x="228600" y="381000"/>
            <a:ext cx="2438400" cy="646331"/>
          </a:xfrm>
          <a:prstGeom prst="rect">
            <a:avLst/>
          </a:prstGeom>
          <a:noFill/>
        </p:spPr>
        <p:txBody>
          <a:bodyPr wrap="square" rtlCol="0">
            <a:spAutoFit/>
          </a:bodyPr>
          <a:lstStyle/>
          <a:p>
            <a:r>
              <a:rPr lang="en-US" sz="3600" dirty="0">
                <a:solidFill>
                  <a:schemeClr val="accent2">
                    <a:lumMod val="75000"/>
                  </a:schemeClr>
                </a:solidFill>
              </a:rPr>
              <a:t>Parents will</a:t>
            </a:r>
          </a:p>
        </p:txBody>
      </p:sp>
    </p:spTree>
    <p:extLst>
      <p:ext uri="{BB962C8B-B14F-4D97-AF65-F5344CB8AC3E}">
        <p14:creationId xmlns:p14="http://schemas.microsoft.com/office/powerpoint/2010/main" val="111848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hree_way_hand_shake_PA_3193.gif"/>
          <p:cNvPicPr>
            <a:picLocks noChangeAspect="1"/>
          </p:cNvPicPr>
          <p:nvPr/>
        </p:nvPicPr>
        <p:blipFill>
          <a:blip r:embed="rId2" cstate="print"/>
          <a:srcRect/>
          <a:stretch>
            <a:fillRect/>
          </a:stretch>
        </p:blipFill>
        <p:spPr>
          <a:xfrm>
            <a:off x="6324600" y="1828800"/>
            <a:ext cx="2721022" cy="3352800"/>
          </a:xfrm>
          <a:prstGeom prst="rect">
            <a:avLst/>
          </a:prstGeom>
        </p:spPr>
      </p:pic>
      <p:sp>
        <p:nvSpPr>
          <p:cNvPr id="2" name="Title 1"/>
          <p:cNvSpPr>
            <a:spLocks noGrp="1"/>
          </p:cNvSpPr>
          <p:nvPr>
            <p:ph type="title"/>
          </p:nvPr>
        </p:nvSpPr>
        <p:spPr>
          <a:xfrm>
            <a:off x="2971800" y="234034"/>
            <a:ext cx="6172200" cy="978408"/>
          </a:xfrm>
        </p:spPr>
        <p:txBody>
          <a:bodyPr>
            <a:noAutofit/>
          </a:bodyPr>
          <a:lstStyle/>
          <a:p>
            <a:r>
              <a:rPr lang="en-US" sz="2400" dirty="0" smtClean="0"/>
              <a:t>“Respond” by providing positive reinforcement at home and reaching out to educators for assistance when needed.		</a:t>
            </a:r>
            <a:endParaRPr lang="en-US" sz="2400" dirty="0"/>
          </a:p>
        </p:txBody>
      </p:sp>
      <p:sp>
        <p:nvSpPr>
          <p:cNvPr id="3" name="Text Placeholder 2"/>
          <p:cNvSpPr>
            <a:spLocks noGrp="1"/>
          </p:cNvSpPr>
          <p:nvPr>
            <p:ph type="body" sz="half" idx="2"/>
          </p:nvPr>
        </p:nvSpPr>
        <p:spPr>
          <a:xfrm>
            <a:off x="167837" y="1730018"/>
            <a:ext cx="6320251" cy="4572000"/>
          </a:xfrm>
        </p:spPr>
        <p:txBody>
          <a:bodyPr>
            <a:noAutofit/>
          </a:bodyPr>
          <a:lstStyle/>
          <a:p>
            <a:r>
              <a:rPr lang="en-US" sz="2800" dirty="0" smtClean="0"/>
              <a:t>Teachers should continue to:</a:t>
            </a:r>
          </a:p>
          <a:p>
            <a:pPr marL="285750" indent="-285750">
              <a:buFont typeface="Arial" pitchFamily="34" charset="0"/>
              <a:buChar char="•"/>
            </a:pPr>
            <a:r>
              <a:rPr lang="en-US" sz="2800" dirty="0" smtClean="0"/>
              <a:t>Be open and responsive to parent concerns.</a:t>
            </a:r>
          </a:p>
          <a:p>
            <a:pPr marL="285750" indent="-285750">
              <a:buFont typeface="Arial" pitchFamily="34" charset="0"/>
              <a:buChar char="•"/>
            </a:pPr>
            <a:r>
              <a:rPr lang="en-US" sz="2800" dirty="0" smtClean="0"/>
              <a:t>Provide parents with examples </a:t>
            </a:r>
            <a:r>
              <a:rPr lang="en-US" sz="2800" dirty="0"/>
              <a:t>of strategies </a:t>
            </a:r>
            <a:r>
              <a:rPr lang="en-US" sz="2800" dirty="0" smtClean="0"/>
              <a:t>they </a:t>
            </a:r>
            <a:r>
              <a:rPr lang="en-US" sz="2800" dirty="0"/>
              <a:t>can use at home.</a:t>
            </a:r>
          </a:p>
          <a:p>
            <a:pPr marL="285750" indent="-285750">
              <a:buFont typeface="Arial" pitchFamily="34" charset="0"/>
              <a:buChar char="•"/>
            </a:pPr>
            <a:r>
              <a:rPr lang="en-US" sz="2800" dirty="0" smtClean="0"/>
              <a:t>Check voice mail and email regularly.</a:t>
            </a:r>
          </a:p>
          <a:p>
            <a:pPr marL="285750" indent="-285750">
              <a:buFont typeface="Arial" pitchFamily="34" charset="0"/>
              <a:buChar char="•"/>
            </a:pPr>
            <a:r>
              <a:rPr lang="en-US" sz="2800" dirty="0" smtClean="0"/>
              <a:t>Be timely in responses. (Within 24 hours or next school day.)</a:t>
            </a:r>
          </a:p>
          <a:p>
            <a:pPr marL="285750" indent="-285750">
              <a:buFont typeface="Arial" pitchFamily="34" charset="0"/>
              <a:buChar char="•"/>
            </a:pPr>
            <a:r>
              <a:rPr lang="en-US" sz="2800" dirty="0" smtClean="0"/>
              <a:t>Utilize administrators for support in partnership with families when needed.</a:t>
            </a:r>
          </a:p>
        </p:txBody>
      </p:sp>
      <p:sp>
        <p:nvSpPr>
          <p:cNvPr id="6" name="TextBox 5"/>
          <p:cNvSpPr txBox="1"/>
          <p:nvPr/>
        </p:nvSpPr>
        <p:spPr>
          <a:xfrm>
            <a:off x="351692" y="430851"/>
            <a:ext cx="2286000" cy="584775"/>
          </a:xfrm>
          <a:prstGeom prst="rect">
            <a:avLst/>
          </a:prstGeom>
          <a:noFill/>
        </p:spPr>
        <p:txBody>
          <a:bodyPr wrap="square" rtlCol="0">
            <a:spAutoFit/>
          </a:bodyPr>
          <a:lstStyle/>
          <a:p>
            <a:r>
              <a:rPr lang="en-US" sz="3200" dirty="0" smtClean="0">
                <a:solidFill>
                  <a:schemeClr val="accent1">
                    <a:lumMod val="60000"/>
                    <a:lumOff val="40000"/>
                  </a:schemeClr>
                </a:solidFill>
              </a:rPr>
              <a:t>Parents will</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val="2440699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We are Guiding Student Success</a:t>
            </a:r>
            <a:br>
              <a:rPr lang="en-US" dirty="0" smtClean="0"/>
            </a:br>
            <a:r>
              <a:rPr lang="en-US" dirty="0" smtClean="0"/>
              <a:t>as CCR Partners!</a:t>
            </a:r>
            <a:endParaRPr lang="en-US" dirty="0"/>
          </a:p>
        </p:txBody>
      </p:sp>
      <p:sp>
        <p:nvSpPr>
          <p:cNvPr id="11" name="Content Placeholder 10"/>
          <p:cNvSpPr>
            <a:spLocks noGrp="1"/>
          </p:cNvSpPr>
          <p:nvPr>
            <p:ph sz="half" idx="4294967295"/>
          </p:nvPr>
        </p:nvSpPr>
        <p:spPr>
          <a:xfrm>
            <a:off x="1524000" y="1676400"/>
            <a:ext cx="5857875" cy="4775200"/>
          </a:xfrm>
        </p:spPr>
        <p:txBody>
          <a:bodyPr/>
          <a:lstStyle/>
          <a:p>
            <a:pPr lvl="2" eaLnBrk="1" hangingPunct="1">
              <a:buFont typeface="Arial" pitchFamily="34" charset="0"/>
              <a:buChar char="•"/>
              <a:defRPr/>
            </a:pPr>
            <a:endParaRPr lang="en-US" dirty="0" smtClean="0"/>
          </a:p>
          <a:p>
            <a:pPr lvl="2" eaLnBrk="1" hangingPunct="1">
              <a:buFont typeface="Arial" pitchFamily="34" charset="0"/>
              <a:buChar char="•"/>
              <a:defRPr/>
            </a:pPr>
            <a:endParaRPr lang="en-US" dirty="0"/>
          </a:p>
        </p:txBody>
      </p:sp>
      <p:pic>
        <p:nvPicPr>
          <p:cNvPr id="1026" name="Picture 2" descr="\\Staff-FS.Instruct.rhnet.org\ASP$\QUACKENBUSHK\Karen\College &amp; Career Readiness\building_success_9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03715"/>
            <a:ext cx="2597150" cy="49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9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8000" dirty="0" smtClean="0">
                <a:solidFill>
                  <a:schemeClr val="accent3">
                    <a:lumMod val="75000"/>
                  </a:schemeClr>
                </a:solidFill>
              </a:rPr>
              <a:t>C</a:t>
            </a:r>
            <a:r>
              <a:rPr lang="en-US" sz="8000" dirty="0" smtClean="0">
                <a:solidFill>
                  <a:schemeClr val="accent2">
                    <a:lumMod val="75000"/>
                  </a:schemeClr>
                </a:solidFill>
              </a:rPr>
              <a:t>C</a:t>
            </a:r>
            <a:r>
              <a:rPr lang="en-US" sz="8000" dirty="0" smtClean="0"/>
              <a:t>R &amp; CCLS</a:t>
            </a:r>
            <a:endParaRPr lang="en-US" sz="8000" dirty="0"/>
          </a:p>
        </p:txBody>
      </p:sp>
      <p:sp>
        <p:nvSpPr>
          <p:cNvPr id="5" name="Content Placeholder 4"/>
          <p:cNvSpPr>
            <a:spLocks noGrp="1"/>
          </p:cNvSpPr>
          <p:nvPr>
            <p:ph idx="1"/>
          </p:nvPr>
        </p:nvSpPr>
        <p:spPr>
          <a:xfrm>
            <a:off x="533400" y="1828800"/>
            <a:ext cx="8273143" cy="3657600"/>
          </a:xfrm>
        </p:spPr>
        <p:txBody>
          <a:bodyPr>
            <a:noAutofit/>
          </a:bodyPr>
          <a:lstStyle/>
          <a:p>
            <a:pPr marL="0" indent="0">
              <a:buNone/>
            </a:pPr>
            <a:r>
              <a:rPr lang="en-US" sz="4400" dirty="0" smtClean="0"/>
              <a:t>Last school year, all parents in our district were presented with information about the connection between College and Career Readiness  (CCR) and the Common Core Learning Standards (CCLS)</a:t>
            </a:r>
            <a:endParaRPr lang="en-US" sz="4400" dirty="0"/>
          </a:p>
        </p:txBody>
      </p:sp>
    </p:spTree>
    <p:extLst>
      <p:ext uri="{BB962C8B-B14F-4D97-AF65-F5344CB8AC3E}">
        <p14:creationId xmlns:p14="http://schemas.microsoft.com/office/powerpoint/2010/main" val="141051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u="sng" dirty="0" smtClean="0">
                <a:solidFill>
                  <a:schemeClr val="accent1">
                    <a:lumMod val="60000"/>
                    <a:lumOff val="40000"/>
                  </a:schemeClr>
                </a:solidFill>
                <a:latin typeface="+mn-lt"/>
              </a:rPr>
              <a:t>Parents and the Common </a:t>
            </a:r>
            <a:r>
              <a:rPr lang="en-US" sz="4800" u="sng" dirty="0">
                <a:solidFill>
                  <a:schemeClr val="accent1">
                    <a:lumMod val="60000"/>
                    <a:lumOff val="40000"/>
                  </a:schemeClr>
                </a:solidFill>
                <a:latin typeface="+mn-lt"/>
              </a:rPr>
              <a:t>C</a:t>
            </a:r>
            <a:r>
              <a:rPr lang="en-US" sz="4800" u="sng" dirty="0" smtClean="0">
                <a:solidFill>
                  <a:schemeClr val="accent1">
                    <a:lumMod val="60000"/>
                    <a:lumOff val="40000"/>
                  </a:schemeClr>
                </a:solidFill>
                <a:latin typeface="+mn-lt"/>
              </a:rPr>
              <a:t>ore</a:t>
            </a:r>
            <a:endParaRPr lang="en-US" sz="4800" u="sng" dirty="0">
              <a:solidFill>
                <a:schemeClr val="accent1">
                  <a:lumMod val="60000"/>
                  <a:lumOff val="40000"/>
                </a:schemeClr>
              </a:solidFill>
              <a:latin typeface="+mn-lt"/>
            </a:endParaRPr>
          </a:p>
        </p:txBody>
      </p:sp>
      <p:sp>
        <p:nvSpPr>
          <p:cNvPr id="2" name="Content Placeholder 1"/>
          <p:cNvSpPr>
            <a:spLocks noGrp="1"/>
          </p:cNvSpPr>
          <p:nvPr>
            <p:ph sz="half" idx="4294967295"/>
          </p:nvPr>
        </p:nvSpPr>
        <p:spPr>
          <a:xfrm>
            <a:off x="152400" y="1600200"/>
            <a:ext cx="8686800" cy="5029200"/>
          </a:xfrm>
        </p:spPr>
        <p:txBody>
          <a:bodyPr>
            <a:noAutofit/>
          </a:bodyPr>
          <a:lstStyle/>
          <a:p>
            <a:pPr marL="571500" indent="-571500"/>
            <a:r>
              <a:rPr lang="en-US" sz="4000" dirty="0" smtClean="0"/>
              <a:t>For elementary parents, additional information and links have been added this fall to the district Website.</a:t>
            </a:r>
          </a:p>
          <a:p>
            <a:pPr marL="0" indent="0" algn="ctr">
              <a:buNone/>
            </a:pPr>
            <a:r>
              <a:rPr lang="en-US" sz="4000" dirty="0" smtClean="0">
                <a:hlinkClick r:id="rId2"/>
              </a:rPr>
              <a:t>Parents and the Common Core</a:t>
            </a:r>
            <a:endParaRPr lang="en-US" sz="4000" dirty="0" smtClean="0"/>
          </a:p>
          <a:p>
            <a:pPr marL="0" indent="0" algn="ctr">
              <a:buNone/>
            </a:pPr>
            <a:endParaRPr lang="en-US" sz="4000" dirty="0" smtClean="0"/>
          </a:p>
          <a:p>
            <a:pPr marL="571500" indent="-571500"/>
            <a:r>
              <a:rPr lang="en-US" sz="4000" dirty="0" smtClean="0"/>
              <a:t>For secondary parents, additional information will be shared this year by school counselors.</a:t>
            </a:r>
            <a:endParaRPr lang="en-US" sz="4000" dirty="0"/>
          </a:p>
        </p:txBody>
      </p:sp>
    </p:spTree>
    <p:extLst>
      <p:ext uri="{BB962C8B-B14F-4D97-AF65-F5344CB8AC3E}">
        <p14:creationId xmlns:p14="http://schemas.microsoft.com/office/powerpoint/2010/main" val="54503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dirty="0" smtClean="0">
                <a:solidFill>
                  <a:schemeClr val="accent1">
                    <a:lumMod val="60000"/>
                    <a:lumOff val="40000"/>
                  </a:schemeClr>
                </a:solidFill>
              </a:rPr>
              <a:t/>
            </a:r>
            <a:br>
              <a:rPr lang="en-US" dirty="0" smtClean="0">
                <a:solidFill>
                  <a:schemeClr val="accent1">
                    <a:lumMod val="60000"/>
                    <a:lumOff val="40000"/>
                  </a:schemeClr>
                </a:solidFill>
              </a:rPr>
            </a:br>
            <a:endParaRPr lang="en-US" dirty="0">
              <a:solidFill>
                <a:schemeClr val="accent1">
                  <a:lumMod val="60000"/>
                  <a:lumOff val="40000"/>
                </a:schemeClr>
              </a:solidFill>
              <a:latin typeface="+mn-lt"/>
            </a:endParaRPr>
          </a:p>
        </p:txBody>
      </p:sp>
      <p:sp>
        <p:nvSpPr>
          <p:cNvPr id="11" name="Content Placeholder 10"/>
          <p:cNvSpPr>
            <a:spLocks noGrp="1"/>
          </p:cNvSpPr>
          <p:nvPr>
            <p:ph sz="half" idx="2"/>
          </p:nvPr>
        </p:nvSpPr>
        <p:spPr>
          <a:xfrm>
            <a:off x="457200" y="1905000"/>
            <a:ext cx="4040188" cy="3951288"/>
          </a:xfrm>
        </p:spPr>
        <p:txBody>
          <a:bodyPr>
            <a:normAutofit fontScale="92500"/>
          </a:bodyPr>
          <a:lstStyle/>
          <a:p>
            <a:pPr marL="118872" indent="0">
              <a:buNone/>
            </a:pPr>
            <a:r>
              <a:rPr lang="en-US" sz="4000" dirty="0"/>
              <a:t>The relationship between two or more people or organizations that are involved in the same activity.</a:t>
            </a:r>
          </a:p>
          <a:p>
            <a:endParaRPr lang="en-US" dirty="0"/>
          </a:p>
        </p:txBody>
      </p:sp>
      <p:sp>
        <p:nvSpPr>
          <p:cNvPr id="12" name="Text Placeholder 11"/>
          <p:cNvSpPr>
            <a:spLocks noGrp="1"/>
          </p:cNvSpPr>
          <p:nvPr>
            <p:ph type="body" sz="quarter" idx="3"/>
          </p:nvPr>
        </p:nvSpPr>
        <p:spPr/>
        <p:txBody>
          <a:bodyPr/>
          <a:lstStyle/>
          <a:p>
            <a:endParaRPr lang="en-US"/>
          </a:p>
        </p:txBody>
      </p:sp>
      <p:sp>
        <p:nvSpPr>
          <p:cNvPr id="13" name="Content Placeholder 12"/>
          <p:cNvSpPr>
            <a:spLocks noGrp="1"/>
          </p:cNvSpPr>
          <p:nvPr>
            <p:ph sz="quarter" idx="4"/>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1752601"/>
            <a:ext cx="3978730" cy="3828590"/>
          </a:xfrm>
          <a:prstGeom prst="rect">
            <a:avLst/>
          </a:prstGeom>
        </p:spPr>
      </p:pic>
      <p:sp>
        <p:nvSpPr>
          <p:cNvPr id="10" name="Rectangle 9"/>
          <p:cNvSpPr/>
          <p:nvPr/>
        </p:nvSpPr>
        <p:spPr>
          <a:xfrm>
            <a:off x="304800" y="228600"/>
            <a:ext cx="6466114" cy="1015663"/>
          </a:xfrm>
          <a:prstGeom prst="rect">
            <a:avLst/>
          </a:prstGeom>
        </p:spPr>
        <p:txBody>
          <a:bodyPr wrap="square">
            <a:spAutoFit/>
          </a:bodyPr>
          <a:lstStyle/>
          <a:p>
            <a:r>
              <a:rPr lang="en-US" sz="6000" dirty="0">
                <a:solidFill>
                  <a:schemeClr val="accent1">
                    <a:lumMod val="60000"/>
                    <a:lumOff val="40000"/>
                  </a:schemeClr>
                </a:solidFill>
              </a:rPr>
              <a:t>Partnership:</a:t>
            </a:r>
          </a:p>
        </p:txBody>
      </p:sp>
      <p:sp>
        <p:nvSpPr>
          <p:cNvPr id="3" name="TextBox 2"/>
          <p:cNvSpPr txBox="1"/>
          <p:nvPr/>
        </p:nvSpPr>
        <p:spPr>
          <a:xfrm>
            <a:off x="6553200" y="3962400"/>
            <a:ext cx="1066800" cy="369332"/>
          </a:xfrm>
          <a:prstGeom prst="rect">
            <a:avLst/>
          </a:prstGeom>
          <a:noFill/>
        </p:spPr>
        <p:txBody>
          <a:bodyPr wrap="square" rtlCol="0">
            <a:spAutoFit/>
          </a:bodyPr>
          <a:lstStyle/>
          <a:p>
            <a:r>
              <a:rPr lang="en-US" dirty="0" smtClean="0"/>
              <a:t>College</a:t>
            </a:r>
            <a:endParaRPr lang="en-US" dirty="0"/>
          </a:p>
        </p:txBody>
      </p:sp>
      <p:sp>
        <p:nvSpPr>
          <p:cNvPr id="4" name="TextBox 3"/>
          <p:cNvSpPr txBox="1"/>
          <p:nvPr/>
        </p:nvSpPr>
        <p:spPr>
          <a:xfrm>
            <a:off x="5486400" y="4953000"/>
            <a:ext cx="990600" cy="369332"/>
          </a:xfrm>
          <a:prstGeom prst="rect">
            <a:avLst/>
          </a:prstGeom>
          <a:noFill/>
        </p:spPr>
        <p:txBody>
          <a:bodyPr wrap="square" rtlCol="0">
            <a:spAutoFit/>
          </a:bodyPr>
          <a:lstStyle/>
          <a:p>
            <a:r>
              <a:rPr lang="en-US" dirty="0" smtClean="0"/>
              <a:t>Career</a:t>
            </a:r>
            <a:endParaRPr lang="en-US" dirty="0"/>
          </a:p>
        </p:txBody>
      </p:sp>
      <p:sp>
        <p:nvSpPr>
          <p:cNvPr id="6" name="TextBox 5"/>
          <p:cNvSpPr txBox="1"/>
          <p:nvPr/>
        </p:nvSpPr>
        <p:spPr>
          <a:xfrm>
            <a:off x="7239000" y="4724400"/>
            <a:ext cx="1371600" cy="369332"/>
          </a:xfrm>
          <a:prstGeom prst="rect">
            <a:avLst/>
          </a:prstGeom>
          <a:noFill/>
        </p:spPr>
        <p:txBody>
          <a:bodyPr wrap="square" rtlCol="0">
            <a:spAutoFit/>
          </a:bodyPr>
          <a:lstStyle/>
          <a:p>
            <a:r>
              <a:rPr lang="en-US" dirty="0" smtClean="0"/>
              <a:t>Readiness</a:t>
            </a:r>
            <a:endParaRPr lang="en-US" dirty="0"/>
          </a:p>
        </p:txBody>
      </p:sp>
    </p:spTree>
    <p:extLst>
      <p:ext uri="{BB962C8B-B14F-4D97-AF65-F5344CB8AC3E}">
        <p14:creationId xmlns:p14="http://schemas.microsoft.com/office/powerpoint/2010/main" val="3201261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924800" cy="762000"/>
          </a:xfrm>
        </p:spPr>
        <p:txBody>
          <a:bodyPr>
            <a:noAutofit/>
          </a:bodyPr>
          <a:lstStyle/>
          <a:p>
            <a:pPr algn="ctr"/>
            <a:r>
              <a:rPr lang="en-US" sz="2400" dirty="0" smtClean="0"/>
              <a:t/>
            </a:r>
            <a:br>
              <a:rPr lang="en-US" sz="2400" dirty="0" smtClean="0"/>
            </a:br>
            <a:r>
              <a:rPr lang="en-US" sz="2400" dirty="0" smtClean="0"/>
              <a:t/>
            </a:r>
            <a:br>
              <a:rPr lang="en-US" sz="2400" dirty="0" smtClean="0"/>
            </a:br>
            <a:r>
              <a:rPr lang="en-US" sz="3600" dirty="0" smtClean="0"/>
              <a:t>For parents, the acronym CCR for College &amp; Career Readiness became:</a:t>
            </a:r>
            <a:endParaRPr lang="en-US" sz="3600" dirty="0"/>
          </a:p>
        </p:txBody>
      </p:sp>
      <p:sp>
        <p:nvSpPr>
          <p:cNvPr id="2" name="Content Placeholder 1"/>
          <p:cNvSpPr>
            <a:spLocks noGrp="1"/>
          </p:cNvSpPr>
          <p:nvPr>
            <p:ph idx="1"/>
          </p:nvPr>
        </p:nvSpPr>
        <p:spPr>
          <a:xfrm>
            <a:off x="2057400" y="2057400"/>
            <a:ext cx="5791200" cy="3886200"/>
          </a:xfrm>
        </p:spPr>
        <p:txBody>
          <a:bodyPr>
            <a:normAutofit/>
          </a:bodyPr>
          <a:lstStyle/>
          <a:p>
            <a:pPr marL="0" indent="0">
              <a:buNone/>
            </a:pPr>
            <a:r>
              <a:rPr lang="en-US" sz="6000" dirty="0" smtClean="0">
                <a:solidFill>
                  <a:schemeClr val="accent3">
                    <a:lumMod val="75000"/>
                  </a:schemeClr>
                </a:solidFill>
              </a:rPr>
              <a:t>C</a:t>
            </a:r>
            <a:r>
              <a:rPr lang="en-US" sz="6000" dirty="0" smtClean="0"/>
              <a:t> = Communicate</a:t>
            </a:r>
          </a:p>
          <a:p>
            <a:pPr marL="0" indent="0">
              <a:buNone/>
            </a:pPr>
            <a:r>
              <a:rPr lang="en-US" sz="6000" dirty="0" smtClean="0">
                <a:solidFill>
                  <a:schemeClr val="accent2">
                    <a:lumMod val="75000"/>
                  </a:schemeClr>
                </a:solidFill>
              </a:rPr>
              <a:t>C</a:t>
            </a:r>
            <a:r>
              <a:rPr lang="en-US" sz="6000" dirty="0" smtClean="0"/>
              <a:t> = Check </a:t>
            </a:r>
            <a:r>
              <a:rPr lang="en-US" sz="6000" dirty="0"/>
              <a:t>In</a:t>
            </a:r>
          </a:p>
          <a:p>
            <a:pPr marL="0" indent="0">
              <a:buNone/>
            </a:pPr>
            <a:r>
              <a:rPr lang="en-US" sz="6000" dirty="0" smtClean="0">
                <a:solidFill>
                  <a:schemeClr val="accent1">
                    <a:lumMod val="60000"/>
                    <a:lumOff val="40000"/>
                  </a:schemeClr>
                </a:solidFill>
              </a:rPr>
              <a:t>R</a:t>
            </a:r>
            <a:r>
              <a:rPr lang="en-US" sz="6000" dirty="0" smtClean="0"/>
              <a:t> = Respond</a:t>
            </a:r>
            <a:endParaRPr lang="en-US" sz="6000" dirty="0"/>
          </a:p>
        </p:txBody>
      </p:sp>
    </p:spTree>
    <p:extLst>
      <p:ext uri="{BB962C8B-B14F-4D97-AF65-F5344CB8AC3E}">
        <p14:creationId xmlns:p14="http://schemas.microsoft.com/office/powerpoint/2010/main" val="2020113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6200" y="0"/>
            <a:ext cx="9067800" cy="1905000"/>
          </a:xfrm>
        </p:spPr>
        <p:txBody>
          <a:bodyPr rtlCol="0">
            <a:noAutofit/>
          </a:bodyPr>
          <a:lstStyle/>
          <a:p>
            <a:pPr marL="0" indent="0" algn="ctr">
              <a:buNone/>
              <a:defRPr/>
            </a:pPr>
            <a:r>
              <a:rPr lang="en-US" sz="4000" dirty="0" smtClean="0">
                <a:solidFill>
                  <a:schemeClr val="bg1"/>
                </a:solidFill>
              </a:rPr>
              <a:t>Parents were asked </a:t>
            </a:r>
            <a:r>
              <a:rPr lang="en-US" sz="4000" dirty="0">
                <a:solidFill>
                  <a:schemeClr val="bg1"/>
                </a:solidFill>
              </a:rPr>
              <a:t>to be partners with us </a:t>
            </a:r>
            <a:endParaRPr lang="en-US" sz="4000" dirty="0" smtClean="0">
              <a:solidFill>
                <a:schemeClr val="bg1"/>
              </a:solidFill>
            </a:endParaRPr>
          </a:p>
          <a:p>
            <a:pPr marL="0" indent="0" algn="ctr">
              <a:buNone/>
              <a:defRPr/>
            </a:pPr>
            <a:r>
              <a:rPr lang="en-US" sz="4000" dirty="0" smtClean="0">
                <a:solidFill>
                  <a:schemeClr val="bg1"/>
                </a:solidFill>
              </a:rPr>
              <a:t>in </a:t>
            </a:r>
            <a:r>
              <a:rPr lang="en-US" sz="4000" dirty="0">
                <a:solidFill>
                  <a:schemeClr val="bg1"/>
                </a:solidFill>
              </a:rPr>
              <a:t>their child’s </a:t>
            </a:r>
            <a:r>
              <a:rPr lang="en-US" sz="4000" dirty="0" smtClean="0">
                <a:solidFill>
                  <a:schemeClr val="bg1"/>
                </a:solidFill>
              </a:rPr>
              <a:t>education.</a:t>
            </a:r>
          </a:p>
          <a:p>
            <a:pPr marL="0" indent="0">
              <a:buNone/>
              <a:defRPr/>
            </a:pPr>
            <a:r>
              <a:rPr lang="en-US" sz="4000" dirty="0" smtClean="0">
                <a:solidFill>
                  <a:schemeClr val="bg1"/>
                </a:solidFill>
              </a:rPr>
              <a:t>or </a:t>
            </a:r>
            <a:r>
              <a:rPr lang="en-US" sz="4000" dirty="0">
                <a:solidFill>
                  <a:schemeClr val="bg1"/>
                </a:solidFill>
              </a:rPr>
              <a:t>parents means:</a:t>
            </a:r>
            <a:endParaRPr lang="en-US" sz="4000" b="1" dirty="0" smtClean="0">
              <a:solidFill>
                <a:schemeClr val="bg1"/>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689657678"/>
              </p:ext>
            </p:extLst>
          </p:nvPr>
        </p:nvGraphicFramePr>
        <p:xfrm>
          <a:off x="533400" y="1803400"/>
          <a:ext cx="82296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061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52400"/>
            <a:ext cx="8305800" cy="1066800"/>
          </a:xfrm>
        </p:spPr>
        <p:txBody>
          <a:bodyPr>
            <a:noAutofit/>
          </a:bodyPr>
          <a:lstStyle/>
          <a:p>
            <a:pPr algn="ctr" eaLnBrk="1" hangingPunct="1"/>
            <a:r>
              <a:rPr lang="en-US" sz="8000" dirty="0" smtClean="0">
                <a:solidFill>
                  <a:schemeClr val="accent3">
                    <a:lumMod val="75000"/>
                  </a:schemeClr>
                </a:solidFill>
              </a:rPr>
              <a:t>Communicate</a:t>
            </a:r>
          </a:p>
        </p:txBody>
      </p:sp>
      <p:pic>
        <p:nvPicPr>
          <p:cNvPr id="26628" name="Content Placeholder 6" descr="stick_figures_walking_talking_300_wht_6253.gif"/>
          <p:cNvPicPr>
            <a:picLocks noGrp="1" noChangeAspect="1"/>
          </p:cNvPicPr>
          <p:nvPr>
            <p:ph sz="half" idx="1"/>
          </p:nvPr>
        </p:nvPicPr>
        <p:blipFill>
          <a:blip r:embed="rId3" cstate="print"/>
          <a:srcRect/>
          <a:stretch>
            <a:fillRect/>
          </a:stretch>
        </p:blipFill>
        <p:spPr>
          <a:xfrm>
            <a:off x="457200" y="1828800"/>
            <a:ext cx="2286000" cy="3479800"/>
          </a:xfrm>
        </p:spPr>
      </p:pic>
      <p:sp>
        <p:nvSpPr>
          <p:cNvPr id="26627" name="Content Placeholder 3"/>
          <p:cNvSpPr>
            <a:spLocks noGrp="1"/>
          </p:cNvSpPr>
          <p:nvPr>
            <p:ph sz="half" idx="2"/>
          </p:nvPr>
        </p:nvSpPr>
        <p:spPr>
          <a:xfrm>
            <a:off x="2667000" y="1828800"/>
            <a:ext cx="6172200" cy="4470400"/>
          </a:xfrm>
        </p:spPr>
        <p:txBody>
          <a:bodyPr/>
          <a:lstStyle/>
          <a:p>
            <a:pPr marL="457200" lvl="1" indent="0" eaLnBrk="1" hangingPunct="1">
              <a:buNone/>
            </a:pPr>
            <a:r>
              <a:rPr lang="en-US" sz="4400" i="1" dirty="0" smtClean="0">
                <a:solidFill>
                  <a:schemeClr val="accent3">
                    <a:lumMod val="75000"/>
                  </a:schemeClr>
                </a:solidFill>
              </a:rPr>
              <a:t>Clearly communicate expectations for learning and the value of education.</a:t>
            </a:r>
          </a:p>
          <a:p>
            <a:pPr marL="118872" indent="0" eaLnBrk="1" hangingPunct="1">
              <a:buNone/>
            </a:pPr>
            <a:endParaRPr lang="en-US" dirty="0" smtClean="0">
              <a:solidFill>
                <a:schemeClr val="accent1">
                  <a:lumMod val="60000"/>
                  <a:lumOff val="40000"/>
                </a:schemeClr>
              </a:solidFill>
            </a:endParaRPr>
          </a:p>
        </p:txBody>
      </p:sp>
    </p:spTree>
    <p:extLst>
      <p:ext uri="{BB962C8B-B14F-4D97-AF65-F5344CB8AC3E}">
        <p14:creationId xmlns:p14="http://schemas.microsoft.com/office/powerpoint/2010/main" val="1804003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lgn="ctr" eaLnBrk="1" hangingPunct="1"/>
            <a:r>
              <a:rPr lang="en-US" sz="8000" dirty="0" smtClean="0">
                <a:solidFill>
                  <a:schemeClr val="accent2">
                    <a:lumMod val="75000"/>
                  </a:schemeClr>
                </a:solidFill>
              </a:rPr>
              <a:t>Check In</a:t>
            </a:r>
          </a:p>
        </p:txBody>
      </p:sp>
      <p:pic>
        <p:nvPicPr>
          <p:cNvPr id="27652" name="Content Placeholder 6" descr="doctor_stethoscope_examine_9190.jpg"/>
          <p:cNvPicPr>
            <a:picLocks noGrp="1" noChangeAspect="1"/>
          </p:cNvPicPr>
          <p:nvPr>
            <p:ph sz="half" idx="1"/>
          </p:nvPr>
        </p:nvPicPr>
        <p:blipFill>
          <a:blip r:embed="rId3" cstate="print"/>
          <a:srcRect/>
          <a:stretch>
            <a:fillRect/>
          </a:stretch>
        </p:blipFill>
        <p:spPr>
          <a:xfrm>
            <a:off x="609600" y="2108200"/>
            <a:ext cx="2057400" cy="3759200"/>
          </a:xfrm>
        </p:spPr>
      </p:pic>
      <p:sp>
        <p:nvSpPr>
          <p:cNvPr id="4" name="Content Placeholder 3"/>
          <p:cNvSpPr>
            <a:spLocks noGrp="1"/>
          </p:cNvSpPr>
          <p:nvPr>
            <p:ph sz="half" idx="2"/>
          </p:nvPr>
        </p:nvSpPr>
        <p:spPr>
          <a:xfrm>
            <a:off x="3124200" y="2362200"/>
            <a:ext cx="5791200" cy="3149600"/>
          </a:xfrm>
        </p:spPr>
        <p:txBody>
          <a:bodyPr rtlCol="0">
            <a:normAutofit/>
          </a:bodyPr>
          <a:lstStyle/>
          <a:p>
            <a:pPr marL="0" indent="0" eaLnBrk="1" fontAlgn="auto" hangingPunct="1">
              <a:spcAft>
                <a:spcPts val="0"/>
              </a:spcAft>
              <a:buNone/>
              <a:defRPr/>
            </a:pPr>
            <a:r>
              <a:rPr lang="en-US" sz="5400" i="1" dirty="0" smtClean="0">
                <a:solidFill>
                  <a:schemeClr val="accent2">
                    <a:lumMod val="75000"/>
                  </a:schemeClr>
                </a:solidFill>
              </a:rPr>
              <a:t>Monitor your </a:t>
            </a:r>
            <a:r>
              <a:rPr lang="en-US" sz="5400" i="1" dirty="0">
                <a:solidFill>
                  <a:schemeClr val="accent2">
                    <a:lumMod val="75000"/>
                  </a:schemeClr>
                </a:solidFill>
              </a:rPr>
              <a:t>child’s </a:t>
            </a:r>
            <a:r>
              <a:rPr lang="en-US" sz="5400" i="1" dirty="0" smtClean="0">
                <a:solidFill>
                  <a:schemeClr val="accent2">
                    <a:lumMod val="75000"/>
                  </a:schemeClr>
                </a:solidFill>
              </a:rPr>
              <a:t>progress regularly.</a:t>
            </a:r>
          </a:p>
        </p:txBody>
      </p:sp>
      <p:pic>
        <p:nvPicPr>
          <p:cNvPr id="1027" name="Picture 3" descr="C:\Documents and Settings\quackenbushk\Local Settings\Temporary Internet Files\Content.IE5\WTETQ3S3\MM900356605[1].gif"/>
          <p:cNvPicPr>
            <a:picLocks noChangeAspect="1" noChangeArrowheads="1" noCrop="1"/>
          </p:cNvPicPr>
          <p:nvPr/>
        </p:nvPicPr>
        <p:blipFill>
          <a:blip r:embed="rId4" cstate="print"/>
          <a:srcRect/>
          <a:stretch>
            <a:fillRect/>
          </a:stretch>
        </p:blipFill>
        <p:spPr bwMode="auto">
          <a:xfrm>
            <a:off x="1921380" y="2743200"/>
            <a:ext cx="560509" cy="914400"/>
          </a:xfrm>
          <a:prstGeom prst="rect">
            <a:avLst/>
          </a:prstGeom>
          <a:noFill/>
        </p:spPr>
      </p:pic>
    </p:spTree>
    <p:extLst>
      <p:ext uri="{BB962C8B-B14F-4D97-AF65-F5344CB8AC3E}">
        <p14:creationId xmlns:p14="http://schemas.microsoft.com/office/powerpoint/2010/main" val="206267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279400"/>
            <a:ext cx="8229600" cy="1143000"/>
          </a:xfrm>
        </p:spPr>
        <p:txBody>
          <a:bodyPr>
            <a:noAutofit/>
          </a:bodyPr>
          <a:lstStyle/>
          <a:p>
            <a:pPr algn="ctr" eaLnBrk="1" hangingPunct="1"/>
            <a:r>
              <a:rPr lang="en-US" sz="8000" dirty="0" smtClean="0">
                <a:solidFill>
                  <a:schemeClr val="accent1">
                    <a:lumMod val="60000"/>
                    <a:lumOff val="40000"/>
                  </a:schemeClr>
                </a:solidFill>
              </a:rPr>
              <a:t>Respond</a:t>
            </a:r>
          </a:p>
        </p:txBody>
      </p:sp>
      <p:pic>
        <p:nvPicPr>
          <p:cNvPr id="28676" name="Content Placeholder 5" descr="three_way_hand_shake_PA_3193.gif"/>
          <p:cNvPicPr>
            <a:picLocks noGrp="1" noChangeAspect="1"/>
          </p:cNvPicPr>
          <p:nvPr>
            <p:ph sz="half" idx="1"/>
          </p:nvPr>
        </p:nvPicPr>
        <p:blipFill>
          <a:blip r:embed="rId3" cstate="print"/>
          <a:srcRect/>
          <a:stretch>
            <a:fillRect/>
          </a:stretch>
        </p:blipFill>
        <p:spPr>
          <a:xfrm>
            <a:off x="533400" y="2133600"/>
            <a:ext cx="2992438" cy="3687234"/>
          </a:xfrm>
        </p:spPr>
      </p:pic>
      <p:sp>
        <p:nvSpPr>
          <p:cNvPr id="4" name="Content Placeholder 3"/>
          <p:cNvSpPr>
            <a:spLocks noGrp="1"/>
          </p:cNvSpPr>
          <p:nvPr>
            <p:ph sz="half" idx="2"/>
          </p:nvPr>
        </p:nvSpPr>
        <p:spPr>
          <a:xfrm>
            <a:off x="4038600" y="1905000"/>
            <a:ext cx="4419600" cy="3962400"/>
          </a:xfrm>
        </p:spPr>
        <p:txBody>
          <a:bodyPr rtlCol="0">
            <a:normAutofit/>
          </a:bodyPr>
          <a:lstStyle/>
          <a:p>
            <a:pPr marL="0" indent="0" eaLnBrk="1" fontAlgn="auto" hangingPunct="1">
              <a:spcAft>
                <a:spcPts val="0"/>
              </a:spcAft>
              <a:buNone/>
              <a:defRPr/>
            </a:pPr>
            <a:r>
              <a:rPr lang="en-US" sz="4000" i="1" dirty="0" smtClean="0">
                <a:solidFill>
                  <a:schemeClr val="accent1">
                    <a:lumMod val="60000"/>
                    <a:lumOff val="40000"/>
                  </a:schemeClr>
                </a:solidFill>
              </a:rPr>
              <a:t>Give positive reinforcement for successes and partner with your child’s educators for support.</a:t>
            </a:r>
          </a:p>
          <a:p>
            <a:pPr eaLnBrk="1" fontAlgn="auto" hangingPunct="1">
              <a:spcAft>
                <a:spcPts val="0"/>
              </a:spcAft>
              <a:buFont typeface="Arial" pitchFamily="34" charset="0"/>
              <a:buChar char="•"/>
              <a:defRPr/>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1150124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957</TotalTime>
  <Words>894</Words>
  <Application>Microsoft Office PowerPoint</Application>
  <PresentationFormat>On-screen Show (4:3)</PresentationFormat>
  <Paragraphs>97</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 Ready for CCR  </vt:lpstr>
      <vt:lpstr>CCR &amp; CCLS</vt:lpstr>
      <vt:lpstr>Parents and the Common Core</vt:lpstr>
      <vt:lpstr> </vt:lpstr>
      <vt:lpstr>  For parents, the acronym CCR for College &amp; Career Readiness became:</vt:lpstr>
      <vt:lpstr>PowerPoint Presentation</vt:lpstr>
      <vt:lpstr>Communicate</vt:lpstr>
      <vt:lpstr>Check In</vt:lpstr>
      <vt:lpstr>Respond</vt:lpstr>
      <vt:lpstr>PowerPoint Presentation</vt:lpstr>
      <vt:lpstr>“Communicate” expectations for learning and the value of education  to their children. </vt:lpstr>
      <vt:lpstr>“Check In” by monitoring their child’s progress regularly.</vt:lpstr>
      <vt:lpstr>“Respond” by providing positive reinforcement at home and reaching out to educators for assistance when needed.  </vt:lpstr>
      <vt:lpstr>We are Guiding Student Success as CCR Partners!</vt:lpstr>
    </vt:vector>
  </TitlesOfParts>
  <Company>Rush-Henrietta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 What is it?</dc:title>
  <dc:creator>%username%</dc:creator>
  <cp:lastModifiedBy>%username%</cp:lastModifiedBy>
  <cp:revision>32</cp:revision>
  <dcterms:created xsi:type="dcterms:W3CDTF">2013-11-14T15:57:02Z</dcterms:created>
  <dcterms:modified xsi:type="dcterms:W3CDTF">2014-02-27T19:37:00Z</dcterms:modified>
</cp:coreProperties>
</file>