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541" r:id="rId2"/>
    <p:sldId id="515" r:id="rId3"/>
    <p:sldId id="516" r:id="rId4"/>
    <p:sldId id="517" r:id="rId5"/>
    <p:sldId id="518" r:id="rId6"/>
    <p:sldId id="560" r:id="rId7"/>
    <p:sldId id="545" r:id="rId8"/>
    <p:sldId id="546" r:id="rId9"/>
    <p:sldId id="519" r:id="rId10"/>
    <p:sldId id="520" r:id="rId11"/>
    <p:sldId id="521" r:id="rId12"/>
    <p:sldId id="547" r:id="rId13"/>
    <p:sldId id="555" r:id="rId14"/>
    <p:sldId id="529" r:id="rId15"/>
    <p:sldId id="561" r:id="rId16"/>
    <p:sldId id="557" r:id="rId17"/>
    <p:sldId id="543" r:id="rId18"/>
    <p:sldId id="554" r:id="rId19"/>
    <p:sldId id="533" r:id="rId20"/>
    <p:sldId id="551" r:id="rId21"/>
    <p:sldId id="522" r:id="rId22"/>
    <p:sldId id="527" r:id="rId23"/>
    <p:sldId id="528" r:id="rId24"/>
    <p:sldId id="536" r:id="rId25"/>
    <p:sldId id="540" r:id="rId26"/>
    <p:sldId id="523" r:id="rId27"/>
    <p:sldId id="534" r:id="rId28"/>
    <p:sldId id="538" r:id="rId29"/>
    <p:sldId id="539" r:id="rId30"/>
    <p:sldId id="535" r:id="rId31"/>
    <p:sldId id="537" r:id="rId32"/>
    <p:sldId id="556" r:id="rId33"/>
  </p:sldIdLst>
  <p:sldSz cx="9144000" cy="6858000" type="screen4x3"/>
  <p:notesSz cx="7102475" cy="8991600"/>
  <p:embeddedFontLst>
    <p:embeddedFont>
      <p:font typeface="Comic Sans MS" pitchFamily="66" charset="0"/>
      <p:regular r:id="rId36"/>
      <p:bold r:id="rId37"/>
    </p:embeddedFont>
    <p:embeddedFont>
      <p:font typeface="Times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</p:showPr>
  <p:clrMru>
    <a:srgbClr val="00FF00"/>
    <a:srgbClr val="CB6E19"/>
    <a:srgbClr val="D4DBEE"/>
    <a:srgbClr val="BAB9CF"/>
    <a:srgbClr val="BEBDD1"/>
    <a:srgbClr val="CC6600"/>
    <a:srgbClr val="CC33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-426" y="-102"/>
      </p:cViewPr>
      <p:guideLst>
        <p:guide orient="horz" pos="3289"/>
        <p:guide pos="28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2"/>
    </p:cViewPr>
  </p:sorterViewPr>
  <p:notesViewPr>
    <p:cSldViewPr snapToGrid="0">
      <p:cViewPr varScale="1">
        <p:scale>
          <a:sx n="56" d="100"/>
          <a:sy n="56" d="100"/>
        </p:scale>
        <p:origin x="-1686" y="-72"/>
      </p:cViewPr>
      <p:guideLst>
        <p:guide orient="horz" pos="2832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world_his.cfm" TargetMode="External"/><Relationship Id="rId2" Type="http://schemas.openxmlformats.org/officeDocument/2006/relationships/hyperlink" Target="voices.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WH04_U08_C34.html" TargetMode="External"/><Relationship Id="rId5" Type="http://schemas.openxmlformats.org/officeDocument/2006/relationships/hyperlink" Target="../Common/W3_BMC_D.pdf" TargetMode="External"/><Relationship Id="rId4" Type="http://schemas.openxmlformats.org/officeDocument/2006/relationships/hyperlink" Target="mediagallery.htm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4" name="Oval 2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31213" y="101600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Rectangle 28">
            <a:hlinkClick r:id="rId2" action="ppaction://hlinkfile" tooltip="Listen to the audio for this chapter."/>
          </p:cNvPr>
          <p:cNvSpPr>
            <a:spLocks noChangeArrowheads="1"/>
          </p:cNvSpPr>
          <p:nvPr userDrawn="1"/>
        </p:nvSpPr>
        <p:spPr bwMode="auto">
          <a:xfrm>
            <a:off x="128588" y="1262063"/>
            <a:ext cx="13858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" name="Rectangle 2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14300" y="2713038"/>
            <a:ext cx="1411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Rectangle 30">
            <a:hlinkClick r:id="rId4" action="ppaction://hlinkfile" tooltip="View the images in this chapter."/>
          </p:cNvPr>
          <p:cNvSpPr>
            <a:spLocks noChangeArrowheads="1"/>
          </p:cNvSpPr>
          <p:nvPr userDrawn="1"/>
        </p:nvSpPr>
        <p:spPr bwMode="auto">
          <a:xfrm>
            <a:off x="96838" y="2205038"/>
            <a:ext cx="1398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Rectangle 31">
            <a:hlinkClick r:id="rId5" action="ppaction://hlinkfile" tooltip="Open the Rand McNally World Atlas."/>
          </p:cNvPr>
          <p:cNvSpPr>
            <a:spLocks noChangeArrowheads="1"/>
          </p:cNvSpPr>
          <p:nvPr userDrawn="1"/>
        </p:nvSpPr>
        <p:spPr bwMode="auto">
          <a:xfrm>
            <a:off x="109538" y="3190875"/>
            <a:ext cx="13731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Rectangle 32">
            <a:hlinkClick r:id="rId6" action="ppaction://hlinkfile" tooltip="Play the History Review game!"/>
          </p:cNvPr>
          <p:cNvSpPr>
            <a:spLocks noChangeArrowheads="1"/>
          </p:cNvSpPr>
          <p:nvPr userDrawn="1"/>
        </p:nvSpPr>
        <p:spPr bwMode="auto">
          <a:xfrm>
            <a:off x="111125" y="1733550"/>
            <a:ext cx="13858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" name="AutoShape 33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" name="Oval 3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469188" y="101600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5654" name="Rectangle 2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457200" y="1447800"/>
            <a:ext cx="8229600" cy="173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55" name="Rectangle 2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DD1-A3BC-4532-A2D0-8974B9764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2E953-604F-4198-BDC7-75C1D580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A08B-DE1F-435D-9258-C950B9A4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6EB2-4C15-44A8-A015-4BF3927B8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8255-8C32-48CB-8B2E-7B993494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8C40-0E4C-4627-973A-E227C58E2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FE5F-1D6E-475D-811D-6028C7BC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4E54-333C-4426-8C4E-8D35ECD94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3751-55B0-4B62-8321-218477746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8B18-CE80-41C3-BA3C-96B91440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444C-0023-408D-ABAF-919EE25C0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4E19-6AFC-47D1-866D-473248B6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E07B-8C5E-42D9-B7C6-AB5035CF1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841D-10B6-4A39-A16B-37AC74A7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B92B-C9F7-4C2A-B262-5F57F062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classzone.com/world_his.cfm" TargetMode="External"/><Relationship Id="rId3" Type="http://schemas.openxmlformats.org/officeDocument/2006/relationships/slideLayout" Target="../slideLayouts/slideLayout3.xml"/><Relationship Id="rId21" Type="http://schemas.openxmlformats.org/officeDocument/2006/relationships/hyperlink" Target="WH04_U08_C34.html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voices.html" TargetMode="Externa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../Common/W3_BMC_D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hyperlink" Target="mediagallery.html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4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4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24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4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24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4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4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4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324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24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4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4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4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4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4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24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4A7F2CD-DD0A-4B56-806B-D317BE83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4635" name="Oval 2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31213" y="101600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36" name="Rectangle 28">
            <a:hlinkClick r:id="rId17" action="ppaction://hlinkfile" tooltip="Listen to the audio for this chapter."/>
          </p:cNvPr>
          <p:cNvSpPr>
            <a:spLocks noChangeArrowheads="1"/>
          </p:cNvSpPr>
          <p:nvPr userDrawn="1"/>
        </p:nvSpPr>
        <p:spPr bwMode="auto">
          <a:xfrm>
            <a:off x="128588" y="1262063"/>
            <a:ext cx="13858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37" name="Rectangle 29">
            <a:hlinkClick r:id="rId18"/>
          </p:cNvPr>
          <p:cNvSpPr>
            <a:spLocks noChangeArrowheads="1"/>
          </p:cNvSpPr>
          <p:nvPr userDrawn="1"/>
        </p:nvSpPr>
        <p:spPr bwMode="auto">
          <a:xfrm>
            <a:off x="114300" y="2713038"/>
            <a:ext cx="1411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38" name="Rectangle 30">
            <a:hlinkClick r:id="rId19" action="ppaction://hlinkfile" tooltip="View the images in this chapter."/>
          </p:cNvPr>
          <p:cNvSpPr>
            <a:spLocks noChangeArrowheads="1"/>
          </p:cNvSpPr>
          <p:nvPr userDrawn="1"/>
        </p:nvSpPr>
        <p:spPr bwMode="auto">
          <a:xfrm>
            <a:off x="96838" y="2205038"/>
            <a:ext cx="1398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39" name="Rectangle 31">
            <a:hlinkClick r:id="rId20" action="ppaction://hlinkfile" tooltip="Open the Rand McNally World Atlas."/>
          </p:cNvPr>
          <p:cNvSpPr>
            <a:spLocks noChangeArrowheads="1"/>
          </p:cNvSpPr>
          <p:nvPr userDrawn="1"/>
        </p:nvSpPr>
        <p:spPr bwMode="auto">
          <a:xfrm>
            <a:off x="109538" y="3190875"/>
            <a:ext cx="13731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40" name="Rectangle 32">
            <a:hlinkClick r:id="rId21" action="ppaction://hlinkfile" tooltip="Play the History Review game!"/>
          </p:cNvPr>
          <p:cNvSpPr>
            <a:spLocks noChangeArrowheads="1"/>
          </p:cNvSpPr>
          <p:nvPr userDrawn="1"/>
        </p:nvSpPr>
        <p:spPr bwMode="auto">
          <a:xfrm>
            <a:off x="111125" y="1733550"/>
            <a:ext cx="13858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41" name="AutoShape 33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4642" name="Oval 34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469188" y="101600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41" name="Picture 35" descr="gandhi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13462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36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2684463"/>
            <a:ext cx="13509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37" descr="j0195464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643313"/>
            <a:ext cx="13223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38" descr="gandhi_young_lawyer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4995863"/>
            <a:ext cx="1339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en/c/c1/India-partition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88925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C3300"/>
                </a:solidFill>
              </a:rPr>
              <a:t>India and Pakistan in the 20</a:t>
            </a:r>
            <a:r>
              <a:rPr lang="en-US" sz="4000" baseline="30000" dirty="0" smtClean="0">
                <a:solidFill>
                  <a:srgbClr val="CC3300"/>
                </a:solidFill>
              </a:rPr>
              <a:t>th</a:t>
            </a:r>
            <a:r>
              <a:rPr lang="en-US" sz="4000" dirty="0" smtClean="0">
                <a:solidFill>
                  <a:srgbClr val="CC3300"/>
                </a:solidFill>
              </a:rPr>
              <a:t> Century</a:t>
            </a:r>
          </a:p>
        </p:txBody>
      </p:sp>
      <p:pic>
        <p:nvPicPr>
          <p:cNvPr id="3075" name="Picture 4" descr="India-Pakistan-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477" r="89420"/>
          <a:stretch>
            <a:fillRect/>
          </a:stretch>
        </p:blipFill>
        <p:spPr bwMode="auto">
          <a:xfrm>
            <a:off x="2154238" y="2214563"/>
            <a:ext cx="5429250" cy="36512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3200" y="293688"/>
            <a:ext cx="7213600" cy="583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u="sng" dirty="0" smtClean="0">
                <a:solidFill>
                  <a:srgbClr val="FF0000"/>
                </a:solidFill>
              </a:rPr>
              <a:t>#2 Muslim league-</a:t>
            </a:r>
            <a:r>
              <a:rPr lang="en-US" sz="2800" dirty="0" smtClean="0">
                <a:solidFill>
                  <a:srgbClr val="FF0000"/>
                </a:solidFill>
              </a:rPr>
              <a:t> protected Muslim interests, and in 1940 they suggested a partition (separation) of the country.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In 1946 Rioting breaks out- 4 days of fighting kills and injures more than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20,000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___________________________________</a:t>
            </a:r>
          </a:p>
          <a:p>
            <a:pPr eaLnBrk="1" hangingPunct="1"/>
            <a:r>
              <a:rPr lang="en-US" sz="2800" dirty="0" smtClean="0"/>
              <a:t>Hindus and Muslims do not agree, so they will split the country into India and Pakistan.  </a:t>
            </a:r>
          </a:p>
          <a:p>
            <a:pPr eaLnBrk="1" hangingPunct="1"/>
            <a:r>
              <a:rPr lang="en-US" sz="2800" dirty="0" smtClean="0">
                <a:solidFill>
                  <a:srgbClr val="CC3300"/>
                </a:solidFill>
              </a:rPr>
              <a:t>Both WWI + II makes GB weak,</a:t>
            </a:r>
            <a:r>
              <a:rPr lang="en-US" sz="2800" dirty="0" smtClean="0"/>
              <a:t> and By 1947, India is given independence. But…….it became two separate nations*.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0175" y="366713"/>
            <a:ext cx="7286625" cy="5759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India was primarily in the southern portions of the sub-continent </a:t>
            </a:r>
            <a:r>
              <a:rPr lang="en-US" smtClean="0">
                <a:solidFill>
                  <a:srgbClr val="FF0000"/>
                </a:solidFill>
              </a:rPr>
              <a:t>(see map)</a:t>
            </a:r>
            <a:r>
              <a:rPr lang="en-US" smtClean="0"/>
              <a:t> and Pakistan was in the north*. </a:t>
            </a:r>
          </a:p>
        </p:txBody>
      </p:sp>
      <p:pic>
        <p:nvPicPr>
          <p:cNvPr id="28675" name="Picture 4" descr="800px-India-parti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8525"/>
            <a:ext cx="91440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-217488"/>
            <a:ext cx="54927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496_p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0425" y="0"/>
            <a:ext cx="1000442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1735138"/>
            <a:ext cx="5032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Rectangle 5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4389438" y="6529388"/>
            <a:ext cx="8239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 of 6</a:t>
            </a:r>
            <a:endParaRPr lang="en-US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2771" name="Picture 3" descr="nationalism_pmt1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914400"/>
            <a:ext cx="8054975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88" name="AutoShape 4"/>
          <p:cNvSpPr>
            <a:spLocks noChangeArrowheads="1"/>
          </p:cNvSpPr>
          <p:nvPr/>
        </p:nvSpPr>
        <p:spPr bwMode="auto">
          <a:xfrm>
            <a:off x="4664075" y="4494213"/>
            <a:ext cx="4400550" cy="6286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August 15, 1947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Independence and Partition</a:t>
            </a:r>
          </a:p>
        </p:txBody>
      </p:sp>
      <p:pic>
        <p:nvPicPr>
          <p:cNvPr id="33796" name="Picture 4" descr="phys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61950"/>
            <a:ext cx="5715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2590800"/>
            <a:ext cx="838200" cy="1143000"/>
            <a:chOff x="2256" y="1680"/>
            <a:chExt cx="528" cy="720"/>
          </a:xfrm>
        </p:grpSpPr>
        <p:sp>
          <p:nvSpPr>
            <p:cNvPr id="33807" name="AutoShape 6"/>
            <p:cNvSpPr>
              <a:spLocks noChangeArrowheads="1"/>
            </p:cNvSpPr>
            <p:nvPr/>
          </p:nvSpPr>
          <p:spPr bwMode="auto">
            <a:xfrm rot="-1939505">
              <a:off x="2256" y="1680"/>
              <a:ext cx="528" cy="720"/>
            </a:xfrm>
            <a:prstGeom prst="upArrow">
              <a:avLst>
                <a:gd name="adj1" fmla="val 50000"/>
                <a:gd name="adj2" fmla="val 340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pic>
          <p:nvPicPr>
            <p:cNvPr id="33808" name="Picture 7" descr="islam%20symbo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1824"/>
              <a:ext cx="3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838200"/>
            <a:ext cx="838200" cy="1143000"/>
            <a:chOff x="2064" y="672"/>
            <a:chExt cx="528" cy="720"/>
          </a:xfrm>
        </p:grpSpPr>
        <p:sp>
          <p:nvSpPr>
            <p:cNvPr id="33805" name="AutoShape 9"/>
            <p:cNvSpPr>
              <a:spLocks noChangeArrowheads="1"/>
            </p:cNvSpPr>
            <p:nvPr/>
          </p:nvSpPr>
          <p:spPr bwMode="auto">
            <a:xfrm rot="9090783">
              <a:off x="2064" y="672"/>
              <a:ext cx="528" cy="720"/>
            </a:xfrm>
            <a:prstGeom prst="upArrow">
              <a:avLst>
                <a:gd name="adj1" fmla="val 50000"/>
                <a:gd name="adj2" fmla="val 340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en-US"/>
            </a:p>
          </p:txBody>
        </p:sp>
        <p:pic>
          <p:nvPicPr>
            <p:cNvPr id="33806" name="Picture 10" descr="Oh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816"/>
              <a:ext cx="48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4948750">
            <a:off x="5638800" y="1905000"/>
            <a:ext cx="838200" cy="1143000"/>
            <a:chOff x="2064" y="672"/>
            <a:chExt cx="528" cy="720"/>
          </a:xfrm>
        </p:grpSpPr>
        <p:sp>
          <p:nvSpPr>
            <p:cNvPr id="33803" name="AutoShape 12"/>
            <p:cNvSpPr>
              <a:spLocks noChangeArrowheads="1"/>
            </p:cNvSpPr>
            <p:nvPr/>
          </p:nvSpPr>
          <p:spPr bwMode="auto">
            <a:xfrm rot="9090783">
              <a:off x="2064" y="672"/>
              <a:ext cx="528" cy="720"/>
            </a:xfrm>
            <a:prstGeom prst="upArrow">
              <a:avLst>
                <a:gd name="adj1" fmla="val 50000"/>
                <a:gd name="adj2" fmla="val 340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/>
            </a:p>
          </p:txBody>
        </p:sp>
        <p:pic>
          <p:nvPicPr>
            <p:cNvPr id="33804" name="Picture 13" descr="Oh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816"/>
              <a:ext cx="48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4727024">
            <a:off x="4572000" y="2819400"/>
            <a:ext cx="838200" cy="1143000"/>
            <a:chOff x="2256" y="1680"/>
            <a:chExt cx="528" cy="720"/>
          </a:xfrm>
        </p:grpSpPr>
        <p:sp>
          <p:nvSpPr>
            <p:cNvPr id="33801" name="AutoShape 15"/>
            <p:cNvSpPr>
              <a:spLocks noChangeArrowheads="1"/>
            </p:cNvSpPr>
            <p:nvPr/>
          </p:nvSpPr>
          <p:spPr bwMode="auto">
            <a:xfrm rot="-1939505">
              <a:off x="2256" y="1680"/>
              <a:ext cx="528" cy="720"/>
            </a:xfrm>
            <a:prstGeom prst="upArrow">
              <a:avLst>
                <a:gd name="adj1" fmla="val 50000"/>
                <a:gd name="adj2" fmla="val 340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pic>
          <p:nvPicPr>
            <p:cNvPr id="33802" name="Picture 16" descr="islam%20symbo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1824"/>
              <a:ext cx="3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875 -0.1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9305E-6 L 0.11667 0.24473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-0.11666 0.1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084 -0.08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0175" y="366713"/>
            <a:ext cx="7286625" cy="5759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India was primarily in the southern portions of the sub-continent </a:t>
            </a:r>
            <a:r>
              <a:rPr lang="en-US" dirty="0" smtClean="0">
                <a:solidFill>
                  <a:srgbClr val="FF0000"/>
                </a:solidFill>
              </a:rPr>
              <a:t>(see map) </a:t>
            </a:r>
            <a:r>
              <a:rPr lang="en-US" dirty="0" smtClean="0"/>
              <a:t>and Pakistan was in the north. </a:t>
            </a:r>
          </a:p>
          <a:p>
            <a:pPr eaLnBrk="1" hangingPunct="1"/>
            <a:r>
              <a:rPr lang="en-US" dirty="0" smtClean="0"/>
              <a:t>In 1947- 10 million people moved to either Pakistan or India based on religion.  </a:t>
            </a:r>
          </a:p>
          <a:p>
            <a:pPr eaLnBrk="1" hangingPunct="1"/>
            <a:r>
              <a:rPr lang="en-US" dirty="0" smtClean="0"/>
              <a:t>Riots and fights broke out among the moving groups </a:t>
            </a:r>
            <a:r>
              <a:rPr lang="en-US" dirty="0" smtClean="0">
                <a:solidFill>
                  <a:srgbClr val="FF0000"/>
                </a:solidFill>
              </a:rPr>
              <a:t>of people and             1 million are killed!</a:t>
            </a:r>
          </a:p>
          <a:p>
            <a:pPr eaLnBrk="1" hangingPunct="1"/>
            <a:r>
              <a:rPr lang="en-US" dirty="0" smtClean="0"/>
              <a:t>1948- an extremist shoots Gandhi for being too kind to Muslims*.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9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63"/>
            <a:ext cx="9144000" cy="629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ap-India1947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914400"/>
            <a:ext cx="5562600" cy="57054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E47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Border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425450"/>
            <a:ext cx="7040562" cy="5700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in India expected freedom, based on Woodrow Wilson’s 14 points.  However, GB kept a hold on their “Jewel in the Crown”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gain some rights, and education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of the educated people, now push for more rights and self-rule*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CC3300"/>
                </a:solidFill>
              </a:rPr>
              <a:t>Nationalism + Revolution = ?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i="1" smtClean="0">
                <a:solidFill>
                  <a:srgbClr val="CC3300"/>
                </a:solidFill>
              </a:rPr>
              <a:t>Independence*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0"/>
            <a:ext cx="70564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95288"/>
            <a:ext cx="7010400" cy="573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u="sng" dirty="0" smtClean="0"/>
              <a:t>Jawaharlal Nehru </a:t>
            </a:r>
            <a:r>
              <a:rPr lang="en-US" dirty="0" smtClean="0"/>
              <a:t>  India’s first Prime Minister, and leads for 17 years. He establishes a nation based on Democracy </a:t>
            </a:r>
            <a:r>
              <a:rPr lang="en-US" dirty="0" smtClean="0">
                <a:solidFill>
                  <a:srgbClr val="FF0000"/>
                </a:solidFill>
              </a:rPr>
              <a:t>(because of GB) and is today the largest Democracy in the world*. </a:t>
            </a:r>
            <a:r>
              <a:rPr lang="en-US" sz="1600" dirty="0" err="1" smtClean="0">
                <a:solidFill>
                  <a:srgbClr val="FF0000"/>
                </a:solidFill>
              </a:rPr>
              <a:t>pic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9" name="Rectangle 5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4" descr="gandhi_neh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95288"/>
            <a:ext cx="7010400" cy="573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u="sng" dirty="0" smtClean="0"/>
              <a:t>Jawaharlal Nehru </a:t>
            </a:r>
            <a:r>
              <a:rPr lang="en-US" sz="2800" dirty="0" smtClean="0"/>
              <a:t>  India’s first Prime Minister, and leads for 17 years. He establishes a nation based on Democracy </a:t>
            </a:r>
            <a:r>
              <a:rPr lang="en-US" sz="2800" dirty="0" smtClean="0">
                <a:solidFill>
                  <a:srgbClr val="FF0000"/>
                </a:solidFill>
              </a:rPr>
              <a:t>(because of GB)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and is today the largest Democracy in the world.  (He is also Assassinated)</a:t>
            </a:r>
          </a:p>
          <a:p>
            <a:pPr eaLnBrk="1" hangingPunct="1"/>
            <a:r>
              <a:rPr lang="en-US" sz="2800" dirty="0" smtClean="0"/>
              <a:t>India’s problem’s today:</a:t>
            </a:r>
          </a:p>
          <a:p>
            <a:pPr eaLnBrk="1" hangingPunct="1"/>
            <a:r>
              <a:rPr lang="en-US" sz="2800" dirty="0" smtClean="0"/>
              <a:t>Fighting over disputed land between Pakistan and India, called </a:t>
            </a:r>
            <a:r>
              <a:rPr lang="en-US" sz="2800" i="1" dirty="0" smtClean="0"/>
              <a:t>Kashmir.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Population which is now over 1 billion. </a:t>
            </a:r>
            <a:r>
              <a:rPr lang="en-US" sz="2800" dirty="0" smtClean="0">
                <a:solidFill>
                  <a:srgbClr val="CC3300"/>
                </a:solidFill>
              </a:rPr>
              <a:t>(what problems does this cause)?*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1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1066800" y="228600"/>
            <a:ext cx="8229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72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1971 India-Pakistan War</a:t>
            </a:r>
          </a:p>
        </p:txBody>
      </p:sp>
      <p:pic>
        <p:nvPicPr>
          <p:cNvPr id="41987" name="Picture 3" descr="map-Bangladesh War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436688" y="960438"/>
            <a:ext cx="7399337" cy="58213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1066800" y="228600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72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Kashmir crisis</a:t>
            </a:r>
          </a:p>
        </p:txBody>
      </p:sp>
      <p:pic>
        <p:nvPicPr>
          <p:cNvPr id="43011" name="Picture 3" descr="map-Kashmir Cr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88" y="3603625"/>
            <a:ext cx="5637212" cy="3138488"/>
          </a:xfrm>
          <a:prstGeom prst="rect">
            <a:avLst/>
          </a:prstGeom>
          <a:noFill/>
          <a:ln w="9525">
            <a:solidFill>
              <a:srgbClr val="2E5327"/>
            </a:solidFill>
            <a:miter lim="800000"/>
            <a:headEnd/>
            <a:tailEnd/>
          </a:ln>
        </p:spPr>
      </p:pic>
      <p:pic>
        <p:nvPicPr>
          <p:cNvPr id="43012" name="Picture 4" descr="map-Pakistani Kashm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1063625"/>
            <a:ext cx="4006850" cy="2403475"/>
          </a:xfrm>
          <a:prstGeom prst="rect">
            <a:avLst/>
          </a:prstGeom>
          <a:noFill/>
          <a:ln w="9525">
            <a:solidFill>
              <a:srgbClr val="2E532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50825"/>
            <a:ext cx="7315200" cy="587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*Pakistan – Became a nation divided into two parts, East and West.  This became two difficult to manage, so in 1971, East Pakistan became Bangladesh </a:t>
            </a:r>
            <a:r>
              <a:rPr lang="en-US" smtClean="0">
                <a:solidFill>
                  <a:srgbClr val="CC3300"/>
                </a:solidFill>
              </a:rPr>
              <a:t>(see map)</a:t>
            </a:r>
          </a:p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Ceylon, Or </a:t>
            </a:r>
            <a:r>
              <a:rPr lang="en-US" u="sng" smtClean="0">
                <a:solidFill>
                  <a:srgbClr val="CC3300"/>
                </a:solidFill>
              </a:rPr>
              <a:t>Sri Lanka</a:t>
            </a:r>
            <a:r>
              <a:rPr lang="en-US" smtClean="0">
                <a:solidFill>
                  <a:srgbClr val="CC3300"/>
                </a:solidFill>
              </a:rPr>
              <a:t>- (see map) The island off the coast of India also wants independence. India sends troops to stop the violence, but fails, and they still have a civil war today*.</a:t>
            </a:r>
          </a:p>
          <a:p>
            <a:pPr lvl="1" eaLnBrk="1" hangingPunct="1"/>
            <a:r>
              <a:rPr lang="en-US" smtClean="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0175" y="1301750"/>
            <a:ext cx="7372350" cy="5556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Overpopulation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billion &amp; climbing.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Economic development.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Hindu-Muslim tensions.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Gender issues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do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wry killings.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Caste bias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iscrimination against       			untouchables continues.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Kashmir dispute and nuclear </a:t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weapons.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Political assassinations. 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(5 in a row)*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263775" y="347663"/>
            <a:ext cx="5341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Problems Today: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1411288" y="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72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The India-Pakistan Arms Race Heats Up in the Late 1990s</a:t>
            </a:r>
          </a:p>
        </p:txBody>
      </p:sp>
      <p:pic>
        <p:nvPicPr>
          <p:cNvPr id="47107" name="Picture 3" descr="map_pakistan98052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498600" y="1055688"/>
            <a:ext cx="7645400" cy="5422900"/>
          </a:xfrm>
          <a:noFill/>
          <a:ln>
            <a:solidFill>
              <a:srgbClr val="2E532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uclear India-Pakistan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 l="7408" t="6126" r="15741" b="9021"/>
          <a:stretch>
            <a:fillRect/>
          </a:stretch>
        </p:blipFill>
        <p:spPr bwMode="auto">
          <a:xfrm>
            <a:off x="1600200" y="1341438"/>
            <a:ext cx="7239000" cy="5059362"/>
          </a:xfrm>
          <a:noFill/>
          <a:ln>
            <a:solidFill>
              <a:srgbClr val="2E5327"/>
            </a:solidFill>
            <a:miter lim="800000"/>
            <a:headEnd/>
            <a:tailEnd/>
          </a:ln>
        </p:spPr>
      </p:pic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1752600" y="3048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72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Is this a possibility?</a:t>
            </a:r>
            <a:endParaRPr lang="en-US" sz="80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mark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58925" y="236538"/>
            <a:ext cx="7585075" cy="5889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u="sng" smtClean="0">
                <a:solidFill>
                  <a:srgbClr val="00FF00"/>
                </a:solidFill>
              </a:rPr>
              <a:t>Amristar Massacre</a:t>
            </a:r>
            <a:r>
              <a:rPr lang="en-US" sz="2800" smtClean="0">
                <a:solidFill>
                  <a:srgbClr val="00FF00"/>
                </a:solidFill>
              </a:rPr>
              <a:t>-</a:t>
            </a:r>
            <a:r>
              <a:rPr lang="en-US" sz="2800" smtClean="0"/>
              <a:t> A protest of GB rule in 1919. The British opened fire on the crowd of 10,000 and killed between 400-1200. </a:t>
            </a:r>
          </a:p>
          <a:p>
            <a:pPr eaLnBrk="1" hangingPunct="1"/>
            <a:r>
              <a:rPr lang="en-US" sz="2800" smtClean="0"/>
              <a:t>Result?? Muslims and Hindus </a:t>
            </a:r>
            <a:r>
              <a:rPr lang="en-US" sz="2800" b="1" i="1" smtClean="0"/>
              <a:t>banded together.</a:t>
            </a:r>
            <a:endParaRPr lang="en-US" sz="2800" b="1" i="1" u="sng" smtClean="0"/>
          </a:p>
          <a:p>
            <a:pPr eaLnBrk="1" hangingPunct="1"/>
            <a:r>
              <a:rPr lang="en-US" sz="2800" b="1" i="1" u="sng" smtClean="0"/>
              <a:t>1920 - </a:t>
            </a:r>
            <a:r>
              <a:rPr lang="en-US" sz="2800" b="1" i="1" u="sng" smtClean="0">
                <a:solidFill>
                  <a:srgbClr val="00FF00"/>
                </a:solidFill>
              </a:rPr>
              <a:t>Mohandas Gandhi-</a:t>
            </a:r>
            <a:r>
              <a:rPr lang="en-US" sz="2800" smtClean="0"/>
              <a:t> emerges as a leader.  He was GB educated and a lawyer.  He uses GB Laws against the Brits* </a:t>
            </a:r>
          </a:p>
        </p:txBody>
      </p:sp>
      <p:pic>
        <p:nvPicPr>
          <p:cNvPr id="355332" name="Picture 4" descr="th_gandh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3" y="4202113"/>
            <a:ext cx="2343150" cy="2343150"/>
          </a:xfrm>
          <a:noFill/>
          <a:ln>
            <a:miter lim="800000"/>
            <a:headEnd/>
            <a:tailEnd/>
          </a:ln>
        </p:spPr>
      </p:pic>
      <p:sp>
        <p:nvSpPr>
          <p:cNvPr id="18436" name="Text Box 16"/>
          <p:cNvSpPr txBox="1">
            <a:spLocks noChangeArrowheads="1"/>
          </p:cNvSpPr>
          <p:nvPr/>
        </p:nvSpPr>
        <p:spPr bwMode="auto">
          <a:xfrm>
            <a:off x="1800225" y="5210175"/>
            <a:ext cx="2611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55345" name="Picture 17" descr="Gandh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4125913"/>
            <a:ext cx="2160587" cy="27320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andhi Legac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488" t="3064" r="3464" b="9909"/>
          <a:stretch>
            <a:fillRect/>
          </a:stretch>
        </p:blipFill>
        <p:spPr bwMode="auto">
          <a:xfrm>
            <a:off x="842963" y="803275"/>
            <a:ext cx="8031162" cy="581977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1600200" y="17462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E47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Is the dream gone?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uclear Gandhi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676400" y="1866900"/>
            <a:ext cx="7010400" cy="4381500"/>
          </a:xfrm>
          <a:noFill/>
          <a:ln>
            <a:solidFill>
              <a:srgbClr val="2E5327"/>
            </a:solidFill>
            <a:miter lim="800000"/>
            <a:headEnd/>
            <a:tailEnd/>
          </a:ln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600200" y="3048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72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What title would you give this political cartoon?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 w="222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00" b="1">
                <a:solidFill>
                  <a:srgbClr val="003399"/>
                </a:solidFill>
              </a:rPr>
              <a:t>NEXT</a:t>
            </a:r>
            <a:endParaRPr lang="en-US" sz="800" b="1">
              <a:solidFill>
                <a:srgbClr val="003399"/>
              </a:solidFill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371600" y="3810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1447800" y="609600"/>
            <a:ext cx="7391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Colonial Impact</a:t>
            </a:r>
            <a:endParaRPr lang="en-US" sz="3200" dirty="0">
              <a:solidFill>
                <a:srgbClr val="FF0000"/>
              </a:solidFill>
              <a:cs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sz="3200" dirty="0"/>
              <a:t>•	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Modernization mainly helps European businesses</a:t>
            </a:r>
            <a:endParaRPr lang="en-US" sz="3200" dirty="0">
              <a:solidFill>
                <a:srgbClr val="FF0000"/>
              </a:solidFill>
              <a:cs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•	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Education, health, sanitation improve</a:t>
            </a:r>
            <a:endParaRPr lang="en-US" sz="3200" dirty="0">
              <a:solidFill>
                <a:srgbClr val="FF0000"/>
              </a:solidFill>
              <a:cs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•	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Millions migrate to Southeast Asia to work in mines + plantations</a:t>
            </a:r>
            <a:endParaRPr lang="en-US" sz="3200" dirty="0">
              <a:solidFill>
                <a:srgbClr val="FF0000"/>
              </a:solidFill>
              <a:cs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•	</a:t>
            </a:r>
            <a:r>
              <a:rPr lang="en-US" sz="3200" dirty="0">
                <a:solidFill>
                  <a:srgbClr val="FF0000"/>
                </a:solidFill>
                <a:cs typeface="Times" charset="0"/>
              </a:rPr>
              <a:t>Colonialism leads to racial and religious clashes</a:t>
            </a:r>
          </a:p>
          <a:p>
            <a:pPr>
              <a:tabLst>
                <a:tab pos="228600" algn="l"/>
              </a:tabLst>
            </a:pPr>
            <a:endParaRPr lang="en-US" sz="3200" dirty="0">
              <a:solidFill>
                <a:srgbClr val="FF0000"/>
              </a:solidFill>
              <a:cs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rgbClr val="FF0000"/>
                </a:solidFill>
                <a:cs typeface="Times" charset="0"/>
              </a:rPr>
              <a:t>End*</a:t>
            </a: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18822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 w="222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utoUpdateAnimBg="0"/>
      <p:bldP spid="418821" grpId="0" autoUpdateAnimBg="0"/>
      <p:bldP spid="4188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4800" y="336550"/>
            <a:ext cx="7112000" cy="5789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u="sng" smtClean="0">
                <a:solidFill>
                  <a:srgbClr val="00FF00"/>
                </a:solidFill>
              </a:rPr>
              <a:t>Civil Disobedience-</a:t>
            </a:r>
            <a:r>
              <a:rPr lang="en-US" b="1" i="1" u="sng" smtClean="0"/>
              <a:t> </a:t>
            </a:r>
            <a:r>
              <a:rPr lang="en-US" smtClean="0"/>
              <a:t>refusal to obey rules, WITHOUT violence.  Slow, but affective.  Takes HUGE determination. </a:t>
            </a:r>
            <a:endParaRPr lang="en-US" b="1" u="sng" smtClean="0"/>
          </a:p>
          <a:p>
            <a:pPr eaLnBrk="1" hangingPunct="1"/>
            <a:r>
              <a:rPr lang="en-US" b="1" u="sng" smtClean="0"/>
              <a:t>Hunger strike</a:t>
            </a:r>
            <a:r>
              <a:rPr lang="en-US" smtClean="0"/>
              <a:t>- Gandhi would often be arrested, and refuse to eat.  </a:t>
            </a:r>
            <a:r>
              <a:rPr lang="en-US" i="1" smtClean="0"/>
              <a:t>The British were afraid he would die in their custody, and get the blame</a:t>
            </a:r>
            <a:r>
              <a:rPr lang="en-US" smtClean="0"/>
              <a:t>. </a:t>
            </a:r>
            <a:r>
              <a:rPr lang="en-US" smtClean="0">
                <a:solidFill>
                  <a:srgbClr val="CC3300"/>
                </a:solidFill>
              </a:rPr>
              <a:t>He was LOVED, so this would have caused riots!</a:t>
            </a:r>
            <a:r>
              <a:rPr lang="en-US" smtClean="0"/>
              <a:t>  Most of the time they just let him go*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47838" y="439738"/>
            <a:ext cx="6938962" cy="5686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u="sng" smtClean="0">
                <a:solidFill>
                  <a:srgbClr val="00FF00"/>
                </a:solidFill>
              </a:rPr>
              <a:t>Salt March</a:t>
            </a:r>
            <a:r>
              <a:rPr lang="en-US" smtClean="0">
                <a:solidFill>
                  <a:srgbClr val="00FF00"/>
                </a:solidFill>
              </a:rPr>
              <a:t>-</a:t>
            </a:r>
            <a:r>
              <a:rPr lang="en-US" smtClean="0"/>
              <a:t> Gandhi marches to the sea, eats the salt, and they arrest him, On Footage!!!! This was a small crime, but made a big point for the Indians. *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6934200" cy="8683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latin typeface="Samarkan" pitchFamily="34" charset="0"/>
              </a:rPr>
              <a:t>Salt March, 1930</a:t>
            </a:r>
          </a:p>
        </p:txBody>
      </p:sp>
      <p:pic>
        <p:nvPicPr>
          <p:cNvPr id="22531" name="Picture 3" descr="Salt Mar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00200" y="1295400"/>
            <a:ext cx="4953000" cy="2700338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2532" name="Picture 4" descr="Making Sa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48200" y="3810000"/>
            <a:ext cx="3962400" cy="27432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2819400" y="560705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Making</a:t>
            </a:r>
            <a:b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071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p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25" y="2497138"/>
            <a:ext cx="608647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-398463"/>
            <a:ext cx="5807075" cy="7588251"/>
          </a:xfrm>
          <a:noFill/>
          <a:ln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133600" y="5073650"/>
            <a:ext cx="2401888" cy="1939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OOOO  Ooooooooooo</a:t>
            </a:r>
          </a:p>
          <a:p>
            <a:endParaRPr lang="en-US" sz="2000">
              <a:solidFill>
                <a:schemeClr val="tx2"/>
              </a:solidFill>
            </a:endParaRPr>
          </a:p>
          <a:p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oooooooooOOOOO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6063" y="511175"/>
            <a:ext cx="7170737" cy="5614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Both WWI + II make GB weak, and by 1947, India is given independence. </a:t>
            </a:r>
            <a:r>
              <a:rPr lang="en-US" smtClean="0">
                <a:solidFill>
                  <a:srgbClr val="FF0000"/>
                </a:solidFill>
              </a:rPr>
              <a:t>But…….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Despite being known as the “Mahatma” or Great one, he could not keep India together.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Group #1: Hindu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FF0000"/>
                </a:solidFill>
              </a:rPr>
              <a:t>Congress party-</a:t>
            </a:r>
            <a:r>
              <a:rPr lang="en-US" smtClean="0">
                <a:solidFill>
                  <a:srgbClr val="FF0000"/>
                </a:solidFill>
              </a:rPr>
              <a:t>  This elected body claimed to represent India, but Hindu were 350 million, and Muslims were 100 million.*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68690</TotalTime>
  <Words>684</Words>
  <Application>Microsoft Office PowerPoint</Application>
  <PresentationFormat>On-screen Show (4:3)</PresentationFormat>
  <Paragraphs>68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Samarkan</vt:lpstr>
      <vt:lpstr>Comic Sans MS</vt:lpstr>
      <vt:lpstr>Wingdings</vt:lpstr>
      <vt:lpstr>Times New Roman</vt:lpstr>
      <vt:lpstr>Times</vt:lpstr>
      <vt:lpstr>Mountain Top</vt:lpstr>
      <vt:lpstr>India and Pakistan in the 20th Century</vt:lpstr>
      <vt:lpstr>Slide 2</vt:lpstr>
      <vt:lpstr>Slide 3</vt:lpstr>
      <vt:lpstr>Slide 4</vt:lpstr>
      <vt:lpstr>Slide 5</vt:lpstr>
      <vt:lpstr>Salt March, 1930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August 15, 1947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McDougal Littell</dc:creator>
  <cp:lastModifiedBy>millerm</cp:lastModifiedBy>
  <cp:revision>891</cp:revision>
  <cp:lastPrinted>2003-11-12T20:33:16Z</cp:lastPrinted>
  <dcterms:created xsi:type="dcterms:W3CDTF">2002-01-09T21:09:30Z</dcterms:created>
  <dcterms:modified xsi:type="dcterms:W3CDTF">2013-04-18T10:14:46Z</dcterms:modified>
</cp:coreProperties>
</file>