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5" r:id="rId49"/>
    <p:sldId id="304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30" r:id="rId73"/>
    <p:sldId id="331" r:id="rId74"/>
    <p:sldId id="332" r:id="rId75"/>
    <p:sldId id="328" r:id="rId76"/>
    <p:sldId id="329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4" autoAdjust="0"/>
    <p:restoredTop sz="94711" autoAdjust="0"/>
  </p:normalViewPr>
  <p:slideViewPr>
    <p:cSldViewPr>
      <p:cViewPr>
        <p:scale>
          <a:sx n="75" d="100"/>
          <a:sy n="75" d="100"/>
        </p:scale>
        <p:origin x="-3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867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7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7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7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7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9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69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692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93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94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148715D-DE3C-4C28-A7E3-5B6E474B01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9B451-8BED-41B0-AA6E-C0A508DDAB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63F8B-86A9-43F9-A054-88A28465B4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CBBAEAD-E964-4A09-9E6D-173D990A1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CD52DAC-7803-4D6A-AE39-7369073B39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C1CA8AF-EE88-49AE-B129-AFC048918C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75D1A-5CF7-47C3-B754-6A73B9AC26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A39C5-2FB2-4687-AE9D-A16B4D5660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B44A1-5970-45E1-ABC4-651E32CAF8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BF99D-7FEA-4015-9452-8646F07118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8F214-D325-4AFE-9CAC-67583D93CD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5F4A1-1FA0-47F5-9AF3-6165805041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9DEEA-F750-488A-AE0C-F348795FF0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E89AB-E2AB-40D3-906A-5823B40BB0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765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6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6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766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766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C2BF549-2B4C-467C-BF56-E903312F05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767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whap4fun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jpeg"/><Relationship Id="rId5" Type="http://schemas.openxmlformats.org/officeDocument/2006/relationships/image" Target="../media/image31.wmf"/><Relationship Id="rId4" Type="http://schemas.openxmlformats.org/officeDocument/2006/relationships/image" Target="../media/image3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04800"/>
            <a:ext cx="7772400" cy="1828800"/>
          </a:xfrm>
        </p:spPr>
        <p:txBody>
          <a:bodyPr/>
          <a:lstStyle/>
          <a:p>
            <a:r>
              <a:rPr lang="en-US"/>
              <a:t>WHAP Review #1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350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/>
              <a:t>Foundations Period: 10,000 BCE- 600 CE</a:t>
            </a:r>
          </a:p>
          <a:p>
            <a:pPr>
              <a:lnSpc>
                <a:spcPct val="90000"/>
              </a:lnSpc>
            </a:pPr>
            <a:endParaRPr lang="en-US" sz="4400"/>
          </a:p>
          <a:p>
            <a:pPr>
              <a:lnSpc>
                <a:spcPct val="90000"/>
              </a:lnSpc>
            </a:pPr>
            <a:endParaRPr lang="en-US" sz="1600"/>
          </a:p>
          <a:p>
            <a:pPr>
              <a:lnSpc>
                <a:spcPct val="90000"/>
              </a:lnSpc>
            </a:pPr>
            <a:r>
              <a:rPr lang="en-US" sz="1600"/>
              <a:t>Mike Burns</a:t>
            </a:r>
          </a:p>
          <a:p>
            <a:pPr>
              <a:lnSpc>
                <a:spcPct val="90000"/>
              </a:lnSpc>
            </a:pPr>
            <a:r>
              <a:rPr lang="en-US" sz="1600" u="sng">
                <a:solidFill>
                  <a:srgbClr val="0000FF"/>
                </a:solidFill>
                <a:latin typeface="Arial" charset="0"/>
                <a:hlinkClick r:id="rId2" tooltip="mailto:whap4fun@gmail.com"/>
              </a:rPr>
              <a:t>whap4fun@gmail.com</a:t>
            </a:r>
            <a:endParaRPr lang="en-US" sz="1600"/>
          </a:p>
          <a:p>
            <a:pPr>
              <a:lnSpc>
                <a:spcPct val="90000"/>
              </a:lnSpc>
            </a:pPr>
            <a:r>
              <a:rPr lang="en-US" sz="1600"/>
              <a:t>American School of Doha</a:t>
            </a:r>
          </a:p>
          <a:p>
            <a:pPr>
              <a:lnSpc>
                <a:spcPct val="90000"/>
              </a:lnSpc>
            </a:pPr>
            <a:r>
              <a:rPr lang="en-US" sz="1600"/>
              <a:t>Doha, Qatar</a:t>
            </a:r>
          </a:p>
          <a:p>
            <a:pPr>
              <a:lnSpc>
                <a:spcPct val="90000"/>
              </a:lnSpc>
            </a:pPr>
            <a:r>
              <a:rPr lang="en-US" sz="1600"/>
              <a:t>April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Persian Immersion</a:t>
            </a:r>
          </a:p>
        </p:txBody>
      </p:sp>
      <p:pic>
        <p:nvPicPr>
          <p:cNvPr id="13318" name="Picture 6" descr="Persian-Empi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143000"/>
            <a:ext cx="7239000" cy="5461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152400"/>
            <a:ext cx="76200" cy="122238"/>
          </a:xfrm>
        </p:spPr>
        <p:txBody>
          <a:bodyPr/>
          <a:lstStyle/>
          <a:p>
            <a:endParaRPr lang="en-US" sz="40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229600" cy="4525963"/>
          </a:xfrm>
        </p:spPr>
        <p:txBody>
          <a:bodyPr/>
          <a:lstStyle/>
          <a:p>
            <a:r>
              <a:rPr lang="en-US"/>
              <a:t>By 500 BCE  Nile to Turkey/Greece to Afghanistan</a:t>
            </a:r>
          </a:p>
          <a:p>
            <a:r>
              <a:rPr lang="en-US"/>
              <a:t>Great Royal Road, 1600 miles</a:t>
            </a:r>
          </a:p>
          <a:p>
            <a:r>
              <a:rPr lang="en-US"/>
              <a:t>Transportation, Communication</a:t>
            </a:r>
          </a:p>
          <a:p>
            <a:r>
              <a:rPr lang="en-US"/>
              <a:t>Multi-cultural Empire, Tolerance</a:t>
            </a:r>
          </a:p>
          <a:p>
            <a:r>
              <a:rPr lang="en-US"/>
              <a:t>Smaller Civs co-existed</a:t>
            </a:r>
          </a:p>
          <a:p>
            <a:pPr lvl="1"/>
            <a:r>
              <a:rPr lang="en-US"/>
              <a:t>Lydians-coined money</a:t>
            </a:r>
          </a:p>
          <a:p>
            <a:pPr lvl="1"/>
            <a:r>
              <a:rPr lang="en-US"/>
              <a:t>Phoenicians-22-letter alphabet, naval power</a:t>
            </a:r>
          </a:p>
          <a:p>
            <a:pPr lvl="1"/>
            <a:r>
              <a:rPr lang="en-US"/>
              <a:t>Hebrews-Judaism, monotheism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Walk Like an Egyptian</a:t>
            </a:r>
          </a:p>
        </p:txBody>
      </p:sp>
      <p:pic>
        <p:nvPicPr>
          <p:cNvPr id="18436" name="Picture 4" descr="egyptian_empire_1450_b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219200"/>
            <a:ext cx="4497388" cy="5334000"/>
          </a:xfrm>
          <a:noFill/>
          <a:ln/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029200" y="1524000"/>
            <a:ext cx="3962400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Rich soil, gentle flooding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latin typeface="Arial" charset="0"/>
              </a:rPr>
              <a:t>3 Kingdoms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latin typeface="Arial" charset="0"/>
              </a:rPr>
              <a:t>water management, pyramids, astronomy, hieroglyphs, calendar, gold, spices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latin typeface="Arial" charset="0"/>
              </a:rPr>
              <a:t>Polytheistic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latin typeface="Arial" charset="0"/>
              </a:rPr>
              <a:t>Women rulers, buy, sell property, inherit, will property, dissolve marriages, still subservient to men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latin typeface="Arial" charset="0"/>
              </a:rPr>
              <a:t> Hierarchy: pharaoh, priest, nobles, merchants, artisans, peasants, slaves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latin typeface="Arial" charset="0"/>
              </a:rPr>
              <a:t>Conquered by (1100 BCE) Assyrians, Persians, Greeks, Romans, Islam, Ottomans, Euros</a:t>
            </a:r>
          </a:p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Indus Valley</a:t>
            </a:r>
          </a:p>
        </p:txBody>
      </p:sp>
      <p:pic>
        <p:nvPicPr>
          <p:cNvPr id="20484" name="Picture 4" descr="indus pla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295400"/>
            <a:ext cx="4106863" cy="5257800"/>
          </a:xfrm>
          <a:noFill/>
          <a:ln/>
        </p:spPr>
      </p:pic>
      <p:pic>
        <p:nvPicPr>
          <p:cNvPr id="20486" name="Picture 6" descr="harmap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676400"/>
            <a:ext cx="4343400" cy="40100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Indus Valley: 2500-1500 BCE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Outside contact more limited</a:t>
            </a:r>
          </a:p>
          <a:p>
            <a:pPr>
              <a:lnSpc>
                <a:spcPct val="90000"/>
              </a:lnSpc>
            </a:pPr>
            <a:r>
              <a:rPr lang="en-US"/>
              <a:t>Kyber Pass connection to outside</a:t>
            </a:r>
          </a:p>
          <a:p>
            <a:pPr>
              <a:lnSpc>
                <a:spcPct val="90000"/>
              </a:lnSpc>
            </a:pPr>
            <a:r>
              <a:rPr lang="en-US"/>
              <a:t>Harrappa, Mohenjo-Daro 100,000+ each</a:t>
            </a:r>
          </a:p>
          <a:p>
            <a:pPr>
              <a:lnSpc>
                <a:spcPct val="90000"/>
              </a:lnSpc>
            </a:pPr>
            <a:r>
              <a:rPr lang="en-US"/>
              <a:t>Master-planned, water system, strong central gov’t, polytheistic, written language</a:t>
            </a:r>
          </a:p>
          <a:p>
            <a:pPr>
              <a:lnSpc>
                <a:spcPct val="90000"/>
              </a:lnSpc>
            </a:pPr>
            <a:r>
              <a:rPr lang="en-US"/>
              <a:t>Pottery, cotton, cloth</a:t>
            </a:r>
          </a:p>
          <a:p>
            <a:pPr>
              <a:lnSpc>
                <a:spcPct val="90000"/>
              </a:lnSpc>
            </a:pPr>
            <a:r>
              <a:rPr lang="en-US"/>
              <a:t>Cities abandoned, reason unknown</a:t>
            </a:r>
          </a:p>
          <a:p>
            <a:pPr>
              <a:lnSpc>
                <a:spcPct val="90000"/>
              </a:lnSpc>
            </a:pPr>
            <a:r>
              <a:rPr lang="en-US"/>
              <a:t>Aryans arrive 1500 BCE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Aryans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From Caucasus Mtns. Black/Caspian Sea</a:t>
            </a:r>
          </a:p>
          <a:p>
            <a:r>
              <a:rPr lang="en-US" sz="2800"/>
              <a:t>Nomads who settled</a:t>
            </a:r>
          </a:p>
          <a:p>
            <a:r>
              <a:rPr lang="en-US" sz="2800" i="1"/>
              <a:t>Vedas, Upanashads </a:t>
            </a:r>
            <a:r>
              <a:rPr lang="en-US" sz="2800"/>
              <a:t>basis for Hinduism</a:t>
            </a:r>
          </a:p>
          <a:p>
            <a:r>
              <a:rPr lang="en-US" sz="2800"/>
              <a:t>Caste system</a:t>
            </a:r>
          </a:p>
          <a:p>
            <a:r>
              <a:rPr lang="en-US" sz="2800"/>
              <a:t>warriors, priests, peasants</a:t>
            </a:r>
          </a:p>
          <a:p>
            <a:r>
              <a:rPr lang="en-US" sz="2800"/>
              <a:t>later re-ordered: Brahmins (priests), warriors, landowners-merchants, peasants, untouchables (out castes)</a:t>
            </a:r>
            <a:endParaRPr lang="en-US" sz="28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China: Shang on the Hwang</a:t>
            </a:r>
          </a:p>
        </p:txBody>
      </p:sp>
      <p:pic>
        <p:nvPicPr>
          <p:cNvPr id="25606" name="Picture 6" descr="sha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219200"/>
            <a:ext cx="7848600" cy="5257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Shang: 1600-1100 BCE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Stable agri-surplus, trade-centered</a:t>
            </a:r>
          </a:p>
          <a:p>
            <a:pPr>
              <a:lnSpc>
                <a:spcPct val="90000"/>
              </a:lnSpc>
            </a:pPr>
            <a:r>
              <a:rPr lang="en-US"/>
              <a:t>N. China, walled cities, strong army, chariots</a:t>
            </a:r>
          </a:p>
          <a:p>
            <a:pPr>
              <a:lnSpc>
                <a:spcPct val="90000"/>
              </a:lnSpc>
            </a:pPr>
            <a:r>
              <a:rPr lang="en-US"/>
              <a:t>“The Middle Kingdom” World View</a:t>
            </a:r>
          </a:p>
          <a:p>
            <a:pPr>
              <a:lnSpc>
                <a:spcPct val="90000"/>
              </a:lnSpc>
            </a:pPr>
            <a:r>
              <a:rPr lang="en-US"/>
              <a:t>Trade with Mesopotamia</a:t>
            </a:r>
          </a:p>
          <a:p>
            <a:pPr>
              <a:lnSpc>
                <a:spcPct val="90000"/>
              </a:lnSpc>
            </a:pPr>
            <a:r>
              <a:rPr lang="en-US"/>
              <a:t>Bronze, pottery, silk, decimal system, calendar</a:t>
            </a:r>
          </a:p>
          <a:p>
            <a:pPr>
              <a:lnSpc>
                <a:spcPct val="90000"/>
              </a:lnSpc>
            </a:pPr>
            <a:r>
              <a:rPr lang="en-US"/>
              <a:t>Patriarchal, ancestors as advocates w/the gods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It’s Zhou Time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Replaced Shang around 1100 BCE</a:t>
            </a:r>
          </a:p>
          <a:p>
            <a:r>
              <a:rPr lang="en-US"/>
              <a:t>Ruled 900 years, kept customs, traditions</a:t>
            </a:r>
          </a:p>
          <a:p>
            <a:r>
              <a:rPr lang="en-US"/>
              <a:t>Mandate of Heaven</a:t>
            </a:r>
          </a:p>
          <a:p>
            <a:r>
              <a:rPr lang="en-US"/>
              <a:t>Feudal system, nobles gained, bureaucracies, war amongst feudal kingdoms, collapse 256 BCE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Exceptions to the Rule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Olmecs (Mexico), Chavin (Andes) developed similarly to others: urban, polytheistic, irrigation, writing, calendar, monumental building</a:t>
            </a:r>
          </a:p>
          <a:p>
            <a:r>
              <a:rPr lang="en-US" sz="2800"/>
              <a:t>The point: Similar pattern of development in different part of earth, no contact</a:t>
            </a:r>
          </a:p>
          <a:p>
            <a:r>
              <a:rPr lang="en-US" sz="2800"/>
              <a:t>The difference: Not River Valley Civs. No major river to use as transportation or generator of agri-production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8" descr="hum mig 10000 b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24800" y="-5715000"/>
            <a:ext cx="24307800" cy="17238663"/>
          </a:xfrm>
          <a:prstGeom prst="rect">
            <a:avLst/>
          </a:prstGeom>
          <a:noFill/>
        </p:spPr>
      </p:pic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-7162800" y="-4876800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-7467600" y="-5029200"/>
            <a:ext cx="2103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Classics: India-China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4 key empires 300 BCE-500 CE</a:t>
            </a:r>
          </a:p>
          <a:p>
            <a:r>
              <a:rPr lang="en-US"/>
              <a:t>India</a:t>
            </a:r>
          </a:p>
          <a:p>
            <a:pPr lvl="1"/>
            <a:r>
              <a:rPr lang="en-US"/>
              <a:t>Maurya</a:t>
            </a:r>
          </a:p>
          <a:p>
            <a:pPr lvl="1"/>
            <a:r>
              <a:rPr lang="en-US"/>
              <a:t>Gupta</a:t>
            </a:r>
          </a:p>
          <a:p>
            <a:r>
              <a:rPr lang="en-US"/>
              <a:t>China</a:t>
            </a:r>
          </a:p>
          <a:p>
            <a:pPr lvl="1"/>
            <a:r>
              <a:rPr lang="en-US"/>
              <a:t>Q’in</a:t>
            </a:r>
          </a:p>
          <a:p>
            <a:pPr lvl="1"/>
            <a:r>
              <a:rPr lang="en-US"/>
              <a:t>Han</a:t>
            </a:r>
          </a:p>
          <a:p>
            <a:pPr lvl="1">
              <a:buFontTx/>
              <a:buNone/>
            </a:pPr>
            <a:r>
              <a:rPr lang="en-US"/>
              <a:t>	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Mauryan Empire 321-180 BCE</a:t>
            </a:r>
          </a:p>
        </p:txBody>
      </p:sp>
      <p:pic>
        <p:nvPicPr>
          <p:cNvPr id="37892" name="Picture 4" descr="MAURY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371600"/>
            <a:ext cx="6553200" cy="5257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Mauryan Empire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Founded by Chandragupta Maurya</a:t>
            </a:r>
          </a:p>
          <a:p>
            <a:pPr lvl="1">
              <a:lnSpc>
                <a:spcPct val="90000"/>
              </a:lnSpc>
            </a:pPr>
            <a:r>
              <a:rPr lang="en-US"/>
              <a:t>Unified smaller Aryan kingdoms</a:t>
            </a:r>
          </a:p>
          <a:p>
            <a:pPr>
              <a:lnSpc>
                <a:spcPct val="90000"/>
              </a:lnSpc>
            </a:pPr>
            <a:r>
              <a:rPr lang="en-US"/>
              <a:t>Greatest extent under Ashoka </a:t>
            </a:r>
          </a:p>
          <a:p>
            <a:pPr>
              <a:lnSpc>
                <a:spcPct val="90000"/>
              </a:lnSpc>
            </a:pPr>
            <a:r>
              <a:rPr lang="en-US"/>
              <a:t>Big time traders: silk, cotton, elephants (much more) to the west</a:t>
            </a:r>
          </a:p>
          <a:p>
            <a:pPr>
              <a:lnSpc>
                <a:spcPct val="90000"/>
              </a:lnSpc>
            </a:pPr>
            <a:r>
              <a:rPr lang="en-US"/>
              <a:t>Strong military, Ashoka converts to Buddhism: non-violence, moderation</a:t>
            </a:r>
          </a:p>
          <a:p>
            <a:pPr>
              <a:lnSpc>
                <a:spcPct val="90000"/>
              </a:lnSpc>
            </a:pPr>
            <a:r>
              <a:rPr lang="en-US"/>
              <a:t>Rock &amp; Pillar edicts, Buddhism spread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Gupta Dynasty 320-467 CE</a:t>
            </a:r>
          </a:p>
        </p:txBody>
      </p:sp>
      <p:pic>
        <p:nvPicPr>
          <p:cNvPr id="40964" name="Picture 4" descr="GUPT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371600"/>
            <a:ext cx="6705600" cy="53800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Rise of Gupta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Ashoka dies 232 BCE, Mauryan’s rapidly decline; econ problems, attacks from NE</a:t>
            </a:r>
          </a:p>
          <a:p>
            <a:pPr>
              <a:lnSpc>
                <a:spcPct val="80000"/>
              </a:lnSpc>
            </a:pPr>
            <a:r>
              <a:rPr lang="en-US" sz="2800"/>
              <a:t>375-415 CE, revival under Chandra Gupta</a:t>
            </a:r>
          </a:p>
          <a:p>
            <a:pPr>
              <a:lnSpc>
                <a:spcPct val="80000"/>
              </a:lnSpc>
            </a:pPr>
            <a:r>
              <a:rPr lang="en-US" sz="2800"/>
              <a:t>Smaller, more decentralized: Golden Age, peace, Arts &amp; Sciences; pi, zero, 0-9, skilled iron workers</a:t>
            </a:r>
          </a:p>
          <a:p>
            <a:pPr>
              <a:lnSpc>
                <a:spcPct val="80000"/>
              </a:lnSpc>
            </a:pPr>
            <a:r>
              <a:rPr lang="en-US" sz="2800"/>
              <a:t>Hinduism resurgent</a:t>
            </a:r>
          </a:p>
          <a:p>
            <a:pPr>
              <a:lnSpc>
                <a:spcPct val="80000"/>
              </a:lnSpc>
            </a:pPr>
            <a:r>
              <a:rPr lang="en-US" sz="2800"/>
              <a:t>Women lost rights; own property, study religion, child marriages common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/>
              <a:t>(6-7 years-old)</a:t>
            </a:r>
          </a:p>
          <a:p>
            <a:pPr>
              <a:lnSpc>
                <a:spcPct val="80000"/>
              </a:lnSpc>
            </a:pPr>
            <a:r>
              <a:rPr lang="en-US" sz="2800"/>
              <a:t>Collapsed 550 CE (White Huns)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					Q’in Empire</a:t>
            </a:r>
          </a:p>
        </p:txBody>
      </p:sp>
      <p:pic>
        <p:nvPicPr>
          <p:cNvPr id="45060" name="Picture 4" descr="qin conquest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304800"/>
            <a:ext cx="4903788" cy="5867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great w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2819400"/>
            <a:ext cx="4800600" cy="3608388"/>
          </a:xfrm>
          <a:noFill/>
          <a:ln/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Q’in Ups in China 221-209 BCE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0292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Same same: strong agri-econ, strong army, iron, expansion…only lasted 10 years. Significance?</a:t>
            </a:r>
          </a:p>
          <a:p>
            <a:pPr>
              <a:lnSpc>
                <a:spcPct val="90000"/>
              </a:lnSpc>
            </a:pPr>
            <a:r>
              <a:rPr lang="en-US" sz="2400"/>
              <a:t>GREAT WALL…so what?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Strong centralized, brutal gov’t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Qin Shihuangdi emperor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Unified kingdom, standardized weights, measures, laws, written lang., zero dissent policy, patriarchal society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Legalism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Peasant rebellion brings down 209 BCE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big hand for the Han! </a:t>
            </a:r>
          </a:p>
        </p:txBody>
      </p:sp>
      <p:pic>
        <p:nvPicPr>
          <p:cNvPr id="47110" name="Picture 6" descr="han ma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339850"/>
            <a:ext cx="8305800" cy="52943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 Dynasty 200 BCE-200 CE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Resisted the Huns</a:t>
            </a:r>
          </a:p>
          <a:p>
            <a:r>
              <a:rPr lang="en-US"/>
              <a:t>Expanded into Central Asia</a:t>
            </a:r>
          </a:p>
          <a:p>
            <a:r>
              <a:rPr lang="en-US"/>
              <a:t>Silk Road to the Mediterranean</a:t>
            </a:r>
          </a:p>
          <a:p>
            <a:r>
              <a:rPr lang="en-US"/>
              <a:t>Buddhism spread, culture spread</a:t>
            </a:r>
          </a:p>
          <a:p>
            <a:r>
              <a:rPr lang="en-US"/>
              <a:t>Civil Service system, bureaucracies, resulting in stable gov’t.</a:t>
            </a:r>
          </a:p>
          <a:p>
            <a:r>
              <a:rPr lang="en-US"/>
              <a:t> paper money, sundials, calendars, metallurgy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Classical Civs in the Med</a:t>
            </a:r>
          </a:p>
        </p:txBody>
      </p:sp>
      <p:pic>
        <p:nvPicPr>
          <p:cNvPr id="51204" name="Picture 4" descr="eurwestas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219200"/>
            <a:ext cx="7086600" cy="54721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Nomads: Follow the Food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Foragers: Hunt &amp; Gather</a:t>
            </a:r>
          </a:p>
          <a:p>
            <a:r>
              <a:rPr lang="en-US"/>
              <a:t>Tied to nature</a:t>
            </a:r>
          </a:p>
          <a:p>
            <a:r>
              <a:rPr lang="en-US"/>
              <a:t>Few possessions</a:t>
            </a:r>
          </a:p>
          <a:p>
            <a:r>
              <a:rPr lang="en-US"/>
              <a:t>Egalitarian nature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Pastoralists: Domestication of Animals</a:t>
            </a:r>
          </a:p>
          <a:p>
            <a:r>
              <a:rPr lang="en-US"/>
              <a:t>Mtns./low rainfall areas</a:t>
            </a:r>
          </a:p>
          <a:p>
            <a:r>
              <a:rPr lang="en-US"/>
              <a:t>Male-dominated</a:t>
            </a:r>
          </a:p>
          <a:p>
            <a:r>
              <a:rPr lang="en-US"/>
              <a:t>Stratified as size of herds grew</a:t>
            </a:r>
          </a:p>
          <a:p>
            <a:r>
              <a:rPr lang="en-US"/>
              <a:t>Leads to…</a:t>
            </a:r>
          </a:p>
        </p:txBody>
      </p:sp>
      <p:pic>
        <p:nvPicPr>
          <p:cNvPr id="4103" name="Picture 7" descr="she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038600"/>
            <a:ext cx="350520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Greece and Rome: Roots of Western Civilization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Simply: they put it all together</a:t>
            </a:r>
          </a:p>
          <a:p>
            <a:r>
              <a:rPr lang="en-US"/>
              <a:t> Representative gov’t</a:t>
            </a:r>
          </a:p>
          <a:p>
            <a:r>
              <a:rPr lang="en-US"/>
              <a:t>Art</a:t>
            </a:r>
          </a:p>
          <a:p>
            <a:r>
              <a:rPr lang="en-US"/>
              <a:t>Architecture</a:t>
            </a:r>
          </a:p>
          <a:p>
            <a:r>
              <a:rPr lang="en-US"/>
              <a:t>Literature</a:t>
            </a:r>
          </a:p>
          <a:p>
            <a:r>
              <a:rPr lang="en-US"/>
              <a:t>Science</a:t>
            </a:r>
          </a:p>
          <a:p>
            <a:r>
              <a:rPr lang="en-US"/>
              <a:t>Philosophy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It’s Greek to me!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Impact of geography</a:t>
            </a:r>
          </a:p>
          <a:p>
            <a:r>
              <a:rPr lang="en-US" sz="2800"/>
              <a:t>Trade, not agri.</a:t>
            </a:r>
          </a:p>
          <a:p>
            <a:r>
              <a:rPr lang="en-US" sz="2800"/>
              <a:t>Est. colonies, strong military</a:t>
            </a:r>
          </a:p>
          <a:p>
            <a:r>
              <a:rPr lang="en-US" sz="2800"/>
              <a:t>Communications</a:t>
            </a:r>
          </a:p>
          <a:p>
            <a:r>
              <a:rPr lang="en-US" sz="2800"/>
              <a:t>Transportation</a:t>
            </a:r>
          </a:p>
          <a:p>
            <a:r>
              <a:rPr lang="en-US" sz="2800"/>
              <a:t>Governance</a:t>
            </a:r>
          </a:p>
          <a:p>
            <a:endParaRPr lang="en-US" sz="2800"/>
          </a:p>
        </p:txBody>
      </p:sp>
      <p:pic>
        <p:nvPicPr>
          <p:cNvPr id="54278" name="Picture 6" descr="aegean 300 b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1524000"/>
            <a:ext cx="5029200" cy="5029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Polis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City-states</a:t>
            </a:r>
          </a:p>
          <a:p>
            <a:r>
              <a:rPr lang="en-US"/>
              <a:t>Common identity, culture in each</a:t>
            </a:r>
          </a:p>
          <a:p>
            <a:r>
              <a:rPr lang="en-US"/>
              <a:t>Athens</a:t>
            </a:r>
          </a:p>
          <a:p>
            <a:pPr lvl="1"/>
            <a:r>
              <a:rPr lang="en-US"/>
              <a:t>Political, commercial, cultural center</a:t>
            </a:r>
          </a:p>
          <a:p>
            <a:r>
              <a:rPr lang="en-US"/>
              <a:t>Sparta</a:t>
            </a:r>
          </a:p>
          <a:p>
            <a:pPr lvl="1"/>
            <a:r>
              <a:rPr lang="en-US"/>
              <a:t>Agricultural, militaristic, equality w/o individuality</a:t>
            </a:r>
          </a:p>
          <a:p>
            <a:endParaRPr lang="en-US"/>
          </a:p>
          <a:p>
            <a:pPr lvl="1"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Citizens-adult males, business-commerce</a:t>
            </a:r>
          </a:p>
          <a:p>
            <a:r>
              <a:rPr lang="en-US" sz="2800"/>
              <a:t>Free people w/ no political rights</a:t>
            </a:r>
          </a:p>
          <a:p>
            <a:r>
              <a:rPr lang="en-US" sz="2800"/>
              <a:t>Non-citizens (included slaves 1/3 of the Athenian pop!)</a:t>
            </a:r>
          </a:p>
          <a:p>
            <a:r>
              <a:rPr lang="en-US" sz="2800"/>
              <a:t>All citizens expected to participate in public life</a:t>
            </a:r>
          </a:p>
          <a:p>
            <a:r>
              <a:rPr lang="en-US" sz="2800"/>
              <a:t>Monarchy to aristocracy to democracy</a:t>
            </a:r>
          </a:p>
          <a:p>
            <a:r>
              <a:rPr lang="en-US" sz="2800"/>
              <a:t>Solon/Draco: aristocrats who worked to ensure fair, =, open participation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Religion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Polytheistic</a:t>
            </a:r>
          </a:p>
          <a:p>
            <a:r>
              <a:rPr lang="en-US"/>
              <a:t>Had human failings: got drunk, cheated on spouses, jealous, angry, took sides, etc.</a:t>
            </a:r>
          </a:p>
          <a:p>
            <a:r>
              <a:rPr lang="en-US"/>
              <a:t>Greek mythology remains a large part of Western heritage and 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 with Persia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Persia invades Greece twice. Despite great odds, Greece survives. Key battles: Marathon 490 BCE (land), Salamis 480 BCE (sea)</a:t>
            </a:r>
          </a:p>
          <a:p>
            <a:r>
              <a:rPr lang="en-US"/>
              <a:t>Greece controls Aegean</a:t>
            </a:r>
          </a:p>
          <a:p>
            <a:r>
              <a:rPr lang="en-US"/>
              <a:t>Period of peace and prosperity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Golden Age of Pericles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Athenian culture excels</a:t>
            </a:r>
          </a:p>
          <a:p>
            <a:pPr>
              <a:lnSpc>
                <a:spcPct val="90000"/>
              </a:lnSpc>
            </a:pPr>
            <a:r>
              <a:rPr lang="en-US"/>
              <a:t>Democracy for all adult males (citizens)</a:t>
            </a:r>
          </a:p>
          <a:p>
            <a:pPr>
              <a:lnSpc>
                <a:spcPct val="90000"/>
              </a:lnSpc>
            </a:pPr>
            <a:r>
              <a:rPr lang="en-US"/>
              <a:t>Delian League-city-state alliance</a:t>
            </a:r>
          </a:p>
          <a:p>
            <a:pPr>
              <a:lnSpc>
                <a:spcPct val="90000"/>
              </a:lnSpc>
            </a:pPr>
            <a:r>
              <a:rPr lang="en-US"/>
              <a:t>Socrates, Plato, Aristotle</a:t>
            </a:r>
          </a:p>
          <a:p>
            <a:pPr lvl="1">
              <a:lnSpc>
                <a:spcPct val="90000"/>
              </a:lnSpc>
            </a:pPr>
            <a:r>
              <a:rPr lang="en-US"/>
              <a:t>Truth through rational thought and observation</a:t>
            </a:r>
          </a:p>
          <a:p>
            <a:pPr>
              <a:lnSpc>
                <a:spcPct val="90000"/>
              </a:lnSpc>
            </a:pPr>
            <a:r>
              <a:rPr lang="en-US"/>
              <a:t>Math, Science, Architecture, Literature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Super-power, super mistake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Athens dominated the Delian League</a:t>
            </a:r>
          </a:p>
          <a:p>
            <a:r>
              <a:rPr lang="en-US"/>
              <a:t>Peloponnesian War with Sparta (431 BCE)</a:t>
            </a:r>
          </a:p>
          <a:p>
            <a:r>
              <a:rPr lang="en-US"/>
              <a:t>Weakened, Macedonian conquest </a:t>
            </a:r>
          </a:p>
          <a:p>
            <a:r>
              <a:rPr lang="en-US"/>
              <a:t>Philip encouraged Greek culture</a:t>
            </a:r>
          </a:p>
          <a:p>
            <a:r>
              <a:rPr lang="en-US"/>
              <a:t>Followed by son, Alexander, unified Greece, invaded Persia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Alexander the Great?</a:t>
            </a:r>
          </a:p>
        </p:txBody>
      </p:sp>
      <p:pic>
        <p:nvPicPr>
          <p:cNvPr id="63492" name="Picture 4" descr="alex T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143000"/>
            <a:ext cx="8229600" cy="54086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 fast, die young…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Alexander conquered Persia</a:t>
            </a:r>
          </a:p>
          <a:p>
            <a:r>
              <a:rPr lang="en-US"/>
              <a:t>Pushed to Egypt</a:t>
            </a:r>
          </a:p>
          <a:p>
            <a:r>
              <a:rPr lang="en-US"/>
              <a:t>Stopped at India</a:t>
            </a:r>
          </a:p>
          <a:p>
            <a:r>
              <a:rPr lang="en-US"/>
              <a:t>Empire divided into three: </a:t>
            </a:r>
          </a:p>
          <a:p>
            <a:pPr lvl="1"/>
            <a:r>
              <a:rPr lang="en-US"/>
              <a:t>Antigonid (Greece/Macedonia)</a:t>
            </a:r>
          </a:p>
          <a:p>
            <a:pPr lvl="1"/>
            <a:r>
              <a:rPr lang="en-US"/>
              <a:t>Ptolemaic (Egypt), </a:t>
            </a:r>
          </a:p>
          <a:p>
            <a:pPr lvl="1"/>
            <a:r>
              <a:rPr lang="en-US"/>
              <a:t>Seleucid (Bactria/Anatolia)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Neolithic Revolution:</a:t>
            </a:r>
            <a:br>
              <a:rPr lang="en-US" sz="4000"/>
            </a:br>
            <a:r>
              <a:rPr lang="en-US" sz="4000"/>
              <a:t> 8000-3000 BCE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Agriculturalists: Plant Domestication</a:t>
            </a:r>
          </a:p>
          <a:p>
            <a:r>
              <a:rPr lang="en-US" sz="2400"/>
              <a:t>Community Development</a:t>
            </a:r>
          </a:p>
          <a:p>
            <a:r>
              <a:rPr lang="en-US" sz="2400"/>
              <a:t>Permanent settlements</a:t>
            </a:r>
          </a:p>
          <a:p>
            <a:r>
              <a:rPr lang="en-US" sz="2400"/>
              <a:t>Idea of land ownership: World View Shift</a:t>
            </a:r>
          </a:p>
          <a:p>
            <a:r>
              <a:rPr lang="en-US" sz="2400"/>
              <a:t>Sustained culture</a:t>
            </a:r>
          </a:p>
          <a:p>
            <a:r>
              <a:rPr lang="en-US" sz="2400"/>
              <a:t>Sense of identity</a:t>
            </a:r>
          </a:p>
          <a:p>
            <a:endParaRPr lang="en-US" sz="2400"/>
          </a:p>
        </p:txBody>
      </p:sp>
      <p:pic>
        <p:nvPicPr>
          <p:cNvPr id="6154" name="Picture 10" descr="vineyar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1371600"/>
            <a:ext cx="3733800" cy="2800350"/>
          </a:xfrm>
          <a:noFill/>
          <a:ln/>
        </p:spPr>
      </p:pic>
      <p:pic>
        <p:nvPicPr>
          <p:cNvPr id="6155" name="Picture 11" descr="cave house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57600" y="4343400"/>
            <a:ext cx="3276600" cy="24574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Hellenistic Era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Greek Culture and ideas flourished and spread</a:t>
            </a:r>
          </a:p>
          <a:p>
            <a:r>
              <a:rPr lang="en-US"/>
              <a:t>Alexandria (Egypt) became wealthy, center for learning</a:t>
            </a:r>
          </a:p>
          <a:p>
            <a:r>
              <a:rPr lang="en-US"/>
              <a:t>After death (323 BCE), empire crumbled</a:t>
            </a:r>
          </a:p>
          <a:p>
            <a:r>
              <a:rPr lang="en-US"/>
              <a:t>Macedonian focus on the east and Egypt left the door open for…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Romans: 509 BCE-476 CE</a:t>
            </a:r>
          </a:p>
        </p:txBody>
      </p:sp>
      <p:pic>
        <p:nvPicPr>
          <p:cNvPr id="67588" name="Picture 4" descr="rom rep exp 133 BC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143000"/>
            <a:ext cx="8305800" cy="57165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Rome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Good Geographic position</a:t>
            </a:r>
          </a:p>
          <a:p>
            <a:pPr lvl="1"/>
            <a:r>
              <a:rPr lang="en-US"/>
              <a:t>Protected by mtns in north</a:t>
            </a:r>
          </a:p>
          <a:p>
            <a:pPr lvl="1"/>
            <a:r>
              <a:rPr lang="en-US"/>
              <a:t>Peninsula</a:t>
            </a:r>
          </a:p>
          <a:p>
            <a:pPr lvl="1"/>
            <a:r>
              <a:rPr lang="en-US"/>
              <a:t>Cross-roads in the Mediterranean </a:t>
            </a:r>
          </a:p>
          <a:p>
            <a:r>
              <a:rPr lang="en-US"/>
              <a:t>Polytheistic, borrowed many Greek gods, mythology still evident in West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Social-Political Structure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Patricians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Senate, Assembly</a:t>
            </a:r>
          </a:p>
          <a:p>
            <a:pPr>
              <a:lnSpc>
                <a:spcPct val="90000"/>
              </a:lnSpc>
            </a:pPr>
            <a:r>
              <a:rPr lang="en-US" sz="2400"/>
              <a:t>Plebians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Assembly</a:t>
            </a:r>
          </a:p>
          <a:p>
            <a:pPr>
              <a:lnSpc>
                <a:spcPct val="90000"/>
              </a:lnSpc>
            </a:pPr>
            <a:r>
              <a:rPr lang="en-US" sz="2400"/>
              <a:t>Consuls</a:t>
            </a:r>
          </a:p>
          <a:p>
            <a:pPr>
              <a:lnSpc>
                <a:spcPct val="90000"/>
              </a:lnSpc>
            </a:pPr>
            <a:r>
              <a:rPr lang="en-US" sz="2400"/>
              <a:t>Representative (as opposed to Direct in Greece)</a:t>
            </a:r>
          </a:p>
          <a:p>
            <a:pPr>
              <a:lnSpc>
                <a:spcPct val="90000"/>
              </a:lnSpc>
            </a:pPr>
            <a:r>
              <a:rPr lang="en-US" sz="2400"/>
              <a:t>12 Tables (innocent until proven guilty)</a:t>
            </a:r>
          </a:p>
          <a:p>
            <a:pPr>
              <a:lnSpc>
                <a:spcPct val="90000"/>
              </a:lnSpc>
            </a:pPr>
            <a:r>
              <a:rPr lang="en-US" sz="2400"/>
              <a:t>Patriarchal/Paterfamilias</a:t>
            </a:r>
          </a:p>
          <a:p>
            <a:pPr>
              <a:lnSpc>
                <a:spcPct val="90000"/>
              </a:lnSpc>
            </a:pPr>
            <a:r>
              <a:rPr lang="en-US" sz="2400"/>
              <a:t>Women influential in family, own property, still considered inferior</a:t>
            </a:r>
          </a:p>
          <a:p>
            <a:pPr>
              <a:lnSpc>
                <a:spcPct val="90000"/>
              </a:lnSpc>
            </a:pPr>
            <a:r>
              <a:rPr lang="en-US" sz="2400"/>
              <a:t>Slaves (up to 1/3) city better than country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Military Domination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All Directions, all the time</a:t>
            </a:r>
          </a:p>
          <a:p>
            <a:pPr>
              <a:lnSpc>
                <a:spcPct val="90000"/>
              </a:lnSpc>
            </a:pPr>
            <a:r>
              <a:rPr lang="en-US"/>
              <a:t>Punic Wars 264-146 BCE</a:t>
            </a:r>
          </a:p>
          <a:p>
            <a:pPr>
              <a:lnSpc>
                <a:spcPct val="90000"/>
              </a:lnSpc>
            </a:pPr>
            <a:r>
              <a:rPr lang="en-US"/>
              <a:t>Gained control of W. Med</a:t>
            </a:r>
          </a:p>
          <a:p>
            <a:pPr>
              <a:lnSpc>
                <a:spcPct val="90000"/>
              </a:lnSpc>
            </a:pPr>
            <a:r>
              <a:rPr lang="en-US"/>
              <a:t>Defeated Macedonians</a:t>
            </a:r>
          </a:p>
          <a:p>
            <a:pPr>
              <a:lnSpc>
                <a:spcPct val="90000"/>
              </a:lnSpc>
            </a:pPr>
            <a:r>
              <a:rPr lang="en-US"/>
              <a:t>Gaul</a:t>
            </a:r>
          </a:p>
          <a:p>
            <a:pPr>
              <a:lnSpc>
                <a:spcPct val="90000"/>
              </a:lnSpc>
            </a:pPr>
            <a:r>
              <a:rPr lang="en-US"/>
              <a:t>Spain</a:t>
            </a:r>
          </a:p>
          <a:p>
            <a:pPr>
              <a:lnSpc>
                <a:spcPct val="90000"/>
              </a:lnSpc>
            </a:pPr>
            <a:r>
              <a:rPr lang="en-US"/>
              <a:t>Road net, navy, aqueducts</a:t>
            </a:r>
          </a:p>
          <a:p>
            <a:pPr>
              <a:lnSpc>
                <a:spcPct val="90000"/>
              </a:lnSpc>
            </a:pPr>
            <a:r>
              <a:rPr lang="en-US"/>
              <a:t>Cultural diffusion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Republic, no-Imperialism, yes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Increased slavery, displaced plebians, inflation= social unrest</a:t>
            </a:r>
          </a:p>
          <a:p>
            <a:r>
              <a:rPr lang="en-US"/>
              <a:t>Senate weakened, Triumvirate, Caesar, Pompey, Crassus, Civil War</a:t>
            </a:r>
          </a:p>
          <a:p>
            <a:r>
              <a:rPr lang="en-US"/>
              <a:t>Caesar assassinated 44 BCE</a:t>
            </a:r>
          </a:p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Triumvirate, civil war</a:t>
            </a:r>
          </a:p>
          <a:p>
            <a:r>
              <a:rPr lang="en-US"/>
              <a:t>Imperial Rome</a:t>
            </a:r>
          </a:p>
          <a:p>
            <a:r>
              <a:rPr lang="en-US"/>
              <a:t>Pax Romana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Pax Romana</a:t>
            </a:r>
          </a:p>
        </p:txBody>
      </p:sp>
      <p:pic>
        <p:nvPicPr>
          <p:cNvPr id="73732" name="Picture 4" descr="rom emp Aug to 180 C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109663"/>
            <a:ext cx="8610600" cy="57483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Peace and Prosperity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Rome, capital of western world</a:t>
            </a:r>
          </a:p>
          <a:p>
            <a:pPr>
              <a:lnSpc>
                <a:spcPct val="90000"/>
              </a:lnSpc>
            </a:pPr>
            <a:r>
              <a:rPr lang="en-US"/>
              <a:t>Military expansion</a:t>
            </a:r>
          </a:p>
          <a:p>
            <a:pPr>
              <a:lnSpc>
                <a:spcPct val="90000"/>
              </a:lnSpc>
            </a:pPr>
            <a:r>
              <a:rPr lang="en-US"/>
              <a:t>Rule of law, common coinage. Civil service, secure travel for merchants</a:t>
            </a:r>
          </a:p>
          <a:p>
            <a:pPr>
              <a:lnSpc>
                <a:spcPct val="90000"/>
              </a:lnSpc>
            </a:pPr>
            <a:r>
              <a:rPr lang="en-US"/>
              <a:t>200 years of stability</a:t>
            </a:r>
          </a:p>
          <a:p>
            <a:pPr>
              <a:lnSpc>
                <a:spcPct val="90000"/>
              </a:lnSpc>
            </a:pPr>
            <a:r>
              <a:rPr lang="en-US"/>
              <a:t>Uniform laws, but traditional cultures in territories survived ie Egyptians, Hebrews</a:t>
            </a:r>
          </a:p>
          <a:p>
            <a:pPr>
              <a:lnSpc>
                <a:spcPct val="90000"/>
              </a:lnSpc>
            </a:pPr>
            <a:r>
              <a:rPr lang="en-US"/>
              <a:t>Growth of arts and sciences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New Religion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Christianity competes with paganism</a:t>
            </a:r>
          </a:p>
          <a:p>
            <a:r>
              <a:rPr lang="en-US"/>
              <a:t>Christians persecuted</a:t>
            </a:r>
          </a:p>
          <a:p>
            <a:r>
              <a:rPr lang="en-US"/>
              <a:t>Conversion of Constantine ended persecution 312 CE</a:t>
            </a:r>
          </a:p>
          <a:p>
            <a:r>
              <a:rPr lang="en-US"/>
              <a:t>Edict of Milan-Christianity official religion of 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Golden Ages of Rome, Greece, Gupta, Others</a:t>
            </a:r>
          </a:p>
          <a:p>
            <a:r>
              <a:rPr lang="en-US"/>
              <a:t>Expansion of Territory, flourishing of art and science</a:t>
            </a:r>
          </a:p>
          <a:p>
            <a:r>
              <a:rPr lang="en-US"/>
              <a:t>Wealth flows in due to military expansion, confidence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Consequences of a Food Surplus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Specialization of labor</a:t>
            </a:r>
          </a:p>
          <a:p>
            <a:pPr>
              <a:lnSpc>
                <a:spcPct val="90000"/>
              </a:lnSpc>
            </a:pPr>
            <a:r>
              <a:rPr lang="en-US" sz="2400"/>
              <a:t>Improved technology: metal working, irrigation</a:t>
            </a:r>
          </a:p>
          <a:p>
            <a:pPr>
              <a:lnSpc>
                <a:spcPct val="90000"/>
              </a:lnSpc>
            </a:pPr>
            <a:r>
              <a:rPr lang="en-US" sz="2400"/>
              <a:t>Stratification of society</a:t>
            </a:r>
          </a:p>
          <a:p>
            <a:pPr>
              <a:lnSpc>
                <a:spcPct val="90000"/>
              </a:lnSpc>
            </a:pPr>
            <a:r>
              <a:rPr lang="en-US" sz="2400"/>
              <a:t>Possessions</a:t>
            </a:r>
          </a:p>
          <a:p>
            <a:pPr>
              <a:lnSpc>
                <a:spcPct val="90000"/>
              </a:lnSpc>
            </a:pPr>
            <a:r>
              <a:rPr lang="en-US" sz="2400"/>
              <a:t>Armies</a:t>
            </a:r>
          </a:p>
          <a:p>
            <a:pPr>
              <a:lnSpc>
                <a:spcPct val="90000"/>
              </a:lnSpc>
            </a:pPr>
            <a:r>
              <a:rPr lang="en-US" sz="2400"/>
              <a:t>Religion</a:t>
            </a:r>
          </a:p>
          <a:p>
            <a:pPr>
              <a:lnSpc>
                <a:spcPct val="90000"/>
              </a:lnSpc>
            </a:pPr>
            <a:r>
              <a:rPr lang="en-US" sz="2400"/>
              <a:t>Writing</a:t>
            </a:r>
          </a:p>
          <a:p>
            <a:pPr>
              <a:lnSpc>
                <a:spcPct val="90000"/>
              </a:lnSpc>
            </a:pPr>
            <a:r>
              <a:rPr lang="en-US" sz="2400"/>
              <a:t>Government</a:t>
            </a:r>
          </a:p>
          <a:p>
            <a:pPr>
              <a:lnSpc>
                <a:spcPct val="90000"/>
              </a:lnSpc>
            </a:pPr>
            <a:r>
              <a:rPr lang="en-US" sz="2400"/>
              <a:t>Population density increases</a:t>
            </a:r>
          </a:p>
          <a:p>
            <a:pPr>
              <a:lnSpc>
                <a:spcPct val="90000"/>
              </a:lnSpc>
            </a:pPr>
            <a:r>
              <a:rPr lang="en-US" sz="2400"/>
              <a:t>Voila…Civilization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“What goes up…”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Empires fall</a:t>
            </a:r>
          </a:p>
          <a:p>
            <a:r>
              <a:rPr lang="en-US"/>
              <a:t>Late Classical Period 200-600 CE</a:t>
            </a:r>
          </a:p>
          <a:p>
            <a:r>
              <a:rPr lang="en-US"/>
              <a:t>Steppe People on the move, dominoes fall</a:t>
            </a:r>
          </a:p>
          <a:p>
            <a:r>
              <a:rPr lang="en-US"/>
              <a:t>Han, Gupta, Roman Empires fall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Collapse of the Han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Wang Mang 9-23 CE, “Socialist Emperor”</a:t>
            </a:r>
          </a:p>
          <a:p>
            <a:r>
              <a:rPr lang="en-US"/>
              <a:t>Economic</a:t>
            </a:r>
          </a:p>
          <a:p>
            <a:pPr lvl="1"/>
            <a:r>
              <a:rPr lang="en-US"/>
              <a:t>Military drained budget</a:t>
            </a:r>
          </a:p>
          <a:p>
            <a:pPr lvl="1"/>
            <a:r>
              <a:rPr lang="en-US"/>
              <a:t>Confiscate land, raise taxes</a:t>
            </a:r>
          </a:p>
          <a:p>
            <a:pPr lvl="1"/>
            <a:r>
              <a:rPr lang="en-US"/>
              <a:t>Actions discouraged manufacture and trade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Collapse of the Han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Social</a:t>
            </a:r>
          </a:p>
          <a:p>
            <a:pPr lvl="1"/>
            <a:r>
              <a:rPr lang="en-US"/>
              <a:t>Rising tensions between rich and poor</a:t>
            </a:r>
          </a:p>
          <a:p>
            <a:pPr lvl="1"/>
            <a:r>
              <a:rPr lang="en-US"/>
              <a:t>Poorly conceived land reform program</a:t>
            </a:r>
          </a:p>
          <a:p>
            <a:pPr lvl="1"/>
            <a:r>
              <a:rPr lang="en-US"/>
              <a:t>Famine</a:t>
            </a:r>
          </a:p>
          <a:p>
            <a:pPr lvl="1"/>
            <a:r>
              <a:rPr lang="en-US"/>
              <a:t>Revolt, murder of Wang Mang</a:t>
            </a:r>
          </a:p>
          <a:p>
            <a:pPr lvl="1"/>
            <a:r>
              <a:rPr lang="en-US"/>
              <a:t>Han Dynasty briefly restored, full recovery impossible, collapse in 220 CE</a:t>
            </a:r>
          </a:p>
          <a:p>
            <a:pPr lvl="1"/>
            <a:r>
              <a:rPr lang="en-US"/>
              <a:t>400 years of regional kingdoms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Collapse of the Gupta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Huns 24/7</a:t>
            </a:r>
          </a:p>
          <a:p>
            <a:r>
              <a:rPr lang="en-US"/>
              <a:t>Gupta able to hold off for a while, at great cost</a:t>
            </a:r>
          </a:p>
          <a:p>
            <a:r>
              <a:rPr lang="en-US"/>
              <a:t>Hun kingdoms emerged in western </a:t>
            </a:r>
            <a:br>
              <a:rPr lang="en-US"/>
            </a:br>
            <a:r>
              <a:rPr lang="en-US"/>
              <a:t>&amp; northern India</a:t>
            </a:r>
          </a:p>
          <a:p>
            <a:r>
              <a:rPr lang="en-US"/>
              <a:t>Culture survived, Hinduism, caste system, Gupta Empire did not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“Western Rome, you are the weakest link, good-bye”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284 CE, Diocletian splits W-E Empire</a:t>
            </a:r>
          </a:p>
          <a:p>
            <a:endParaRPr lang="en-US" sz="2800"/>
          </a:p>
        </p:txBody>
      </p:sp>
      <p:pic>
        <p:nvPicPr>
          <p:cNvPr id="82950" name="Picture 6" descr="div of rom e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743200"/>
            <a:ext cx="8153400" cy="40005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Why?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Attempt to re-gain control of</a:t>
            </a:r>
          </a:p>
          <a:p>
            <a:pPr lvl="1"/>
            <a:r>
              <a:rPr lang="en-US"/>
              <a:t>Military under imperial control</a:t>
            </a:r>
          </a:p>
          <a:p>
            <a:pPr lvl="1"/>
            <a:r>
              <a:rPr lang="en-US"/>
              <a:t>Co-emperors</a:t>
            </a:r>
          </a:p>
          <a:p>
            <a:pPr lvl="1"/>
            <a:r>
              <a:rPr lang="en-US"/>
              <a:t>Economy</a:t>
            </a:r>
          </a:p>
          <a:p>
            <a:pPr lvl="2"/>
            <a:r>
              <a:rPr lang="en-US"/>
              <a:t>Gov’t budget</a:t>
            </a:r>
          </a:p>
          <a:p>
            <a:pPr lvl="2"/>
            <a:r>
              <a:rPr lang="en-US"/>
              <a:t>Price caps to control inflation</a:t>
            </a:r>
          </a:p>
          <a:p>
            <a:pPr lvl="2"/>
            <a:r>
              <a:rPr lang="en-US"/>
              <a:t>Strengthen currency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Collapse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No singular reason</a:t>
            </a:r>
          </a:p>
          <a:p>
            <a:pPr>
              <a:lnSpc>
                <a:spcPct val="90000"/>
              </a:lnSpc>
            </a:pPr>
            <a:r>
              <a:rPr lang="en-US"/>
              <a:t>Rome sacked 410 CE, 476 CE</a:t>
            </a:r>
          </a:p>
          <a:p>
            <a:pPr>
              <a:lnSpc>
                <a:spcPct val="90000"/>
              </a:lnSpc>
            </a:pPr>
            <a:r>
              <a:rPr lang="en-US"/>
              <a:t>Internal decay</a:t>
            </a:r>
          </a:p>
          <a:p>
            <a:pPr lvl="1">
              <a:lnSpc>
                <a:spcPct val="90000"/>
              </a:lnSpc>
            </a:pPr>
            <a:r>
              <a:rPr lang="en-US"/>
              <a:t>Weak or bad leaders</a:t>
            </a:r>
          </a:p>
          <a:p>
            <a:pPr lvl="1">
              <a:lnSpc>
                <a:spcPct val="90000"/>
              </a:lnSpc>
            </a:pPr>
            <a:r>
              <a:rPr lang="en-US"/>
              <a:t>Expense of empire</a:t>
            </a:r>
          </a:p>
          <a:p>
            <a:pPr lvl="1">
              <a:lnSpc>
                <a:spcPct val="90000"/>
              </a:lnSpc>
            </a:pPr>
            <a:r>
              <a:rPr lang="en-US"/>
              <a:t>Epidemics</a:t>
            </a:r>
          </a:p>
          <a:p>
            <a:pPr>
              <a:lnSpc>
                <a:spcPct val="90000"/>
              </a:lnSpc>
            </a:pPr>
            <a:r>
              <a:rPr lang="en-US"/>
              <a:t>External pressures</a:t>
            </a:r>
          </a:p>
          <a:p>
            <a:pPr lvl="1">
              <a:lnSpc>
                <a:spcPct val="90000"/>
              </a:lnSpc>
            </a:pPr>
            <a:r>
              <a:rPr lang="en-US"/>
              <a:t>Huns, Visigoths</a:t>
            </a:r>
          </a:p>
          <a:p>
            <a:pPr lvl="1">
              <a:lnSpc>
                <a:spcPct val="90000"/>
              </a:lnSpc>
            </a:pPr>
            <a:r>
              <a:rPr lang="en-US"/>
              <a:t>Sheer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CONTRAST: Fall of Han, Gupta, Rome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Two major causes threaten all empires</a:t>
            </a:r>
          </a:p>
          <a:p>
            <a:r>
              <a:rPr lang="en-US"/>
              <a:t>Internal: economic depression, natural catastrophes, social unrest</a:t>
            </a:r>
          </a:p>
          <a:p>
            <a:r>
              <a:rPr lang="en-US"/>
              <a:t>External: Invading Armies</a:t>
            </a:r>
          </a:p>
          <a:p>
            <a:r>
              <a:rPr lang="en-US"/>
              <a:t>Internal: Han</a:t>
            </a:r>
          </a:p>
          <a:p>
            <a:r>
              <a:rPr lang="en-US"/>
              <a:t>External: Gupta</a:t>
            </a:r>
          </a:p>
          <a:p>
            <a:r>
              <a:rPr lang="en-US"/>
              <a:t>Combo Meal: 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z="4000"/>
              <a:t>Cultural Diffusion via the Silk Road</a:t>
            </a:r>
          </a:p>
        </p:txBody>
      </p:sp>
      <p:pic>
        <p:nvPicPr>
          <p:cNvPr id="89096" name="Picture 8" descr="silkrd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143000"/>
            <a:ext cx="8763000" cy="2846388"/>
          </a:xfrm>
          <a:noFill/>
          <a:ln/>
        </p:spPr>
      </p:pic>
      <p:pic>
        <p:nvPicPr>
          <p:cNvPr id="89098" name="Picture 10" descr="IMG_098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4267200"/>
            <a:ext cx="2919413" cy="2189163"/>
          </a:xfrm>
          <a:noFill/>
          <a:ln/>
        </p:spPr>
      </p:pic>
      <p:pic>
        <p:nvPicPr>
          <p:cNvPr id="89105" name="Picture 17" descr="turkey 01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34000" y="3962400"/>
            <a:ext cx="3554413" cy="2667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Ideas, Culture, Invention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Trade routes brought various peoples in contact</a:t>
            </a:r>
          </a:p>
          <a:p>
            <a:pPr>
              <a:lnSpc>
                <a:spcPct val="90000"/>
              </a:lnSpc>
            </a:pPr>
            <a:r>
              <a:rPr lang="en-US" sz="2800"/>
              <a:t>Pastoralists provided protection, services, supplies</a:t>
            </a:r>
          </a:p>
          <a:p>
            <a:pPr>
              <a:lnSpc>
                <a:spcPct val="90000"/>
              </a:lnSpc>
            </a:pPr>
            <a:r>
              <a:rPr lang="en-US" sz="2800"/>
              <a:t>Disease and armies also traveled the routes, plague, small pox, Mongols</a:t>
            </a:r>
          </a:p>
          <a:p>
            <a:pPr>
              <a:lnSpc>
                <a:spcPct val="90000"/>
              </a:lnSpc>
            </a:pPr>
            <a:r>
              <a:rPr lang="en-US" sz="2800"/>
              <a:t>Religion-Buddhism to China, SE Asia</a:t>
            </a:r>
          </a:p>
          <a:p>
            <a:pPr>
              <a:lnSpc>
                <a:spcPct val="90000"/>
              </a:lnSpc>
            </a:pPr>
            <a:r>
              <a:rPr lang="en-US" sz="2800"/>
              <a:t>Christianity through Med, Europe, Britain</a:t>
            </a:r>
          </a:p>
          <a:p>
            <a:pPr>
              <a:lnSpc>
                <a:spcPct val="90000"/>
              </a:lnSpc>
            </a:pPr>
            <a:r>
              <a:rPr lang="en-US" sz="2800"/>
              <a:t>Peoples: Anglo-Saxons to Britain, Huns to India, Germanic Tribes to Italy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5" name="Picture 13" descr="pollu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28600"/>
            <a:ext cx="4724400" cy="3543300"/>
          </a:xfrm>
          <a:prstGeom prst="rect">
            <a:avLst/>
          </a:prstGeom>
          <a:noFill/>
        </p:spPr>
      </p:pic>
      <p:pic>
        <p:nvPicPr>
          <p:cNvPr id="8203" name="Picture 11" descr="terraced fiel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38400" y="4171950"/>
            <a:ext cx="3581400" cy="2686050"/>
          </a:xfrm>
          <a:noFill/>
          <a:ln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Environmental Impact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Use of water resources</a:t>
            </a:r>
          </a:p>
          <a:p>
            <a:r>
              <a:rPr lang="en-US" sz="2800"/>
              <a:t>Clearing of land</a:t>
            </a:r>
          </a:p>
          <a:p>
            <a:r>
              <a:rPr lang="en-US" sz="2800"/>
              <a:t>Use of building materials</a:t>
            </a:r>
          </a:p>
          <a:p>
            <a:r>
              <a:rPr lang="en-US" sz="2800"/>
              <a:t>Roads</a:t>
            </a:r>
          </a:p>
          <a:p>
            <a:r>
              <a:rPr lang="en-US" sz="2800"/>
              <a:t>Use of fuel materials</a:t>
            </a:r>
          </a:p>
          <a:p>
            <a:r>
              <a:rPr lang="en-US" sz="2800"/>
              <a:t>Animals,  disease</a:t>
            </a:r>
          </a:p>
          <a:p>
            <a:r>
              <a:rPr lang="en-US" sz="2800"/>
              <a:t>Mining</a:t>
            </a:r>
          </a:p>
        </p:txBody>
      </p:sp>
      <p:pic>
        <p:nvPicPr>
          <p:cNvPr id="8204" name="Picture 12" descr="rock wal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781800" y="3962400"/>
            <a:ext cx="2000250" cy="2667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Religion: to 600 CE</a:t>
            </a:r>
          </a:p>
        </p:txBody>
      </p:sp>
      <p:pic>
        <p:nvPicPr>
          <p:cNvPr id="94212" name="Picture 4" descr="thailand 2004 02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295400"/>
            <a:ext cx="2343150" cy="3124200"/>
          </a:xfrm>
          <a:noFill/>
          <a:ln/>
        </p:spPr>
      </p:pic>
      <p:pic>
        <p:nvPicPr>
          <p:cNvPr id="94214" name="Picture 6" descr="ireland 0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94425" y="1066800"/>
            <a:ext cx="2459038" cy="3276600"/>
          </a:xfrm>
          <a:noFill/>
          <a:ln/>
        </p:spPr>
      </p:pic>
      <p:pic>
        <p:nvPicPr>
          <p:cNvPr id="94217" name="Picture 9" descr="ying yang symbo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" y="4953000"/>
            <a:ext cx="1600200" cy="1581150"/>
          </a:xfrm>
          <a:noFill/>
          <a:ln/>
        </p:spPr>
      </p:pic>
      <p:pic>
        <p:nvPicPr>
          <p:cNvPr id="94219" name="Picture 11" descr="j028592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086600" y="4876800"/>
            <a:ext cx="1827213" cy="1827213"/>
          </a:xfrm>
          <a:noFill/>
          <a:ln/>
        </p:spPr>
      </p:pic>
      <p:pic>
        <p:nvPicPr>
          <p:cNvPr id="94221" name="Picture 13" descr="MPj0314210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2286000"/>
            <a:ext cx="2293938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Belief Systems through 600 CE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Polytheism</a:t>
            </a:r>
          </a:p>
          <a:p>
            <a:pPr>
              <a:lnSpc>
                <a:spcPct val="90000"/>
              </a:lnSpc>
            </a:pPr>
            <a:r>
              <a:rPr lang="en-US"/>
              <a:t>Confucianism</a:t>
            </a:r>
          </a:p>
          <a:p>
            <a:pPr>
              <a:lnSpc>
                <a:spcPct val="90000"/>
              </a:lnSpc>
            </a:pPr>
            <a:r>
              <a:rPr lang="en-US"/>
              <a:t>Daoism</a:t>
            </a:r>
          </a:p>
          <a:p>
            <a:pPr>
              <a:lnSpc>
                <a:spcPct val="90000"/>
              </a:lnSpc>
            </a:pPr>
            <a:r>
              <a:rPr lang="en-US"/>
              <a:t>Legalism</a:t>
            </a:r>
          </a:p>
          <a:p>
            <a:pPr>
              <a:lnSpc>
                <a:spcPct val="90000"/>
              </a:lnSpc>
            </a:pPr>
            <a:r>
              <a:rPr lang="en-US"/>
              <a:t>Hinduism</a:t>
            </a:r>
          </a:p>
          <a:p>
            <a:pPr>
              <a:lnSpc>
                <a:spcPct val="90000"/>
              </a:lnSpc>
            </a:pPr>
            <a:r>
              <a:rPr lang="en-US"/>
              <a:t>Buddhism</a:t>
            </a:r>
          </a:p>
          <a:p>
            <a:pPr>
              <a:lnSpc>
                <a:spcPct val="90000"/>
              </a:lnSpc>
            </a:pPr>
            <a:r>
              <a:rPr lang="en-US"/>
              <a:t>Judaism</a:t>
            </a:r>
          </a:p>
          <a:p>
            <a:pPr>
              <a:lnSpc>
                <a:spcPct val="90000"/>
              </a:lnSpc>
            </a:pPr>
            <a:r>
              <a:rPr lang="en-US"/>
              <a:t>Christianity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Commonalities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Schisms-Divisions resulting in subgroups, sects</a:t>
            </a:r>
          </a:p>
          <a:p>
            <a:r>
              <a:rPr lang="en-US"/>
              <a:t>Consider social, political, cultural, military impacts as well as theological and philosophical</a:t>
            </a:r>
          </a:p>
          <a:p>
            <a:r>
              <a:rPr lang="en-US"/>
              <a:t>Where did it start? Where did he spread? How?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Polytheism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Majority of ancient civs</a:t>
            </a:r>
          </a:p>
          <a:p>
            <a:r>
              <a:rPr lang="en-US"/>
              <a:t>Through 600 CE all Med and Mesop Civs were poly. Exceptions were Hebrews and Christians</a:t>
            </a:r>
          </a:p>
          <a:p>
            <a:r>
              <a:rPr lang="en-US"/>
              <a:t>In the East, all were poly; Aryans, Hindus, traditional Chinese, Daoists, some Buddhists, Americas, Africa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Deity Details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Multiple gods, may be good or bad</a:t>
            </a:r>
          </a:p>
          <a:p>
            <a:r>
              <a:rPr lang="en-US"/>
              <a:t>Deities impact daily life</a:t>
            </a:r>
          </a:p>
          <a:p>
            <a:r>
              <a:rPr lang="en-US"/>
              <a:t>Human attributes (Grk-Rom)</a:t>
            </a:r>
          </a:p>
          <a:p>
            <a:r>
              <a:rPr lang="en-US"/>
              <a:t>Egypt: Benevolent and kind</a:t>
            </a:r>
          </a:p>
          <a:p>
            <a:r>
              <a:rPr lang="en-US"/>
              <a:t>Sumer, Aztec: Feared, to be appeased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Big Deal?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major impact on civ development</a:t>
            </a:r>
          </a:p>
          <a:p>
            <a:r>
              <a:rPr lang="en-US"/>
              <a:t>Art &amp; architecture</a:t>
            </a:r>
          </a:p>
          <a:p>
            <a:r>
              <a:rPr lang="en-US"/>
              <a:t>Ritual based</a:t>
            </a:r>
          </a:p>
          <a:p>
            <a:r>
              <a:rPr lang="en-US"/>
              <a:t>Rise of priestly class</a:t>
            </a:r>
          </a:p>
          <a:p>
            <a:r>
              <a:rPr lang="en-US"/>
              <a:t>Rigid social structures</a:t>
            </a:r>
          </a:p>
          <a:p>
            <a:r>
              <a:rPr lang="en-US"/>
              <a:t>Gods for culture as whole, city-state as well: rise and fall seen as battle of gods as well as city-states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Confucianism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Specifically Chinese (Kong Fu Tse) 400 BCE onward</a:t>
            </a:r>
          </a:p>
          <a:p>
            <a:r>
              <a:rPr lang="en-US"/>
              <a:t>Political-social philosophy, not religion</a:t>
            </a:r>
          </a:p>
          <a:p>
            <a:r>
              <a:rPr lang="en-US"/>
              <a:t>Moral, ethical, also practical</a:t>
            </a:r>
          </a:p>
          <a:p>
            <a:r>
              <a:rPr lang="en-US"/>
              <a:t>How to restore political-social order?</a:t>
            </a:r>
          </a:p>
          <a:p>
            <a:r>
              <a:rPr lang="en-US"/>
              <a:t>5 key relationships: political, parental, spousal, sibling, friends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Confucianism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r>
              <a:rPr lang="en-US"/>
              <a:t>Right relationships = right society</a:t>
            </a:r>
          </a:p>
          <a:p>
            <a:r>
              <a:rPr lang="en-US"/>
              <a:t>Put aside personal ambition for good of state</a:t>
            </a:r>
          </a:p>
          <a:p>
            <a:r>
              <a:rPr lang="en-US" i="1"/>
              <a:t>Ren-</a:t>
            </a:r>
            <a:r>
              <a:rPr lang="en-US" sz="2800"/>
              <a:t>humanity,</a:t>
            </a:r>
            <a:r>
              <a:rPr lang="en-US" i="1"/>
              <a:t> </a:t>
            </a:r>
            <a:r>
              <a:rPr lang="en-US" sz="2800"/>
              <a:t>benevolence, kindness</a:t>
            </a:r>
          </a:p>
          <a:p>
            <a:r>
              <a:rPr lang="en-US" i="1"/>
              <a:t>Li-</a:t>
            </a:r>
            <a:r>
              <a:rPr lang="en-US" sz="2800"/>
              <a:t>propriety, courtesy, respect, deference</a:t>
            </a:r>
          </a:p>
          <a:p>
            <a:r>
              <a:rPr lang="en-US" sz="2800" i="1"/>
              <a:t>Xiao-</a:t>
            </a:r>
            <a:r>
              <a:rPr lang="en-US" sz="2800"/>
              <a:t>filial piety, family obligation, extended</a:t>
            </a:r>
          </a:p>
          <a:p>
            <a:r>
              <a:rPr lang="en-US" sz="2800"/>
              <a:t>Lead by good example</a:t>
            </a:r>
          </a:p>
          <a:p>
            <a:r>
              <a:rPr lang="en-US" sz="2800"/>
              <a:t>Women, 2nd status, honored by kids</a:t>
            </a:r>
            <a:endParaRPr lang="en-US" sz="2800" i="1"/>
          </a:p>
          <a:p>
            <a:endParaRPr lang="en-US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Big Deal?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As a ethical, social, political belief system it was compatible with other religions, could practice Buddhism and Confucianism simultaneously</a:t>
            </a:r>
          </a:p>
          <a:p>
            <a:pPr>
              <a:lnSpc>
                <a:spcPct val="90000"/>
              </a:lnSpc>
            </a:pPr>
            <a:r>
              <a:rPr lang="en-US"/>
              <a:t>Flexible</a:t>
            </a:r>
          </a:p>
          <a:p>
            <a:pPr>
              <a:lnSpc>
                <a:spcPct val="90000"/>
              </a:lnSpc>
            </a:pPr>
            <a:r>
              <a:rPr lang="en-US"/>
              <a:t>Embraced by leaders as well, ordered society, tight families</a:t>
            </a:r>
          </a:p>
          <a:p>
            <a:pPr>
              <a:lnSpc>
                <a:spcPct val="90000"/>
              </a:lnSpc>
            </a:pPr>
            <a:r>
              <a:rPr lang="en-US"/>
              <a:t>Exclusively Chinese, only in context of Chinese culture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Daoism-Taoism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China 500 BCE onward</a:t>
            </a:r>
          </a:p>
          <a:p>
            <a:pPr>
              <a:lnSpc>
                <a:spcPct val="90000"/>
              </a:lnSpc>
            </a:pPr>
            <a:r>
              <a:rPr lang="en-US"/>
              <a:t>“The Way” (of nature/cosmos)</a:t>
            </a:r>
          </a:p>
          <a:p>
            <a:pPr>
              <a:lnSpc>
                <a:spcPct val="90000"/>
              </a:lnSpc>
            </a:pPr>
            <a:r>
              <a:rPr lang="en-US"/>
              <a:t>Lao-tzu, philosopher</a:t>
            </a:r>
          </a:p>
          <a:p>
            <a:pPr>
              <a:lnSpc>
                <a:spcPct val="90000"/>
              </a:lnSpc>
            </a:pPr>
            <a:r>
              <a:rPr lang="en-US"/>
              <a:t>Eternal principles, passive, yielding</a:t>
            </a:r>
          </a:p>
          <a:p>
            <a:pPr lvl="1">
              <a:lnSpc>
                <a:spcPct val="90000"/>
              </a:lnSpc>
            </a:pPr>
            <a:r>
              <a:rPr lang="en-US"/>
              <a:t>Like water, yet strong, shaping</a:t>
            </a:r>
          </a:p>
          <a:p>
            <a:pPr lvl="1">
              <a:lnSpc>
                <a:spcPct val="90000"/>
              </a:lnSpc>
            </a:pPr>
            <a:r>
              <a:rPr lang="en-US"/>
              <a:t>Opening of a pot, nothing, yet not a pot without it</a:t>
            </a:r>
          </a:p>
          <a:p>
            <a:pPr>
              <a:lnSpc>
                <a:spcPct val="90000"/>
              </a:lnSpc>
            </a:pPr>
            <a:r>
              <a:rPr lang="en-US" i="1"/>
              <a:t>Wu wei- </a:t>
            </a:r>
            <a:r>
              <a:rPr lang="en-US"/>
              <a:t>non-doing, harmony with nature</a:t>
            </a:r>
            <a:endParaRPr lang="en-US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River Valley Civs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Mesopotamia</a:t>
            </a:r>
          </a:p>
          <a:p>
            <a:pPr lvl="1"/>
            <a:r>
              <a:rPr lang="en-US" sz="2400"/>
              <a:t>Tigris, Euphrates = Fertile Crescent</a:t>
            </a:r>
          </a:p>
          <a:p>
            <a:pPr lvl="1"/>
            <a:r>
              <a:rPr lang="en-US" sz="2400"/>
              <a:t>Sumer, Babylon, Persia</a:t>
            </a:r>
          </a:p>
          <a:p>
            <a:pPr lvl="1"/>
            <a:r>
              <a:rPr lang="en-US" sz="2400"/>
              <a:t>Unpredictable flooding</a:t>
            </a:r>
          </a:p>
          <a:p>
            <a:pPr lvl="1"/>
            <a:endParaRPr lang="en-US" sz="2400"/>
          </a:p>
          <a:p>
            <a:pPr lvl="1"/>
            <a:endParaRPr lang="en-US" sz="2400"/>
          </a:p>
        </p:txBody>
      </p:sp>
      <p:pic>
        <p:nvPicPr>
          <p:cNvPr id="9223" name="Picture 7" descr="mesopotamia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2400" y="1371600"/>
            <a:ext cx="4876800" cy="29797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Big Deal?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Self-sufficient communities</a:t>
            </a:r>
          </a:p>
          <a:p>
            <a:pPr>
              <a:lnSpc>
                <a:spcPct val="90000"/>
              </a:lnSpc>
            </a:pPr>
            <a:r>
              <a:rPr lang="en-US"/>
              <a:t>Counter to Confucian activism</a:t>
            </a:r>
          </a:p>
          <a:p>
            <a:pPr>
              <a:lnSpc>
                <a:spcPct val="90000"/>
              </a:lnSpc>
            </a:pPr>
            <a:r>
              <a:rPr lang="en-US"/>
              <a:t>Emphasis on harmony w/ nature leads gains: astronomy, botany, chemistry</a:t>
            </a:r>
          </a:p>
          <a:p>
            <a:pPr>
              <a:lnSpc>
                <a:spcPct val="90000"/>
              </a:lnSpc>
            </a:pPr>
            <a:r>
              <a:rPr lang="en-US"/>
              <a:t>Co-existed w/Confucianism, Buddhism, Legalism</a:t>
            </a:r>
          </a:p>
          <a:p>
            <a:pPr>
              <a:lnSpc>
                <a:spcPct val="90000"/>
              </a:lnSpc>
            </a:pPr>
            <a:r>
              <a:rPr lang="en-US"/>
              <a:t>Added to complexity of Chinese culture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Contrast: Confucianism-Daoism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Shared belief in spirits of the dead</a:t>
            </a:r>
          </a:p>
          <a:p>
            <a:pPr>
              <a:lnSpc>
                <a:spcPct val="90000"/>
              </a:lnSpc>
            </a:pPr>
            <a:r>
              <a:rPr lang="en-US" sz="2800"/>
              <a:t>Confucianism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creating orderly society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active relationships, active gov’t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To guide relationships</a:t>
            </a:r>
          </a:p>
          <a:p>
            <a:pPr>
              <a:lnSpc>
                <a:spcPct val="90000"/>
              </a:lnSpc>
            </a:pPr>
            <a:r>
              <a:rPr lang="en-US" sz="2800"/>
              <a:t>Daoism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harmony with nature, internal peace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Simple, passive life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Little gov’t interference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To guide individual in meditation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Legalsim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Q’in Dynasty</a:t>
            </a:r>
          </a:p>
          <a:p>
            <a:r>
              <a:rPr lang="en-US"/>
              <a:t>Peace &amp; order through centralized, tightly controlled state</a:t>
            </a:r>
          </a:p>
          <a:p>
            <a:r>
              <a:rPr lang="en-US"/>
              <a:t>Mistrust of human nature; reliance on tough laws</a:t>
            </a:r>
          </a:p>
          <a:p>
            <a:r>
              <a:rPr lang="en-US"/>
              <a:t>Focus on things the practical and sustainers of society</a:t>
            </a:r>
          </a:p>
          <a:p>
            <a:r>
              <a:rPr lang="en-US"/>
              <a:t>2 most worthy jobs: farmer, soldier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Big Deal?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Accomplished swift reunification of China</a:t>
            </a:r>
          </a:p>
          <a:p>
            <a:r>
              <a:rPr lang="en-US"/>
              <a:t>Completion of projects like the Great Wall</a:t>
            </a:r>
          </a:p>
          <a:p>
            <a:r>
              <a:rPr lang="en-US"/>
              <a:t>Caused widespread resentment among common people, led to wider acceptance of Confucianism-Daoism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Contrast: Confucianism-Legalism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Social belief systems, not religions</a:t>
            </a:r>
          </a:p>
          <a:p>
            <a:r>
              <a:rPr lang="en-US"/>
              <a:t>Intended to create orderly society</a:t>
            </a:r>
          </a:p>
          <a:p>
            <a:r>
              <a:rPr lang="en-US"/>
              <a:t>Confucianism-fundamental goodness</a:t>
            </a:r>
          </a:p>
          <a:p>
            <a:pPr lvl="1"/>
            <a:r>
              <a:rPr lang="en-US"/>
              <a:t>responsibilities</a:t>
            </a:r>
          </a:p>
          <a:p>
            <a:r>
              <a:rPr lang="en-US"/>
              <a:t>Legalism-fundamental evil</a:t>
            </a:r>
          </a:p>
          <a:p>
            <a:pPr lvl="1"/>
            <a:r>
              <a:rPr lang="en-US"/>
              <a:t>punishments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Hinduism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Aryans, and empires of Indian subcontinent</a:t>
            </a:r>
          </a:p>
          <a:p>
            <a:r>
              <a:rPr lang="en-US" sz="2800"/>
              <a:t>Brahma-supreme force</a:t>
            </a:r>
          </a:p>
          <a:p>
            <a:pPr lvl="1"/>
            <a:r>
              <a:rPr lang="en-US" sz="2400"/>
              <a:t>Gods are manifestations of Brahma</a:t>
            </a:r>
          </a:p>
          <a:p>
            <a:pPr lvl="2"/>
            <a:r>
              <a:rPr lang="en-US" sz="2000"/>
              <a:t>Vishnu-preserver</a:t>
            </a:r>
          </a:p>
          <a:p>
            <a:pPr lvl="2"/>
            <a:r>
              <a:rPr lang="en-US" sz="2000"/>
              <a:t>Shiva-destroyer</a:t>
            </a:r>
          </a:p>
          <a:p>
            <a:r>
              <a:rPr lang="en-US" sz="2800"/>
              <a:t>Reincarnation</a:t>
            </a:r>
          </a:p>
          <a:p>
            <a:pPr lvl="1"/>
            <a:r>
              <a:rPr lang="en-US" sz="2400" i="1"/>
              <a:t>Dharma</a:t>
            </a:r>
            <a:r>
              <a:rPr lang="en-US" sz="2400"/>
              <a:t>: rules and obligations</a:t>
            </a:r>
          </a:p>
          <a:p>
            <a:pPr lvl="1"/>
            <a:r>
              <a:rPr lang="en-US" sz="2400" i="1"/>
              <a:t>Karma</a:t>
            </a:r>
            <a:r>
              <a:rPr lang="en-US" sz="2400"/>
              <a:t>: fate based on how dharma was met</a:t>
            </a:r>
          </a:p>
          <a:p>
            <a:pPr lvl="1"/>
            <a:r>
              <a:rPr lang="en-US" sz="2400" i="1"/>
              <a:t>Moshka:</a:t>
            </a:r>
            <a:r>
              <a:rPr lang="en-US" sz="2400"/>
              <a:t> highest state of being, release of soul</a:t>
            </a:r>
            <a:endParaRPr lang="en-US" sz="24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Big Deal?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Religion as well as social system</a:t>
            </a:r>
          </a:p>
          <a:p>
            <a:r>
              <a:rPr lang="en-US"/>
              <a:t>Caste system, accept lot in life, next one will be better (if dharma met)</a:t>
            </a:r>
          </a:p>
          <a:p>
            <a:r>
              <a:rPr lang="en-US"/>
              <a:t>Close relationship w/Indian culture, caste system have limited its spread</a:t>
            </a:r>
          </a:p>
          <a:p>
            <a:r>
              <a:rPr lang="en-US"/>
              <a:t>Treatment of animals</a:t>
            </a:r>
          </a:p>
          <a:p>
            <a:r>
              <a:rPr lang="en-US"/>
              <a:t>Hinduism spawns Buddhism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Buddhism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India, China, SE Asia</a:t>
            </a:r>
          </a:p>
          <a:p>
            <a:r>
              <a:rPr lang="en-US"/>
              <a:t>Hindu prince, Siddartha Gautama</a:t>
            </a:r>
          </a:p>
          <a:p>
            <a:r>
              <a:rPr lang="en-US"/>
              <a:t>Nepal 563-483 BCE</a:t>
            </a:r>
          </a:p>
          <a:p>
            <a:r>
              <a:rPr lang="en-US"/>
              <a:t>Search for meaning of human suffering</a:t>
            </a:r>
          </a:p>
          <a:p>
            <a:r>
              <a:rPr lang="en-US"/>
              <a:t>Buddha = enlightened one</a:t>
            </a:r>
          </a:p>
          <a:p>
            <a:r>
              <a:rPr lang="en-US"/>
              <a:t>No supreme being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Buddhism: 4 Noble Truths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Four noble truths</a:t>
            </a:r>
          </a:p>
          <a:p>
            <a:pPr lvl="1"/>
            <a:r>
              <a:rPr lang="en-US"/>
              <a:t>All Life is suffering</a:t>
            </a:r>
          </a:p>
          <a:p>
            <a:pPr lvl="1"/>
            <a:r>
              <a:rPr lang="en-US"/>
              <a:t>Suffering caused by desire</a:t>
            </a:r>
          </a:p>
          <a:p>
            <a:pPr lvl="1"/>
            <a:r>
              <a:rPr lang="en-US"/>
              <a:t>One can be freed of desire</a:t>
            </a:r>
          </a:p>
          <a:p>
            <a:pPr lvl="1"/>
            <a:r>
              <a:rPr lang="en-US"/>
              <a:t>Freed by following Eightfold path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Buddhism: Eightfold Path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Eightfold Path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Right views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Right aspirations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Right speech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Right conduct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Right livelihood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Right endeavor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Right mindfulness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Right meditation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Following the path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Leads to nirvana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State of perfect peace &amp; harmony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May take several lifetimes</a:t>
            </a:r>
          </a:p>
          <a:p>
            <a:pPr>
              <a:lnSpc>
                <a:spcPct val="90000"/>
              </a:lnSpc>
            </a:pPr>
            <a:r>
              <a:rPr lang="en-US" sz="2400"/>
              <a:t>2 forms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Theraveda: meditation, harmony, Buddha not a god (Lesser Vehicle)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Mahayana: more complex, greater ritual, reliance on priests. Buddha a diety, bodhisattvas, nirvana “helpers”</a:t>
            </a:r>
          </a:p>
          <a:p>
            <a:pPr lvl="1">
              <a:lnSpc>
                <a:spcPct val="90000"/>
              </a:lnSpc>
            </a:pPr>
            <a:endParaRPr lang="en-US" sz="1600"/>
          </a:p>
          <a:p>
            <a:pPr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Sumer: The first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Successful agriculture, river management</a:t>
            </a:r>
          </a:p>
          <a:p>
            <a:pPr>
              <a:lnSpc>
                <a:spcPct val="90000"/>
              </a:lnSpc>
            </a:pPr>
            <a:r>
              <a:rPr lang="en-US"/>
              <a:t>Writing, cuneiforms</a:t>
            </a:r>
          </a:p>
          <a:p>
            <a:pPr>
              <a:lnSpc>
                <a:spcPct val="90000"/>
              </a:lnSpc>
            </a:pPr>
            <a:r>
              <a:rPr lang="en-US"/>
              <a:t>Use of wheel</a:t>
            </a:r>
          </a:p>
          <a:p>
            <a:pPr>
              <a:lnSpc>
                <a:spcPct val="90000"/>
              </a:lnSpc>
            </a:pPr>
            <a:r>
              <a:rPr lang="en-US"/>
              <a:t>12 month calendar, base 60, geometry</a:t>
            </a:r>
          </a:p>
          <a:p>
            <a:pPr>
              <a:lnSpc>
                <a:spcPct val="90000"/>
              </a:lnSpc>
            </a:pPr>
            <a:r>
              <a:rPr lang="en-US"/>
              <a:t>Polytheistic</a:t>
            </a:r>
          </a:p>
          <a:p>
            <a:pPr>
              <a:lnSpc>
                <a:spcPct val="90000"/>
              </a:lnSpc>
            </a:pPr>
            <a:r>
              <a:rPr lang="en-US"/>
              <a:t>Ziggurats</a:t>
            </a:r>
          </a:p>
          <a:p>
            <a:pPr>
              <a:lnSpc>
                <a:spcPct val="90000"/>
              </a:lnSpc>
            </a:pPr>
            <a:r>
              <a:rPr lang="en-US"/>
              <a:t>Ur, Erech, Kish 3000 BCE</a:t>
            </a:r>
          </a:p>
          <a:p>
            <a:pPr>
              <a:lnSpc>
                <a:spcPct val="90000"/>
              </a:lnSpc>
            </a:pPr>
            <a:r>
              <a:rPr lang="en-US"/>
              <a:t>Overthrown by Akkadians 1700 BCE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Big Deal?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Did not recognize castes</a:t>
            </a:r>
          </a:p>
          <a:p>
            <a:r>
              <a:rPr lang="en-US" sz="2800"/>
              <a:t>Appealed to lower classes (duh!)</a:t>
            </a:r>
          </a:p>
          <a:p>
            <a:r>
              <a:rPr lang="en-US" sz="2800"/>
              <a:t>Not attached to social structure, spread rapidly to other cultures</a:t>
            </a:r>
          </a:p>
          <a:p>
            <a:r>
              <a:rPr lang="en-US" sz="2800"/>
              <a:t>Ashoka adopted, thrived</a:t>
            </a:r>
          </a:p>
          <a:p>
            <a:r>
              <a:rPr lang="en-US" sz="2800"/>
              <a:t>Eventually reabsorbed into Hinduism</a:t>
            </a:r>
          </a:p>
          <a:p>
            <a:r>
              <a:rPr lang="en-US" sz="2800"/>
              <a:t>Thrived in China, Japan, SE Asia</a:t>
            </a:r>
          </a:p>
          <a:p>
            <a:r>
              <a:rPr lang="en-US" sz="2800"/>
              <a:t>Force of cultural diffusion via trade, missionaries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229600" cy="1139825"/>
          </a:xfrm>
        </p:spPr>
        <p:txBody>
          <a:bodyPr/>
          <a:lstStyle/>
          <a:p>
            <a:r>
              <a:rPr lang="en-US"/>
              <a:t>Judaism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296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The Hebrews</a:t>
            </a:r>
          </a:p>
          <a:p>
            <a:pPr>
              <a:lnSpc>
                <a:spcPct val="80000"/>
              </a:lnSpc>
            </a:pPr>
            <a:r>
              <a:rPr lang="en-US" sz="2800"/>
              <a:t>Chosen by God, special status</a:t>
            </a:r>
          </a:p>
          <a:p>
            <a:pPr>
              <a:lnSpc>
                <a:spcPct val="80000"/>
              </a:lnSpc>
            </a:pPr>
            <a:r>
              <a:rPr lang="en-US" sz="2800"/>
              <a:t>Personal relationship with God</a:t>
            </a:r>
          </a:p>
          <a:p>
            <a:pPr>
              <a:lnSpc>
                <a:spcPct val="80000"/>
              </a:lnSpc>
            </a:pPr>
            <a:r>
              <a:rPr lang="en-US" sz="2800"/>
              <a:t>Afterlife, tradition, doctrines, philosophy, personal salvation</a:t>
            </a:r>
          </a:p>
          <a:p>
            <a:pPr>
              <a:lnSpc>
                <a:spcPct val="80000"/>
              </a:lnSpc>
            </a:pPr>
            <a:r>
              <a:rPr lang="en-US" sz="2800"/>
              <a:t>To honor, serve God, promote prophets, maintain cultural identity</a:t>
            </a:r>
          </a:p>
          <a:p>
            <a:pPr>
              <a:lnSpc>
                <a:spcPct val="80000"/>
              </a:lnSpc>
            </a:pPr>
            <a:r>
              <a:rPr lang="en-US" sz="2800"/>
              <a:t>A religion &amp; culture</a:t>
            </a:r>
          </a:p>
          <a:p>
            <a:pPr>
              <a:lnSpc>
                <a:spcPct val="80000"/>
              </a:lnSpc>
            </a:pPr>
            <a:r>
              <a:rPr lang="en-US" sz="2800"/>
              <a:t>The First Monotheistic Belief System: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Christianity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Islam</a:t>
            </a:r>
          </a:p>
          <a:p>
            <a:pPr>
              <a:lnSpc>
                <a:spcPct val="8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Compare: Confucianism, Hinduism, Judaism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Seem very different</a:t>
            </a:r>
          </a:p>
          <a:p>
            <a:pPr lvl="1"/>
            <a:r>
              <a:rPr lang="en-US"/>
              <a:t>Confucianism, not a religion</a:t>
            </a:r>
          </a:p>
          <a:p>
            <a:pPr lvl="1"/>
            <a:r>
              <a:rPr lang="en-US"/>
              <a:t>Hinduism, polytheistic</a:t>
            </a:r>
          </a:p>
          <a:p>
            <a:pPr lvl="1"/>
            <a:r>
              <a:rPr lang="en-US"/>
              <a:t>Judaism, monotheistic</a:t>
            </a:r>
          </a:p>
          <a:p>
            <a:r>
              <a:rPr lang="en-US"/>
              <a:t>All tied to the culture where the came from, not evangelical, converting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Christianity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Splinter group of Jews, quickly spread throughout Roman Empire</a:t>
            </a:r>
          </a:p>
          <a:p>
            <a:pPr>
              <a:lnSpc>
                <a:spcPct val="90000"/>
              </a:lnSpc>
            </a:pPr>
            <a:r>
              <a:rPr lang="en-US"/>
              <a:t>Jesus, son of God, Messiah of Jewish prophecy</a:t>
            </a:r>
          </a:p>
          <a:p>
            <a:pPr>
              <a:lnSpc>
                <a:spcPct val="90000"/>
              </a:lnSpc>
            </a:pPr>
            <a:r>
              <a:rPr lang="en-US"/>
              <a:t>Devotion to God, love of fellow man</a:t>
            </a:r>
          </a:p>
          <a:p>
            <a:pPr>
              <a:lnSpc>
                <a:spcPct val="90000"/>
              </a:lnSpc>
            </a:pPr>
            <a:r>
              <a:rPr lang="en-US"/>
              <a:t>Jesus sent to redeem man from sin</a:t>
            </a:r>
          </a:p>
          <a:p>
            <a:pPr>
              <a:lnSpc>
                <a:spcPct val="90000"/>
              </a:lnSpc>
            </a:pPr>
            <a:r>
              <a:rPr lang="en-US"/>
              <a:t>Salvation by faith in divinity, death, and resurrection of Jesus.</a:t>
            </a:r>
          </a:p>
          <a:p>
            <a:pPr>
              <a:lnSpc>
                <a:spcPct val="90000"/>
              </a:lnSpc>
            </a:pPr>
            <a:r>
              <a:rPr lang="en-US"/>
              <a:t>Crucified by Jewish leaders and Roman gov’t   30 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Big Deal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Emphasis on compassion, grace through faith, salvation, eternal life after death appealed to lower classes, women</a:t>
            </a:r>
          </a:p>
          <a:p>
            <a:r>
              <a:rPr lang="en-US" sz="2800"/>
              <a:t>By 300 CE, most influential in  Med. Region</a:t>
            </a:r>
          </a:p>
          <a:p>
            <a:r>
              <a:rPr lang="en-US" sz="2800"/>
              <a:t>Spread north and west throughout Europe</a:t>
            </a:r>
          </a:p>
          <a:p>
            <a:r>
              <a:rPr lang="en-US" sz="2800"/>
              <a:t>Combo of religion &amp; empire = huge impact on political, social development of Europe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Foundations: 3 Themes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Civilizations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Patterns, developments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Rise-fall of empires: why? consequences?</a:t>
            </a:r>
          </a:p>
          <a:p>
            <a:pPr>
              <a:lnSpc>
                <a:spcPct val="80000"/>
              </a:lnSpc>
            </a:pPr>
            <a:r>
              <a:rPr lang="en-US" sz="2800"/>
              <a:t>Sources of Change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Trade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Conquest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Invention, innovation, adaptation; iron, wheel</a:t>
            </a:r>
          </a:p>
          <a:p>
            <a:pPr>
              <a:lnSpc>
                <a:spcPct val="80000"/>
              </a:lnSpc>
            </a:pPr>
            <a:r>
              <a:rPr lang="en-US" sz="2800"/>
              <a:t>Man vs. Nature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Interaction? Role of geography? Attempts to measure/control?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Change from survival (physical needs) to internal peace (spiritual needs)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Sumer to Babylon to Nineveh to Babylon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Overthrew Akkadians 1700 BCE</a:t>
            </a:r>
          </a:p>
          <a:p>
            <a:r>
              <a:rPr lang="en-US"/>
              <a:t>Hammurabi, Code of Law</a:t>
            </a:r>
          </a:p>
          <a:p>
            <a:r>
              <a:rPr lang="en-US"/>
              <a:t>Fell to Kassites, then Hittites 1500 BCE</a:t>
            </a:r>
          </a:p>
          <a:p>
            <a:r>
              <a:rPr lang="en-US"/>
              <a:t>Hittites-iron, then fell to </a:t>
            </a:r>
          </a:p>
          <a:p>
            <a:r>
              <a:rPr lang="en-US"/>
              <a:t>Assyrians-organized, cruel, Nineveh, exiles, cultural diffusion</a:t>
            </a:r>
          </a:p>
          <a:p>
            <a:r>
              <a:rPr lang="en-US"/>
              <a:t>Conquered by Medes, Chaldeans, rebuilt  Babylon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1081</TotalTime>
  <Words>2776</Words>
  <Application>Microsoft Office PowerPoint</Application>
  <PresentationFormat>On-screen Show (4:3)</PresentationFormat>
  <Paragraphs>519</Paragraphs>
  <Slides>85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Cliff</vt:lpstr>
      <vt:lpstr>WHAP Review #1</vt:lpstr>
      <vt:lpstr>Slide 2</vt:lpstr>
      <vt:lpstr>Nomads: Follow the Food</vt:lpstr>
      <vt:lpstr>The Neolithic Revolution:  8000-3000 BCE</vt:lpstr>
      <vt:lpstr>Consequences of a Food Surplus</vt:lpstr>
      <vt:lpstr>Environmental Impact</vt:lpstr>
      <vt:lpstr>River Valley Civs</vt:lpstr>
      <vt:lpstr>Sumer: The first</vt:lpstr>
      <vt:lpstr>Sumer to Babylon to Nineveh to Babylon</vt:lpstr>
      <vt:lpstr>Persian Immersion</vt:lpstr>
      <vt:lpstr>Slide 11</vt:lpstr>
      <vt:lpstr>Walk Like an Egyptian</vt:lpstr>
      <vt:lpstr>Indus Valley</vt:lpstr>
      <vt:lpstr>Indus Valley: 2500-1500 BCE</vt:lpstr>
      <vt:lpstr>Aryans</vt:lpstr>
      <vt:lpstr>China: Shang on the Hwang</vt:lpstr>
      <vt:lpstr>Shang: 1600-1100 BCE</vt:lpstr>
      <vt:lpstr>It’s Zhou Time</vt:lpstr>
      <vt:lpstr>Exceptions to the Rule</vt:lpstr>
      <vt:lpstr>The Classics: India-China</vt:lpstr>
      <vt:lpstr>Mauryan Empire 321-180 BCE</vt:lpstr>
      <vt:lpstr>Mauryan Empire</vt:lpstr>
      <vt:lpstr>Gupta Dynasty 320-467 CE</vt:lpstr>
      <vt:lpstr>Rise of Gupta</vt:lpstr>
      <vt:lpstr>     Q’in Empire</vt:lpstr>
      <vt:lpstr>Q’in Ups in China 221-209 BCE</vt:lpstr>
      <vt:lpstr>A big hand for the Han! </vt:lpstr>
      <vt:lpstr>Han Dynasty 200 BCE-200 CE</vt:lpstr>
      <vt:lpstr>Classical Civs in the Med</vt:lpstr>
      <vt:lpstr>Greece and Rome: Roots of Western Civilization</vt:lpstr>
      <vt:lpstr>It’s Greek to me!</vt:lpstr>
      <vt:lpstr>The Polis</vt:lpstr>
      <vt:lpstr>Hierarchy</vt:lpstr>
      <vt:lpstr>Religion</vt:lpstr>
      <vt:lpstr>War with Persia</vt:lpstr>
      <vt:lpstr>Golden Age of Pericles</vt:lpstr>
      <vt:lpstr>Super-power, super mistake</vt:lpstr>
      <vt:lpstr>Alexander the Great?</vt:lpstr>
      <vt:lpstr>Live fast, die young…</vt:lpstr>
      <vt:lpstr>Hellenistic Era</vt:lpstr>
      <vt:lpstr>The Romans: 509 BCE-476 CE</vt:lpstr>
      <vt:lpstr>Rome</vt:lpstr>
      <vt:lpstr>Social-Political Structure</vt:lpstr>
      <vt:lpstr>Military Domination</vt:lpstr>
      <vt:lpstr>Republic, no-Imperialism, yes</vt:lpstr>
      <vt:lpstr>Pax Romana</vt:lpstr>
      <vt:lpstr>Peace and Prosperity</vt:lpstr>
      <vt:lpstr>A New Religion</vt:lpstr>
      <vt:lpstr>COMPARE</vt:lpstr>
      <vt:lpstr>“What goes up…”</vt:lpstr>
      <vt:lpstr>Collapse of the Han</vt:lpstr>
      <vt:lpstr>Collapse of the Han</vt:lpstr>
      <vt:lpstr>Collapse of the Gupta</vt:lpstr>
      <vt:lpstr>“Western Rome, you are the weakest link, good-bye”</vt:lpstr>
      <vt:lpstr>Why?</vt:lpstr>
      <vt:lpstr>Collapse</vt:lpstr>
      <vt:lpstr>CONTRAST: Fall of Han, Gupta, Rome</vt:lpstr>
      <vt:lpstr>Cultural Diffusion via the Silk Road</vt:lpstr>
      <vt:lpstr>Ideas, Culture, Invention</vt:lpstr>
      <vt:lpstr>Religion: to 600 CE</vt:lpstr>
      <vt:lpstr>Belief Systems through 600 CE</vt:lpstr>
      <vt:lpstr>Commonalities</vt:lpstr>
      <vt:lpstr>Polytheism</vt:lpstr>
      <vt:lpstr>The Deity Details</vt:lpstr>
      <vt:lpstr>The Big Deal?</vt:lpstr>
      <vt:lpstr>Confucianism</vt:lpstr>
      <vt:lpstr>Confucianism</vt:lpstr>
      <vt:lpstr>The Big Deal?</vt:lpstr>
      <vt:lpstr>Daoism-Taoism</vt:lpstr>
      <vt:lpstr>The Big Deal?</vt:lpstr>
      <vt:lpstr>Contrast: Confucianism-Daoism</vt:lpstr>
      <vt:lpstr>Legalsim</vt:lpstr>
      <vt:lpstr>The Big Deal?</vt:lpstr>
      <vt:lpstr>Contrast: Confucianism-Legalism</vt:lpstr>
      <vt:lpstr>Hinduism</vt:lpstr>
      <vt:lpstr>The Big Deal?</vt:lpstr>
      <vt:lpstr>Buddhism</vt:lpstr>
      <vt:lpstr>Buddhism: 4 Noble Truths</vt:lpstr>
      <vt:lpstr>Buddhism: Eightfold Path</vt:lpstr>
      <vt:lpstr>The Big Deal?</vt:lpstr>
      <vt:lpstr>Judaism</vt:lpstr>
      <vt:lpstr>Compare: Confucianism, Hinduism, Judaism</vt:lpstr>
      <vt:lpstr>Christianity</vt:lpstr>
      <vt:lpstr>The Big Deal</vt:lpstr>
      <vt:lpstr>Foundations: 3 Themes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WHAP Review #1</dc:title>
  <dc:creator>mike burns</dc:creator>
  <cp:lastModifiedBy>macmillant</cp:lastModifiedBy>
  <cp:revision>16</cp:revision>
  <dcterms:created xsi:type="dcterms:W3CDTF">2005-04-06T08:00:10Z</dcterms:created>
  <dcterms:modified xsi:type="dcterms:W3CDTF">2010-11-05T12:43:09Z</dcterms:modified>
</cp:coreProperties>
</file>