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1"/>
  </p:notesMasterIdLst>
  <p:sldIdLst>
    <p:sldId id="256"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snapToGrid="0">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93CA34-B181-40D7-85B9-9CB04B130F2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048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0484" name="Rectangle 4"/>
          <p:cNvSpPr>
            <a:spLocks noGrp="1" noChangeArrowheads="1"/>
          </p:cNvSpPr>
          <p:nvPr>
            <p:ph type="dt" sz="half" idx="2"/>
          </p:nvPr>
        </p:nvSpPr>
        <p:spPr/>
        <p:txBody>
          <a:bodyPr/>
          <a:lstStyle>
            <a:lvl1pPr>
              <a:defRPr/>
            </a:lvl1pPr>
          </a:lstStyle>
          <a:p>
            <a:endParaRPr lang="en-US"/>
          </a:p>
        </p:txBody>
      </p:sp>
      <p:sp>
        <p:nvSpPr>
          <p:cNvPr id="20485" name="Rectangle 5"/>
          <p:cNvSpPr>
            <a:spLocks noGrp="1" noChangeArrowheads="1"/>
          </p:cNvSpPr>
          <p:nvPr>
            <p:ph type="ftr" sz="quarter" idx="3"/>
          </p:nvPr>
        </p:nvSpPr>
        <p:spPr/>
        <p:txBody>
          <a:bodyPr/>
          <a:lstStyle>
            <a:lvl1pPr>
              <a:defRPr/>
            </a:lvl1pPr>
          </a:lstStyle>
          <a:p>
            <a:endParaRPr lang="en-US"/>
          </a:p>
        </p:txBody>
      </p:sp>
      <p:sp>
        <p:nvSpPr>
          <p:cNvPr id="20486" name="Rectangle 6"/>
          <p:cNvSpPr>
            <a:spLocks noGrp="1" noChangeArrowheads="1"/>
          </p:cNvSpPr>
          <p:nvPr>
            <p:ph type="sldNum" sz="quarter" idx="4"/>
          </p:nvPr>
        </p:nvSpPr>
        <p:spPr/>
        <p:txBody>
          <a:bodyPr/>
          <a:lstStyle>
            <a:lvl1pPr>
              <a:defRPr/>
            </a:lvl1pPr>
          </a:lstStyle>
          <a:p>
            <a:fld id="{402ADEDE-812F-4618-ACF8-9ADD4E46DBC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E877BF-C411-44E8-90CB-F31FE241756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E5D3A5-A943-4343-87BE-7CA140E6837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765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765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7653" name="Rectangle 5"/>
          <p:cNvSpPr>
            <a:spLocks noGrp="1" noChangeArrowheads="1"/>
          </p:cNvSpPr>
          <p:nvPr>
            <p:ph type="dt" sz="half" idx="2"/>
          </p:nvPr>
        </p:nvSpPr>
        <p:spPr/>
        <p:txBody>
          <a:bodyPr/>
          <a:lstStyle>
            <a:lvl1pPr>
              <a:defRPr/>
            </a:lvl1pPr>
          </a:lstStyle>
          <a:p>
            <a:endParaRPr lang="en-US"/>
          </a:p>
        </p:txBody>
      </p:sp>
      <p:sp>
        <p:nvSpPr>
          <p:cNvPr id="27654" name="Rectangle 6"/>
          <p:cNvSpPr>
            <a:spLocks noGrp="1" noChangeArrowheads="1"/>
          </p:cNvSpPr>
          <p:nvPr>
            <p:ph type="ftr" sz="quarter" idx="3"/>
          </p:nvPr>
        </p:nvSpPr>
        <p:spPr/>
        <p:txBody>
          <a:bodyPr/>
          <a:lstStyle>
            <a:lvl1pPr>
              <a:defRPr/>
            </a:lvl1pPr>
          </a:lstStyle>
          <a:p>
            <a:endParaRPr lang="en-US"/>
          </a:p>
        </p:txBody>
      </p:sp>
      <p:sp>
        <p:nvSpPr>
          <p:cNvPr id="27655" name="Rectangle 7"/>
          <p:cNvSpPr>
            <a:spLocks noGrp="1" noChangeArrowheads="1"/>
          </p:cNvSpPr>
          <p:nvPr>
            <p:ph type="sldNum" sz="quarter" idx="4"/>
          </p:nvPr>
        </p:nvSpPr>
        <p:spPr/>
        <p:txBody>
          <a:bodyPr/>
          <a:lstStyle>
            <a:lvl1pPr>
              <a:defRPr/>
            </a:lvl1pPr>
          </a:lstStyle>
          <a:p>
            <a:fld id="{F1D42A47-79F5-4D98-9F66-48697A5BB47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35D128-C9EB-4124-82BB-F48246B5D32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5FDD78-EB1A-4517-8090-EACA7E2E5A9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57BE9B-CA88-46BD-92F1-5B9BAE6C82D1}"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D21DB8A-E06C-4AAE-A829-C8A2FC674C8F}"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E82B8F8-B3CC-4D5F-AD77-3E52F06E50AA}"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FC34C7A-A9E2-40D7-88DA-97B9B2F9B21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55E69C-48D3-4F9B-A320-BCCC773E68E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011AAA-403E-4E90-A83E-7A8D3729DA83}"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75DD50E-1410-49E3-92DD-C94E18389513}"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D5CD23-95C6-42E8-B0CE-A9D53D9DDE5D}"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F10C45-D750-4175-98AB-D52657BCD7E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35C611-CD05-43EC-86E3-D03BAF93ED0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03D4B78-F7BD-4C76-A3DC-BD3C1E928A3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AC3103-3D02-4CE9-809A-FF641BDFC5A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63F5E5C-9F87-44F4-9E32-3252D6C8956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CB147F3-1BD3-4A65-82A2-EB47DF307D5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9C930C-8568-4370-8D89-3356BB0405B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5C2AC95-113B-4A44-ABC9-A41B83BD5EE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14BED96-1EED-46DC-9C46-7E4F2B67B11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6627"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6628"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6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66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2AA5413-19BF-430F-BDDF-D34E4BFE7FD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7818" y="0"/>
            <a:ext cx="8936182" cy="4247317"/>
          </a:xfrm>
          <a:prstGeom prst="rect">
            <a:avLst/>
          </a:prstGeom>
          <a:noFill/>
        </p:spPr>
        <p:txBody>
          <a:bodyPr wrap="square" lIns="91440" tIns="45720" rIns="91440" bIns="45720">
            <a:spAutoFit/>
          </a:bodyPr>
          <a:lstStyle/>
          <a:p>
            <a:pPr algn="ctr"/>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Constructing a Thesis</a:t>
            </a:r>
          </a:p>
          <a:p>
            <a:pPr algn="ct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That is Grounded in </a:t>
            </a:r>
          </a:p>
          <a:p>
            <a:pPr algn="ctr"/>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New Critical &amp; Deconstructive</a:t>
            </a:r>
          </a:p>
          <a:p>
            <a:pPr algn="ctr"/>
            <a:r>
              <a:rPr lang="en-US"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Theory</a:t>
            </a:r>
            <a:endParaRPr 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50181" name="Picture 5" descr="http://www.nature.com/nature/journal/v439/n7075/images/439388a-i1.0.jpg"/>
          <p:cNvPicPr>
            <a:picLocks noChangeAspect="1" noChangeArrowheads="1"/>
          </p:cNvPicPr>
          <p:nvPr/>
        </p:nvPicPr>
        <p:blipFill>
          <a:blip r:embed="rId2" cstate="print"/>
          <a:srcRect/>
          <a:stretch>
            <a:fillRect/>
          </a:stretch>
        </p:blipFill>
        <p:spPr bwMode="auto">
          <a:xfrm>
            <a:off x="3965575" y="4570990"/>
            <a:ext cx="1714500" cy="17716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67010"/>
            <a:ext cx="9072564" cy="1754326"/>
          </a:xfrm>
          <a:prstGeom prst="rect">
            <a:avLst/>
          </a:prstGeom>
          <a:noFill/>
        </p:spPr>
        <p:txBody>
          <a:bodyPr wrap="squar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Brief Overview of Skinner’s “Zap”</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51205" name="Picture 5" descr="http://www.edu-lu-tion.com/yahoo_site_admin/assets/images/0081.6893818_std.jpg"/>
          <p:cNvPicPr>
            <a:picLocks noChangeAspect="1" noChangeArrowheads="1"/>
          </p:cNvPicPr>
          <p:nvPr/>
        </p:nvPicPr>
        <p:blipFill>
          <a:blip r:embed="rId2" cstate="print"/>
          <a:srcRect/>
          <a:stretch>
            <a:fillRect/>
          </a:stretch>
        </p:blipFill>
        <p:spPr bwMode="auto">
          <a:xfrm>
            <a:off x="2157412" y="2322909"/>
            <a:ext cx="4579937" cy="3434953"/>
          </a:xfrm>
          <a:prstGeom prst="rect">
            <a:avLst/>
          </a:prstGeom>
          <a:noFill/>
        </p:spPr>
      </p:pic>
      <p:sp>
        <p:nvSpPr>
          <p:cNvPr id="8" name="Rectangle 7"/>
          <p:cNvSpPr/>
          <p:nvPr/>
        </p:nvSpPr>
        <p:spPr>
          <a:xfrm rot="10800000" flipV="1">
            <a:off x="2133599" y="5996602"/>
            <a:ext cx="5167745" cy="369332"/>
          </a:xfrm>
          <a:prstGeom prst="rect">
            <a:avLst/>
          </a:prstGeom>
        </p:spPr>
        <p:txBody>
          <a:bodyPr wrap="square">
            <a:spAutoFit/>
          </a:bodyPr>
          <a:lstStyle/>
          <a:p>
            <a:r>
              <a:rPr lang="en-US" dirty="0" smtClean="0">
                <a:hlinkClick r:id="rId3" action="ppaction://hlinksldjump"/>
              </a:rPr>
              <a:t>http://www.youtube.com/watch?v=cl7jr9EVcjI</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5613" y="277091"/>
            <a:ext cx="8226425" cy="752620"/>
          </a:xfrm>
        </p:spPr>
        <p:txBody>
          <a:bodyPr/>
          <a:lstStyle/>
          <a:p>
            <a:pPr algn="ctr"/>
            <a:r>
              <a:rPr lang="en-US" dirty="0" smtClean="0"/>
              <a:t>Thesis: Student Sample</a:t>
            </a:r>
            <a:endParaRPr lang="en-US" dirty="0"/>
          </a:p>
        </p:txBody>
      </p:sp>
      <p:sp>
        <p:nvSpPr>
          <p:cNvPr id="53251" name="Rectangle 3"/>
          <p:cNvSpPr>
            <a:spLocks noGrp="1" noChangeArrowheads="1"/>
          </p:cNvSpPr>
          <p:nvPr>
            <p:ph type="body" idx="1"/>
          </p:nvPr>
        </p:nvSpPr>
        <p:spPr>
          <a:xfrm>
            <a:off x="455613" y="1600201"/>
            <a:ext cx="8226425" cy="3470564"/>
          </a:xfrm>
        </p:spPr>
        <p:txBody>
          <a:bodyPr/>
          <a:lstStyle/>
          <a:p>
            <a:r>
              <a:rPr lang="en-US" dirty="0">
                <a:solidFill>
                  <a:schemeClr val="tx1"/>
                </a:solidFill>
                <a:latin typeface="+mn-lt"/>
                <a:ea typeface="+mn-ea"/>
                <a:cs typeface="+mn-cs"/>
              </a:rPr>
              <a:t>In the vignette “The Littlest Hitler,” Ryan </a:t>
            </a:r>
            <a:r>
              <a:rPr lang="en-US" dirty="0" err="1">
                <a:solidFill>
                  <a:schemeClr val="tx1"/>
                </a:solidFill>
                <a:latin typeface="+mn-lt"/>
                <a:ea typeface="+mn-ea"/>
                <a:cs typeface="+mn-cs"/>
              </a:rPr>
              <a:t>Boudinot</a:t>
            </a:r>
            <a:r>
              <a:rPr lang="en-US" dirty="0">
                <a:solidFill>
                  <a:schemeClr val="tx1"/>
                </a:solidFill>
                <a:latin typeface="+mn-lt"/>
                <a:ea typeface="+mn-ea"/>
                <a:cs typeface="+mn-cs"/>
              </a:rPr>
              <a:t> constructs an inverted historical binary in order to demonstrate the dichotomous relationship between two young children and their antithetical dispositions.  As the story progresses, multiple circumstances of irony, </a:t>
            </a:r>
            <a:r>
              <a:rPr lang="en-US" dirty="0" smtClean="0">
                <a:solidFill>
                  <a:schemeClr val="tx1"/>
                </a:solidFill>
                <a:latin typeface="+mn-lt"/>
                <a:ea typeface="+mn-ea"/>
                <a:cs typeface="+mn-cs"/>
              </a:rPr>
              <a:t>paradox, </a:t>
            </a:r>
            <a:r>
              <a:rPr lang="en-US" dirty="0">
                <a:solidFill>
                  <a:schemeClr val="tx1"/>
                </a:solidFill>
                <a:latin typeface="+mn-lt"/>
                <a:ea typeface="+mn-ea"/>
                <a:cs typeface="+mn-cs"/>
              </a:rPr>
              <a:t>and syntactic ambiguity arise, further enhancing the diametric personalities of Davy and </a:t>
            </a:r>
            <a:r>
              <a:rPr lang="en-US" dirty="0" err="1">
                <a:solidFill>
                  <a:schemeClr val="tx1"/>
                </a:solidFill>
                <a:latin typeface="+mn-lt"/>
                <a:ea typeface="+mn-ea"/>
                <a:cs typeface="+mn-cs"/>
              </a:rPr>
              <a:t>Lisette</a:t>
            </a:r>
            <a:r>
              <a:rPr lang="en-US" dirty="0">
                <a:solidFill>
                  <a:schemeClr val="tx1"/>
                </a:solidFill>
                <a:latin typeface="+mn-lt"/>
                <a:ea typeface="+mn-ea"/>
                <a:cs typeface="+mn-cs"/>
              </a:rPr>
              <a:t>, costumed as Adolf Hitler and Anne Frank respectively. </a:t>
            </a:r>
          </a:p>
          <a:p>
            <a:endParaRPr lang="en-US" dirty="0"/>
          </a:p>
        </p:txBody>
      </p:sp>
      <p:pic>
        <p:nvPicPr>
          <p:cNvPr id="53253" name="Picture 5" descr="http://www.bradfitzpatrick.com/weblog/wp-content/files/cartoonmousecheese.gif"/>
          <p:cNvPicPr>
            <a:picLocks noChangeAspect="1" noChangeArrowheads="1"/>
          </p:cNvPicPr>
          <p:nvPr/>
        </p:nvPicPr>
        <p:blipFill>
          <a:blip r:embed="rId2" cstate="print"/>
          <a:srcRect/>
          <a:stretch>
            <a:fillRect/>
          </a:stretch>
        </p:blipFill>
        <p:spPr bwMode="auto">
          <a:xfrm>
            <a:off x="3366654" y="4706051"/>
            <a:ext cx="2644197" cy="188871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050" y="346363"/>
            <a:ext cx="8226425" cy="655638"/>
          </a:xfrm>
        </p:spPr>
        <p:txBody>
          <a:bodyPr/>
          <a:lstStyle/>
          <a:p>
            <a:pPr algn="ctr"/>
            <a:r>
              <a:rPr lang="en-US" dirty="0" smtClean="0"/>
              <a:t>Follow the Pattern to the Cheese</a:t>
            </a:r>
            <a:endParaRPr lang="en-US" dirty="0"/>
          </a:p>
        </p:txBody>
      </p:sp>
      <p:sp>
        <p:nvSpPr>
          <p:cNvPr id="3" name="Content Placeholder 2"/>
          <p:cNvSpPr>
            <a:spLocks noGrp="1"/>
          </p:cNvSpPr>
          <p:nvPr>
            <p:ph idx="1"/>
          </p:nvPr>
        </p:nvSpPr>
        <p:spPr>
          <a:xfrm>
            <a:off x="455613" y="1600201"/>
            <a:ext cx="8411296" cy="2098964"/>
          </a:xfrm>
        </p:spPr>
        <p:txBody>
          <a:bodyPr/>
          <a:lstStyle/>
          <a:p>
            <a:r>
              <a:rPr lang="en-US" dirty="0" smtClean="0"/>
              <a:t> “Visiting Hours” by Judy </a:t>
            </a:r>
            <a:r>
              <a:rPr lang="en-US" dirty="0" err="1" smtClean="0"/>
              <a:t>Budnitz</a:t>
            </a:r>
            <a:r>
              <a:rPr lang="en-US" dirty="0" smtClean="0"/>
              <a:t> uses binary inversion and juxtaposition to uncover the truth behind Ezra and his family's past. The concise diction and dichotomy between fiction and reality revealed the truth about his abusive father.</a:t>
            </a:r>
            <a:endParaRPr lang="en-US" dirty="0"/>
          </a:p>
        </p:txBody>
      </p:sp>
      <p:pic>
        <p:nvPicPr>
          <p:cNvPr id="77826" name="Picture 2" descr="http://wallpaperstock.net/cheese-mouse_wallpapers_7421_1152x864.jpg"/>
          <p:cNvPicPr>
            <a:picLocks noChangeAspect="1" noChangeArrowheads="1"/>
          </p:cNvPicPr>
          <p:nvPr/>
        </p:nvPicPr>
        <p:blipFill>
          <a:blip r:embed="rId2" cstate="print"/>
          <a:srcRect/>
          <a:stretch>
            <a:fillRect/>
          </a:stretch>
        </p:blipFill>
        <p:spPr bwMode="auto">
          <a:xfrm>
            <a:off x="3172691" y="3716332"/>
            <a:ext cx="3114387" cy="2490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457200"/>
            <a:ext cx="8226425" cy="794183"/>
          </a:xfrm>
        </p:spPr>
        <p:txBody>
          <a:bodyPr/>
          <a:lstStyle/>
          <a:p>
            <a:pPr algn="ctr"/>
            <a:r>
              <a:rPr lang="en-US" dirty="0" smtClean="0"/>
              <a:t>Student Sample: Right to the Cheese!!</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In his vignette “The Littlest Hitler,” Ryan </a:t>
            </a:r>
            <a:r>
              <a:rPr lang="en-US" dirty="0" err="1">
                <a:solidFill>
                  <a:schemeClr val="tx1"/>
                </a:solidFill>
                <a:latin typeface="+mn-lt"/>
                <a:ea typeface="+mn-ea"/>
                <a:cs typeface="+mn-cs"/>
              </a:rPr>
              <a:t>Boudinot</a:t>
            </a:r>
            <a:r>
              <a:rPr lang="en-US" dirty="0">
                <a:solidFill>
                  <a:schemeClr val="tx1"/>
                </a:solidFill>
                <a:latin typeface="+mn-lt"/>
                <a:ea typeface="+mn-ea"/>
                <a:cs typeface="+mn-cs"/>
              </a:rPr>
              <a:t> combines a historical binary with an inversion of expected roles to convey that people are not always what they appear to be. The story is set on Halloween, a day of pretending and being something different; however, ironically the characters fail to take on the roles of their costumes and instead act themselves. The use of a binary inversion helps the reader understand the paradoxical relationship between a person and their Halloween costume, as well as the irony pretending to be someone else entails.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904" y="360218"/>
            <a:ext cx="8226425" cy="641783"/>
          </a:xfrm>
        </p:spPr>
        <p:txBody>
          <a:bodyPr/>
          <a:lstStyle/>
          <a:p>
            <a:pPr algn="ctr"/>
            <a:r>
              <a:rPr lang="en-US" dirty="0" smtClean="0"/>
              <a:t>Student Sample: Avoid the “Zaps”</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In the story “Us and Them” by David Sedaris, the author uses both diction and syntax to de-humanize the child he was and also to separate himself, as the adult, from the negative implication that is associated with the young David’s greed. He does this because he wants to connect himself to the bad aspects of his own personality as little as possible. If you juxtapose the scene where Sedaris is frantically devouring his Halloween candy with his face covered in chocolate, along side the place in the story where he blames his mother for his own not making friends, you can really see how much he tries to avoid connecting his adult self with the negative parts of his own life.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Student Sample: Go Get the Cheese!!</a:t>
            </a:r>
            <a:endParaRPr lang="en-US" dirty="0"/>
          </a:p>
        </p:txBody>
      </p:sp>
      <p:sp>
        <p:nvSpPr>
          <p:cNvPr id="3" name="Content Placeholder 2"/>
          <p:cNvSpPr>
            <a:spLocks noGrp="1"/>
          </p:cNvSpPr>
          <p:nvPr>
            <p:ph idx="1"/>
          </p:nvPr>
        </p:nvSpPr>
        <p:spPr>
          <a:xfrm>
            <a:off x="455613" y="1600201"/>
            <a:ext cx="8226425" cy="3235036"/>
          </a:xfrm>
        </p:spPr>
        <p:txBody>
          <a:bodyPr/>
          <a:lstStyle/>
          <a:p>
            <a:r>
              <a:rPr lang="en-US" dirty="0">
                <a:solidFill>
                  <a:schemeClr val="tx1"/>
                </a:solidFill>
                <a:latin typeface="+mn-lt"/>
                <a:ea typeface="+mn-ea"/>
                <a:cs typeface="+mn-cs"/>
              </a:rPr>
              <a:t>The story “Littlest Hitler” uses literary elements such as dichotomy, binary, irony, and juxtaposition to establish a character throughout the text. Specifically, historical binary is used when describing the traits of a boy dressed as Hitler and a girl dressed as Anne Frank. This, and other things like it, helps show the innocence of childhood as compared with what the world forces onto children (the evils of Hitler, hookers, etc.).</a:t>
            </a:r>
          </a:p>
          <a:p>
            <a:endParaRPr lang="en-US" dirty="0"/>
          </a:p>
        </p:txBody>
      </p:sp>
      <p:pic>
        <p:nvPicPr>
          <p:cNvPr id="78850" name="Picture 2" descr="http://www.dobco.org/images/Brown_Mouse_with_Cheese.jpg"/>
          <p:cNvPicPr>
            <a:picLocks noChangeAspect="1" noChangeArrowheads="1"/>
          </p:cNvPicPr>
          <p:nvPr/>
        </p:nvPicPr>
        <p:blipFill>
          <a:blip r:embed="rId2" cstate="print"/>
          <a:srcRect/>
          <a:stretch>
            <a:fillRect/>
          </a:stretch>
        </p:blipFill>
        <p:spPr bwMode="auto">
          <a:xfrm>
            <a:off x="3214253" y="4777996"/>
            <a:ext cx="2853747" cy="179786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4716_slide">
  <a:themeElements>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ind_4716_slide</Template>
  <TotalTime>21</TotalTime>
  <Words>440</Words>
  <Application>Microsoft Office PowerPoint</Application>
  <PresentationFormat>On-screen Show (4:3)</PresentationFormat>
  <Paragraphs>16</Paragraphs>
  <Slides>8</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8</vt:i4>
      </vt:variant>
    </vt:vector>
  </HeadingPairs>
  <TitlesOfParts>
    <vt:vector size="11" baseType="lpstr">
      <vt:lpstr>Arial</vt:lpstr>
      <vt:lpstr>ind_4716_slide</vt:lpstr>
      <vt:lpstr>1_Default Design</vt:lpstr>
      <vt:lpstr>Slide 1</vt:lpstr>
      <vt:lpstr>Slide 2</vt:lpstr>
      <vt:lpstr>Thesis: Student Sample</vt:lpstr>
      <vt:lpstr>Follow the Pattern to the Cheese</vt:lpstr>
      <vt:lpstr>Student Sample: Right to the Cheese!!</vt:lpstr>
      <vt:lpstr>Student Sample: Avoid the “Zaps”</vt:lpstr>
      <vt:lpstr>Student Sample: Go Get the Cheese!!</vt:lpstr>
      <vt:lpstr>Slide 8</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3</cp:revision>
  <dcterms:created xsi:type="dcterms:W3CDTF">2010-09-20T10:27:27Z</dcterms:created>
  <dcterms:modified xsi:type="dcterms:W3CDTF">2010-09-20T10:48:53Z</dcterms:modified>
</cp:coreProperties>
</file>