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2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2" d="100"/>
          <a:sy n="82" d="100"/>
        </p:scale>
        <p:origin x="-16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AF5EA84-F7C4-4C55-846F-A0B5528B8C03}" type="datetimeFigureOut">
              <a:rPr lang="en-US" smtClean="0"/>
              <a:t>12/6/2010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FC9EC0-D5F0-45BC-8FCC-513B826AC2B8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FC9EC0-D5F0-45BC-8FCC-513B826AC2B8}" type="slidenum">
              <a:rPr lang="en-US" smtClean="0"/>
              <a:t>4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E235F5-4CE4-4D55-AD1D-8A780D20ED7F}" type="datetimeFigureOut">
              <a:rPr lang="en-US" smtClean="0"/>
              <a:t>12/6/2010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5C8EE3-6CD3-4C4D-BE61-5E071F95DA3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E235F5-4CE4-4D55-AD1D-8A780D20ED7F}" type="datetimeFigureOut">
              <a:rPr lang="en-US" smtClean="0"/>
              <a:t>12/6/2010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5C8EE3-6CD3-4C4D-BE61-5E071F95DA3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E235F5-4CE4-4D55-AD1D-8A780D20ED7F}" type="datetimeFigureOut">
              <a:rPr lang="en-US" smtClean="0"/>
              <a:t>12/6/2010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5C8EE3-6CD3-4C4D-BE61-5E071F95DA3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E235F5-4CE4-4D55-AD1D-8A780D20ED7F}" type="datetimeFigureOut">
              <a:rPr lang="en-US" smtClean="0"/>
              <a:t>12/6/2010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5C8EE3-6CD3-4C4D-BE61-5E071F95DA3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E235F5-4CE4-4D55-AD1D-8A780D20ED7F}" type="datetimeFigureOut">
              <a:rPr lang="en-US" smtClean="0"/>
              <a:t>12/6/2010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5C8EE3-6CD3-4C4D-BE61-5E071F95DA3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E235F5-4CE4-4D55-AD1D-8A780D20ED7F}" type="datetimeFigureOut">
              <a:rPr lang="en-US" smtClean="0"/>
              <a:t>12/6/2010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5C8EE3-6CD3-4C4D-BE61-5E071F95DA3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E235F5-4CE4-4D55-AD1D-8A780D20ED7F}" type="datetimeFigureOut">
              <a:rPr lang="en-US" smtClean="0"/>
              <a:t>12/6/2010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5C8EE3-6CD3-4C4D-BE61-5E071F95DA3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E235F5-4CE4-4D55-AD1D-8A780D20ED7F}" type="datetimeFigureOut">
              <a:rPr lang="en-US" smtClean="0"/>
              <a:t>12/6/2010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5C8EE3-6CD3-4C4D-BE61-5E071F95DA3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E235F5-4CE4-4D55-AD1D-8A780D20ED7F}" type="datetimeFigureOut">
              <a:rPr lang="en-US" smtClean="0"/>
              <a:t>12/6/2010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5C8EE3-6CD3-4C4D-BE61-5E071F95DA3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E235F5-4CE4-4D55-AD1D-8A780D20ED7F}" type="datetimeFigureOut">
              <a:rPr lang="en-US" smtClean="0"/>
              <a:t>12/6/2010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5C8EE3-6CD3-4C4D-BE61-5E071F95DA3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E235F5-4CE4-4D55-AD1D-8A780D20ED7F}" type="datetimeFigureOut">
              <a:rPr lang="en-US" smtClean="0"/>
              <a:t>12/6/2010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5C8EE3-6CD3-4C4D-BE61-5E071F95DA3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E235F5-4CE4-4D55-AD1D-8A780D20ED7F}" type="datetimeFigureOut">
              <a:rPr lang="en-US" smtClean="0"/>
              <a:t>12/6/2010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5C8EE3-6CD3-4C4D-BE61-5E071F95DA39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The Meiji Emperor &amp; Modernization of Japan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The Treaty of Kanagawa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The Sino-Japanese War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The Russo-Japanese War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266" name="Picture 2" descr="http://www.zunal.com/zunal_uploads/images/20100203092937Dare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2133600" cy="2362200"/>
          </a:xfrm>
          <a:prstGeom prst="rect">
            <a:avLst/>
          </a:prstGeom>
          <a:noFill/>
        </p:spPr>
      </p:pic>
      <p:pic>
        <p:nvPicPr>
          <p:cNvPr id="11268" name="Picture 4" descr="http://faculty.unlv.edu/gbrown/Hist103/meiji_restoration_map186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33601" y="1"/>
            <a:ext cx="7010400" cy="2286000"/>
          </a:xfrm>
          <a:prstGeom prst="rect">
            <a:avLst/>
          </a:prstGeom>
          <a:noFill/>
        </p:spPr>
      </p:pic>
      <p:pic>
        <p:nvPicPr>
          <p:cNvPr id="11270" name="Picture 6" descr="http://www.japanirelandtravel.ie/download/1/The-Meiji-Restoration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2362200"/>
            <a:ext cx="1905000" cy="2343151"/>
          </a:xfrm>
          <a:prstGeom prst="rect">
            <a:avLst/>
          </a:prstGeom>
          <a:noFill/>
        </p:spPr>
      </p:pic>
      <p:pic>
        <p:nvPicPr>
          <p:cNvPr id="11272" name="Picture 8" descr="http://www.mrfaught.org/meiji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905000" y="3619499"/>
            <a:ext cx="7239000" cy="3238501"/>
          </a:xfrm>
          <a:prstGeom prst="rect">
            <a:avLst/>
          </a:prstGeom>
          <a:noFill/>
        </p:spPr>
      </p:pic>
      <p:pic>
        <p:nvPicPr>
          <p:cNvPr id="11274" name="Picture 10" descr="http://upload.wikimedia.org/wikipedia/commons/thumb/0/06/War_flag_of_the_Imperial_Japanese_Army.svg/125px-War_flag_of_the_Imperial_Japanese_Army.sv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239000" y="2286000"/>
            <a:ext cx="1905000" cy="1295400"/>
          </a:xfrm>
          <a:prstGeom prst="rect">
            <a:avLst/>
          </a:prstGeom>
          <a:noFill/>
        </p:spPr>
      </p:pic>
      <p:pic>
        <p:nvPicPr>
          <p:cNvPr id="11276" name="Picture 12" descr="http://www.corbisimages.com/images/67/04E989F2-AA98-438B-A2BE-3FCC8815FE91/EN3081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4724400"/>
            <a:ext cx="1905000" cy="2133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Japan Ends its Isolation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In </a:t>
            </a:r>
            <a:r>
              <a:rPr lang="en-US" b="1" u="sng" dirty="0" smtClean="0">
                <a:latin typeface="Times New Roman" pitchFamily="18" charset="0"/>
                <a:cs typeface="Times New Roman" pitchFamily="18" charset="0"/>
              </a:rPr>
              <a:t>1635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Japan had issued a formal declaration from the </a:t>
            </a:r>
            <a:r>
              <a:rPr lang="en-US" b="1" u="sng" dirty="0" smtClean="0">
                <a:latin typeface="Times New Roman" pitchFamily="18" charset="0"/>
                <a:cs typeface="Times New Roman" pitchFamily="18" charset="0"/>
              </a:rPr>
              <a:t>Shogun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declaring Japan </a:t>
            </a:r>
            <a:r>
              <a:rPr lang="en-US" b="1" u="sng" dirty="0" smtClean="0">
                <a:latin typeface="Times New Roman" pitchFamily="18" charset="0"/>
                <a:cs typeface="Times New Roman" pitchFamily="18" charset="0"/>
              </a:rPr>
              <a:t>closed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to contact with the outside world (*under penalty of death!)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Japan only traded during this period with the </a:t>
            </a:r>
            <a:r>
              <a:rPr lang="en-US" b="1" u="sng" dirty="0" smtClean="0">
                <a:latin typeface="Times New Roman" pitchFamily="18" charset="0"/>
                <a:cs typeface="Times New Roman" pitchFamily="18" charset="0"/>
              </a:rPr>
              <a:t>Dutch &amp; </a:t>
            </a:r>
            <a:r>
              <a:rPr lang="en-US" b="1" u="sng" dirty="0" err="1" smtClean="0">
                <a:latin typeface="Times New Roman" pitchFamily="18" charset="0"/>
                <a:cs typeface="Times New Roman" pitchFamily="18" charset="0"/>
              </a:rPr>
              <a:t>Portguese</a:t>
            </a:r>
            <a:r>
              <a:rPr lang="en-US" u="sng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&amp; only through the port of </a:t>
            </a:r>
            <a:r>
              <a:rPr lang="en-US" b="1" u="sng" dirty="0" smtClean="0">
                <a:latin typeface="Times New Roman" pitchFamily="18" charset="0"/>
                <a:cs typeface="Times New Roman" pitchFamily="18" charset="0"/>
              </a:rPr>
              <a:t>Nagasaki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In </a:t>
            </a:r>
            <a:r>
              <a:rPr lang="en-US" b="1" u="sng" dirty="0" smtClean="0">
                <a:latin typeface="Times New Roman" pitchFamily="18" charset="0"/>
                <a:cs typeface="Times New Roman" pitchFamily="18" charset="0"/>
              </a:rPr>
              <a:t>1853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the United States sent a fleet of warships under the command of </a:t>
            </a:r>
            <a:r>
              <a:rPr lang="en-US" b="1" u="sng" dirty="0" smtClean="0">
                <a:latin typeface="Times New Roman" pitchFamily="18" charset="0"/>
                <a:cs typeface="Times New Roman" pitchFamily="18" charset="0"/>
              </a:rPr>
              <a:t>Commodore Matthew C. Perry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at the urging of </a:t>
            </a:r>
            <a:r>
              <a:rPr lang="en-US" b="1" u="sng" dirty="0" smtClean="0">
                <a:latin typeface="Times New Roman" pitchFamily="18" charset="0"/>
                <a:cs typeface="Times New Roman" pitchFamily="18" charset="0"/>
              </a:rPr>
              <a:t>President Fillmore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Perry’s goal was to open Japan to </a:t>
            </a:r>
            <a:r>
              <a:rPr lang="en-US" b="1" u="sng" dirty="0" smtClean="0">
                <a:latin typeface="Times New Roman" pitchFamily="18" charset="0"/>
                <a:cs typeface="Times New Roman" pitchFamily="18" charset="0"/>
              </a:rPr>
              <a:t>trade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with the US, something no other country had been able to do 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In </a:t>
            </a:r>
            <a:r>
              <a:rPr lang="en-US" b="1" u="sng" dirty="0" smtClean="0">
                <a:latin typeface="Times New Roman" pitchFamily="18" charset="0"/>
                <a:cs typeface="Times New Roman" pitchFamily="18" charset="0"/>
              </a:rPr>
              <a:t>1854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Japan signed the </a:t>
            </a:r>
            <a:r>
              <a:rPr lang="en-US" b="1" u="sng" dirty="0" smtClean="0">
                <a:latin typeface="Times New Roman" pitchFamily="18" charset="0"/>
                <a:cs typeface="Times New Roman" pitchFamily="18" charset="0"/>
              </a:rPr>
              <a:t>Treaty of Kanagawa (Treaty of Friendship)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with the United States, formally opening a trade relationship &amp; exchange of </a:t>
            </a:r>
            <a:r>
              <a:rPr lang="en-US" b="1" u="sng" dirty="0" smtClean="0">
                <a:latin typeface="Times New Roman" pitchFamily="18" charset="0"/>
                <a:cs typeface="Times New Roman" pitchFamily="18" charset="0"/>
              </a:rPr>
              <a:t>ambassadors</a:t>
            </a:r>
          </a:p>
          <a:p>
            <a:r>
              <a:rPr lang="en-US" b="1" u="sng" dirty="0" smtClean="0">
                <a:latin typeface="Times New Roman" pitchFamily="18" charset="0"/>
                <a:cs typeface="Times New Roman" pitchFamily="18" charset="0"/>
              </a:rPr>
              <a:t>Japan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very quickly sent out </a:t>
            </a:r>
            <a:r>
              <a:rPr lang="en-US" b="1" u="sng" dirty="0" smtClean="0">
                <a:latin typeface="Times New Roman" pitchFamily="18" charset="0"/>
                <a:cs typeface="Times New Roman" pitchFamily="18" charset="0"/>
              </a:rPr>
              <a:t>students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to all </a:t>
            </a:r>
            <a:r>
              <a:rPr lang="en-US" b="1" u="sng" dirty="0" smtClean="0">
                <a:latin typeface="Times New Roman" pitchFamily="18" charset="0"/>
                <a:cs typeface="Times New Roman" pitchFamily="18" charset="0"/>
              </a:rPr>
              <a:t>Western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nations, including the US, in order to </a:t>
            </a:r>
            <a:r>
              <a:rPr lang="en-US" b="1" u="sng" dirty="0" smtClean="0">
                <a:latin typeface="Times New Roman" pitchFamily="18" charset="0"/>
                <a:cs typeface="Times New Roman" pitchFamily="18" charset="0"/>
              </a:rPr>
              <a:t>study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western ways and </a:t>
            </a:r>
            <a:r>
              <a:rPr lang="en-US" b="1" u="sng" dirty="0" smtClean="0">
                <a:latin typeface="Times New Roman" pitchFamily="18" charset="0"/>
                <a:cs typeface="Times New Roman" pitchFamily="18" charset="0"/>
              </a:rPr>
              <a:t>technology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Japan Modernizes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Under the leadership of </a:t>
            </a:r>
            <a:r>
              <a:rPr lang="en-US" b="1" u="sng" dirty="0" smtClean="0">
                <a:latin typeface="Times New Roman" pitchFamily="18" charset="0"/>
                <a:cs typeface="Times New Roman" pitchFamily="18" charset="0"/>
              </a:rPr>
              <a:t>Emperor Mutsuhito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Japan entered a period of </a:t>
            </a:r>
            <a:r>
              <a:rPr lang="en-US" b="1" u="sng" dirty="0" smtClean="0">
                <a:latin typeface="Times New Roman" pitchFamily="18" charset="0"/>
                <a:cs typeface="Times New Roman" pitchFamily="18" charset="0"/>
              </a:rPr>
              <a:t>modernization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known as the “</a:t>
            </a:r>
            <a:r>
              <a:rPr lang="en-US" b="1" u="sng" dirty="0" smtClean="0">
                <a:latin typeface="Times New Roman" pitchFamily="18" charset="0"/>
                <a:cs typeface="Times New Roman" pitchFamily="18" charset="0"/>
              </a:rPr>
              <a:t>Meiji Period”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The emperor became known as </a:t>
            </a:r>
            <a:r>
              <a:rPr lang="en-US" b="1" u="sng" dirty="0" smtClean="0">
                <a:latin typeface="Times New Roman" pitchFamily="18" charset="0"/>
                <a:cs typeface="Times New Roman" pitchFamily="18" charset="0"/>
              </a:rPr>
              <a:t>“The Enlightened One”(Meiji)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due to his ability to realize that Japan needed to become a </a:t>
            </a:r>
            <a:r>
              <a:rPr lang="en-US" b="1" u="sng" dirty="0" smtClean="0">
                <a:latin typeface="Times New Roman" pitchFamily="18" charset="0"/>
                <a:cs typeface="Times New Roman" pitchFamily="18" charset="0"/>
              </a:rPr>
              <a:t>modern nation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in order to stand up to the </a:t>
            </a:r>
            <a:r>
              <a:rPr lang="en-US" b="1" u="sng" dirty="0" smtClean="0">
                <a:latin typeface="Times New Roman" pitchFamily="18" charset="0"/>
                <a:cs typeface="Times New Roman" pitchFamily="18" charset="0"/>
              </a:rPr>
              <a:t>Imperialist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powers of the </a:t>
            </a:r>
            <a:r>
              <a:rPr lang="en-US" b="1" u="sng" dirty="0" smtClean="0">
                <a:latin typeface="Times New Roman" pitchFamily="18" charset="0"/>
                <a:cs typeface="Times New Roman" pitchFamily="18" charset="0"/>
              </a:rPr>
              <a:t>US &amp; Western Europe</a:t>
            </a:r>
          </a:p>
          <a:p>
            <a:r>
              <a:rPr lang="en-US" b="1" u="sng" dirty="0" smtClean="0">
                <a:latin typeface="Times New Roman" pitchFamily="18" charset="0"/>
                <a:cs typeface="Times New Roman" pitchFamily="18" charset="0"/>
              </a:rPr>
              <a:t>Japan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very quickly began to modernize its </a:t>
            </a:r>
            <a:r>
              <a:rPr lang="en-US" b="1" u="sng" dirty="0" smtClean="0">
                <a:latin typeface="Times New Roman" pitchFamily="18" charset="0"/>
                <a:cs typeface="Times New Roman" pitchFamily="18" charset="0"/>
              </a:rPr>
              <a:t>factories, economy, military, education system, &amp; government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By </a:t>
            </a:r>
            <a:r>
              <a:rPr lang="en-US" b="1" u="sng" dirty="0" smtClean="0">
                <a:latin typeface="Times New Roman" pitchFamily="18" charset="0"/>
                <a:cs typeface="Times New Roman" pitchFamily="18" charset="0"/>
              </a:rPr>
              <a:t>1872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Japan had built its first </a:t>
            </a:r>
            <a:r>
              <a:rPr lang="en-US" b="1" u="sng" dirty="0" smtClean="0">
                <a:latin typeface="Times New Roman" pitchFamily="18" charset="0"/>
                <a:cs typeface="Times New Roman" pitchFamily="18" charset="0"/>
              </a:rPr>
              <a:t>20 miles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of railroad; this grew to over </a:t>
            </a:r>
            <a:r>
              <a:rPr lang="en-US" b="1" u="sng" dirty="0" smtClean="0">
                <a:latin typeface="Times New Roman" pitchFamily="18" charset="0"/>
                <a:cs typeface="Times New Roman" pitchFamily="18" charset="0"/>
              </a:rPr>
              <a:t>7000 miles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by 1914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Japan’s </a:t>
            </a:r>
            <a:r>
              <a:rPr lang="en-US" b="1" u="sng" dirty="0" smtClean="0">
                <a:latin typeface="Times New Roman" pitchFamily="18" charset="0"/>
                <a:cs typeface="Times New Roman" pitchFamily="18" charset="0"/>
              </a:rPr>
              <a:t>coal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output also grew from </a:t>
            </a:r>
            <a:r>
              <a:rPr lang="en-US" b="1" u="sng" dirty="0" smtClean="0">
                <a:latin typeface="Times New Roman" pitchFamily="18" charset="0"/>
                <a:cs typeface="Times New Roman" pitchFamily="18" charset="0"/>
              </a:rPr>
              <a:t>½ million tons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in 1875 to over </a:t>
            </a:r>
            <a:r>
              <a:rPr lang="en-US" b="1" u="sng" dirty="0" smtClean="0">
                <a:latin typeface="Times New Roman" pitchFamily="18" charset="0"/>
                <a:cs typeface="Times New Roman" pitchFamily="18" charset="0"/>
              </a:rPr>
              <a:t>21 million tons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in 1913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Japan’s government supported </a:t>
            </a:r>
            <a:r>
              <a:rPr lang="en-US" b="1" u="sng" dirty="0" smtClean="0">
                <a:latin typeface="Times New Roman" pitchFamily="18" charset="0"/>
                <a:cs typeface="Times New Roman" pitchFamily="18" charset="0"/>
              </a:rPr>
              <a:t> factory owners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by giving them </a:t>
            </a:r>
            <a:r>
              <a:rPr lang="en-US" b="1" u="sng" dirty="0" smtClean="0">
                <a:latin typeface="Times New Roman" pitchFamily="18" charset="0"/>
                <a:cs typeface="Times New Roman" pitchFamily="18" charset="0"/>
              </a:rPr>
              <a:t>loans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and many of the former </a:t>
            </a:r>
            <a:r>
              <a:rPr lang="en-US" b="1" u="sng" dirty="0" smtClean="0">
                <a:latin typeface="Times New Roman" pitchFamily="18" charset="0"/>
                <a:cs typeface="Times New Roman" pitchFamily="18" charset="0"/>
              </a:rPr>
              <a:t>samurai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became business owners and heads of the new </a:t>
            </a:r>
            <a:r>
              <a:rPr lang="en-US" b="1" i="1" u="sng" dirty="0" smtClean="0">
                <a:latin typeface="Times New Roman" pitchFamily="18" charset="0"/>
                <a:cs typeface="Times New Roman" pitchFamily="18" charset="0"/>
              </a:rPr>
              <a:t>zaibatsu </a:t>
            </a:r>
            <a:r>
              <a:rPr lang="en-US" b="1" u="sng" dirty="0" smtClean="0">
                <a:latin typeface="Times New Roman" pitchFamily="18" charset="0"/>
                <a:cs typeface="Times New Roman" pitchFamily="18" charset="0"/>
              </a:rPr>
              <a:t>*(Japanese corporations)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b="1" u="sng" dirty="0" smtClean="0">
                <a:latin typeface="Times New Roman" pitchFamily="18" charset="0"/>
                <a:cs typeface="Times New Roman" pitchFamily="18" charset="0"/>
              </a:rPr>
              <a:t>Silk &amp; tea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production became important </a:t>
            </a:r>
            <a:r>
              <a:rPr lang="en-US" b="1" u="sng" dirty="0" smtClean="0">
                <a:latin typeface="Times New Roman" pitchFamily="18" charset="0"/>
                <a:cs typeface="Times New Roman" pitchFamily="18" charset="0"/>
              </a:rPr>
              <a:t>exports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helping to fund Japanese economic expansion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By </a:t>
            </a:r>
            <a:r>
              <a:rPr lang="en-US" b="1" u="sng" dirty="0" smtClean="0">
                <a:latin typeface="Times New Roman" pitchFamily="18" charset="0"/>
                <a:cs typeface="Times New Roman" pitchFamily="18" charset="0"/>
              </a:rPr>
              <a:t>1890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Japan had an army of over </a:t>
            </a:r>
            <a:r>
              <a:rPr lang="en-US" b="1" u="sng" dirty="0" smtClean="0">
                <a:latin typeface="Times New Roman" pitchFamily="18" charset="0"/>
                <a:cs typeface="Times New Roman" pitchFamily="18" charset="0"/>
              </a:rPr>
              <a:t>500,000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men; Japan began to assert itself in </a:t>
            </a:r>
            <a:r>
              <a:rPr lang="en-US" b="1" u="sng" dirty="0" smtClean="0">
                <a:latin typeface="Times New Roman" pitchFamily="18" charset="0"/>
                <a:cs typeface="Times New Roman" pitchFamily="18" charset="0"/>
              </a:rPr>
              <a:t>Asia</a:t>
            </a:r>
            <a:r>
              <a:rPr lang="en-US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by increasing its </a:t>
            </a:r>
            <a:r>
              <a:rPr lang="en-US" b="1" u="sng" dirty="0" smtClean="0">
                <a:latin typeface="Times New Roman" pitchFamily="18" charset="0"/>
                <a:cs typeface="Times New Roman" pitchFamily="18" charset="0"/>
              </a:rPr>
              <a:t>trade</a:t>
            </a:r>
            <a:r>
              <a:rPr lang="en-US" u="sng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u="sng" dirty="0" smtClean="0">
                <a:latin typeface="Times New Roman" pitchFamily="18" charset="0"/>
                <a:cs typeface="Times New Roman" pitchFamily="18" charset="0"/>
              </a:rPr>
              <a:t>&amp; military </a:t>
            </a:r>
            <a:r>
              <a:rPr lang="en-US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presence in the region</a:t>
            </a:r>
          </a:p>
          <a:p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 descr="http://www.j-bradford-delong.net/TCEH/2000/eight/html/Image3.gif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2514600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38" name="Picture 2" descr="http://media-2.web.britannica.com/eb-media/10/122010-003-84748080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05600" y="0"/>
            <a:ext cx="2438400" cy="15811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Japan Becomes an Imperialist Power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>
              <a:lnSpc>
                <a:spcPct val="90000"/>
              </a:lnSpc>
            </a:pPr>
            <a:r>
              <a:rPr lang="en-US" dirty="0" smtClean="0">
                <a:latin typeface="Times New Roman" pitchFamily="18" charset="0"/>
              </a:rPr>
              <a:t>In </a:t>
            </a:r>
            <a:r>
              <a:rPr lang="en-US" b="1" u="sng" dirty="0" smtClean="0">
                <a:latin typeface="Times New Roman" pitchFamily="18" charset="0"/>
              </a:rPr>
              <a:t>1894 </a:t>
            </a:r>
            <a:r>
              <a:rPr lang="en-US" dirty="0" smtClean="0">
                <a:latin typeface="Times New Roman" pitchFamily="18" charset="0"/>
              </a:rPr>
              <a:t> Japan revoked the </a:t>
            </a:r>
            <a:r>
              <a:rPr lang="en-US" b="1" u="sng" dirty="0" smtClean="0">
                <a:latin typeface="Times New Roman" pitchFamily="18" charset="0"/>
              </a:rPr>
              <a:t>extraterritorial rights</a:t>
            </a:r>
            <a:r>
              <a:rPr lang="en-US" dirty="0" smtClean="0">
                <a:latin typeface="Times New Roman" pitchFamily="18" charset="0"/>
              </a:rPr>
              <a:t> of the Western foreign powers and began to act with extreme pride in its accomplishments (</a:t>
            </a:r>
            <a:r>
              <a:rPr lang="en-US" b="1" u="sng" dirty="0" smtClean="0">
                <a:latin typeface="Times New Roman" pitchFamily="18" charset="0"/>
              </a:rPr>
              <a:t>Nationalism)</a:t>
            </a:r>
          </a:p>
          <a:p>
            <a:pPr>
              <a:lnSpc>
                <a:spcPct val="90000"/>
              </a:lnSpc>
            </a:pPr>
            <a:r>
              <a:rPr lang="en-US" dirty="0" smtClean="0">
                <a:latin typeface="Times New Roman" pitchFamily="18" charset="0"/>
              </a:rPr>
              <a:t>In </a:t>
            </a:r>
            <a:r>
              <a:rPr lang="en-US" b="1" u="sng" dirty="0" smtClean="0">
                <a:latin typeface="Times New Roman" pitchFamily="18" charset="0"/>
              </a:rPr>
              <a:t>1876</a:t>
            </a:r>
            <a:r>
              <a:rPr lang="en-US" dirty="0" smtClean="0">
                <a:latin typeface="Times New Roman" pitchFamily="18" charset="0"/>
              </a:rPr>
              <a:t> Japan had forced </a:t>
            </a:r>
            <a:r>
              <a:rPr lang="en-US" b="1" u="sng" dirty="0" smtClean="0">
                <a:latin typeface="Times New Roman" pitchFamily="18" charset="0"/>
              </a:rPr>
              <a:t>Korea </a:t>
            </a:r>
            <a:r>
              <a:rPr lang="en-US" dirty="0" smtClean="0">
                <a:latin typeface="Times New Roman" pitchFamily="18" charset="0"/>
              </a:rPr>
              <a:t> to open 3 ports to trade, but, </a:t>
            </a:r>
            <a:r>
              <a:rPr lang="en-US" b="1" u="sng" dirty="0" smtClean="0">
                <a:latin typeface="Times New Roman" pitchFamily="18" charset="0"/>
              </a:rPr>
              <a:t>China</a:t>
            </a:r>
            <a:r>
              <a:rPr lang="en-US" dirty="0" smtClean="0">
                <a:latin typeface="Times New Roman" pitchFamily="18" charset="0"/>
              </a:rPr>
              <a:t> also had interests in Korea</a:t>
            </a:r>
          </a:p>
          <a:p>
            <a:pPr>
              <a:lnSpc>
                <a:spcPct val="90000"/>
              </a:lnSpc>
            </a:pPr>
            <a:r>
              <a:rPr lang="en-US" dirty="0" smtClean="0">
                <a:latin typeface="Times New Roman" pitchFamily="18" charset="0"/>
              </a:rPr>
              <a:t>In </a:t>
            </a:r>
            <a:r>
              <a:rPr lang="en-US" b="1" u="sng" dirty="0" smtClean="0">
                <a:latin typeface="Times New Roman" pitchFamily="18" charset="0"/>
              </a:rPr>
              <a:t>1855 </a:t>
            </a:r>
            <a:r>
              <a:rPr lang="en-US" dirty="0" smtClean="0">
                <a:latin typeface="Times New Roman" pitchFamily="18" charset="0"/>
              </a:rPr>
              <a:t> both Japan and China signed an agreement regarding their interests in </a:t>
            </a:r>
            <a:r>
              <a:rPr lang="en-US" b="1" u="sng" dirty="0" smtClean="0">
                <a:latin typeface="Times New Roman" pitchFamily="18" charset="0"/>
              </a:rPr>
              <a:t>Korea</a:t>
            </a:r>
          </a:p>
          <a:p>
            <a:pPr>
              <a:lnSpc>
                <a:spcPct val="90000"/>
              </a:lnSpc>
            </a:pPr>
            <a:r>
              <a:rPr lang="en-US" dirty="0" smtClean="0">
                <a:latin typeface="Times New Roman" pitchFamily="18" charset="0"/>
              </a:rPr>
              <a:t>In </a:t>
            </a:r>
            <a:r>
              <a:rPr lang="en-US" b="1" u="sng" dirty="0" smtClean="0">
                <a:latin typeface="Times New Roman" pitchFamily="18" charset="0"/>
              </a:rPr>
              <a:t>June 1894</a:t>
            </a:r>
            <a:r>
              <a:rPr lang="en-US" dirty="0" smtClean="0">
                <a:latin typeface="Times New Roman" pitchFamily="18" charset="0"/>
              </a:rPr>
              <a:t> China broke the agreement by marching </a:t>
            </a:r>
            <a:r>
              <a:rPr lang="en-US" b="1" u="sng" dirty="0" smtClean="0">
                <a:latin typeface="Times New Roman" pitchFamily="18" charset="0"/>
              </a:rPr>
              <a:t>troops </a:t>
            </a:r>
            <a:r>
              <a:rPr lang="en-US" dirty="0" smtClean="0">
                <a:latin typeface="Times New Roman" pitchFamily="18" charset="0"/>
              </a:rPr>
              <a:t> into Korea to put down a rebellion; </a:t>
            </a:r>
            <a:r>
              <a:rPr lang="en-US" b="1" u="sng" dirty="0" smtClean="0">
                <a:latin typeface="Times New Roman" pitchFamily="18" charset="0"/>
              </a:rPr>
              <a:t>Japan </a:t>
            </a:r>
            <a:r>
              <a:rPr lang="en-US" dirty="0" smtClean="0">
                <a:latin typeface="Times New Roman" pitchFamily="18" charset="0"/>
              </a:rPr>
              <a:t> saw this as an act of </a:t>
            </a:r>
            <a:r>
              <a:rPr lang="en-US" b="1" u="sng" dirty="0" smtClean="0">
                <a:latin typeface="Times New Roman" pitchFamily="18" charset="0"/>
              </a:rPr>
              <a:t>war</a:t>
            </a:r>
            <a:r>
              <a:rPr lang="en-US" dirty="0" smtClean="0">
                <a:latin typeface="Times New Roman" pitchFamily="18" charset="0"/>
              </a:rPr>
              <a:t> and declared war on China (</a:t>
            </a:r>
            <a:r>
              <a:rPr lang="en-US" b="1" u="sng" dirty="0" smtClean="0">
                <a:latin typeface="Times New Roman" pitchFamily="18" charset="0"/>
              </a:rPr>
              <a:t>The first Sino-Japanese War)</a:t>
            </a:r>
            <a:endParaRPr lang="en-US" dirty="0" smtClean="0">
              <a:latin typeface="Times New Roman" pitchFamily="18" charset="0"/>
            </a:endParaRPr>
          </a:p>
          <a:p>
            <a:pPr>
              <a:lnSpc>
                <a:spcPct val="90000"/>
              </a:lnSpc>
            </a:pPr>
            <a:r>
              <a:rPr lang="en-US" dirty="0" smtClean="0">
                <a:latin typeface="Times New Roman" pitchFamily="18" charset="0"/>
              </a:rPr>
              <a:t>Japan had defeated </a:t>
            </a:r>
            <a:r>
              <a:rPr lang="en-US" b="1" u="sng" dirty="0" smtClean="0">
                <a:latin typeface="Times New Roman" pitchFamily="18" charset="0"/>
              </a:rPr>
              <a:t>China</a:t>
            </a:r>
            <a:r>
              <a:rPr lang="en-US" dirty="0" smtClean="0">
                <a:latin typeface="Times New Roman" pitchFamily="18" charset="0"/>
              </a:rPr>
              <a:t> in the </a:t>
            </a:r>
            <a:r>
              <a:rPr lang="en-US" b="1" u="sng" dirty="0" smtClean="0">
                <a:latin typeface="Times New Roman" pitchFamily="18" charset="0"/>
              </a:rPr>
              <a:t>1</a:t>
            </a:r>
            <a:r>
              <a:rPr lang="en-US" b="1" u="sng" baseline="30000" dirty="0" smtClean="0">
                <a:latin typeface="Times New Roman" pitchFamily="18" charset="0"/>
              </a:rPr>
              <a:t>st</a:t>
            </a:r>
            <a:r>
              <a:rPr lang="en-US" b="1" u="sng" dirty="0" smtClean="0">
                <a:latin typeface="Times New Roman" pitchFamily="18" charset="0"/>
              </a:rPr>
              <a:t> Sino-Japanese War </a:t>
            </a:r>
            <a:r>
              <a:rPr lang="en-US" dirty="0" smtClean="0">
                <a:latin typeface="Times New Roman" pitchFamily="18" charset="0"/>
              </a:rPr>
              <a:t>in </a:t>
            </a:r>
            <a:r>
              <a:rPr lang="en-US" b="1" u="sng" dirty="0" smtClean="0">
                <a:latin typeface="Times New Roman" pitchFamily="18" charset="0"/>
              </a:rPr>
              <a:t>1895</a:t>
            </a:r>
            <a:r>
              <a:rPr lang="en-US" dirty="0" smtClean="0">
                <a:latin typeface="Times New Roman" pitchFamily="18" charset="0"/>
              </a:rPr>
              <a:t> and had taken control of the </a:t>
            </a:r>
            <a:r>
              <a:rPr lang="en-US" b="1" u="sng" dirty="0" smtClean="0">
                <a:latin typeface="Times New Roman" pitchFamily="18" charset="0"/>
              </a:rPr>
              <a:t>Korean Peninsula </a:t>
            </a:r>
            <a:r>
              <a:rPr lang="en-US" dirty="0" smtClean="0">
                <a:latin typeface="Times New Roman" pitchFamily="18" charset="0"/>
              </a:rPr>
              <a:t>as well as </a:t>
            </a:r>
            <a:r>
              <a:rPr lang="en-US" b="1" u="sng" dirty="0" smtClean="0">
                <a:latin typeface="Times New Roman" pitchFamily="18" charset="0"/>
              </a:rPr>
              <a:t>Taiwan</a:t>
            </a:r>
            <a:r>
              <a:rPr lang="en-US" dirty="0" smtClean="0">
                <a:latin typeface="Times New Roman" pitchFamily="18" charset="0"/>
              </a:rPr>
              <a:t> (</a:t>
            </a:r>
            <a:r>
              <a:rPr lang="en-US" b="1" u="sng" dirty="0" smtClean="0">
                <a:latin typeface="Times New Roman" pitchFamily="18" charset="0"/>
              </a:rPr>
              <a:t>Formosa</a:t>
            </a:r>
            <a:r>
              <a:rPr lang="en-US" dirty="0" smtClean="0">
                <a:latin typeface="Times New Roman" pitchFamily="18" charset="0"/>
              </a:rPr>
              <a:t>)</a:t>
            </a:r>
          </a:p>
          <a:p>
            <a:pPr>
              <a:lnSpc>
                <a:spcPct val="90000"/>
              </a:lnSpc>
            </a:pPr>
            <a:r>
              <a:rPr lang="en-US" b="1" u="sng" dirty="0" smtClean="0">
                <a:latin typeface="Times New Roman" pitchFamily="18" charset="0"/>
              </a:rPr>
              <a:t>Russia</a:t>
            </a:r>
            <a:r>
              <a:rPr lang="en-US" dirty="0" smtClean="0">
                <a:latin typeface="Times New Roman" pitchFamily="18" charset="0"/>
              </a:rPr>
              <a:t> wanted to </a:t>
            </a:r>
            <a:r>
              <a:rPr lang="en-US" b="1" u="sng" dirty="0" smtClean="0">
                <a:latin typeface="Times New Roman" pitchFamily="18" charset="0"/>
              </a:rPr>
              <a:t>annex Korea </a:t>
            </a:r>
            <a:r>
              <a:rPr lang="en-US" dirty="0" smtClean="0">
                <a:latin typeface="Times New Roman" pitchFamily="18" charset="0"/>
              </a:rPr>
              <a:t>in order to have an </a:t>
            </a:r>
            <a:r>
              <a:rPr lang="en-US" b="1" u="sng" dirty="0" smtClean="0">
                <a:latin typeface="Times New Roman" pitchFamily="18" charset="0"/>
              </a:rPr>
              <a:t>ice-free port </a:t>
            </a:r>
            <a:r>
              <a:rPr lang="en-US" dirty="0" smtClean="0">
                <a:latin typeface="Times New Roman" pitchFamily="18" charset="0"/>
              </a:rPr>
              <a:t>on the Pacific but Japan viewed either </a:t>
            </a:r>
            <a:r>
              <a:rPr lang="en-US" b="1" u="sng" dirty="0" smtClean="0">
                <a:latin typeface="Times New Roman" pitchFamily="18" charset="0"/>
              </a:rPr>
              <a:t>Chinese or Russian </a:t>
            </a:r>
            <a:r>
              <a:rPr lang="en-US" dirty="0" smtClean="0">
                <a:latin typeface="Times New Roman" pitchFamily="18" charset="0"/>
              </a:rPr>
              <a:t>control over Korea as “A dagger pointed at the heart of Japan”</a:t>
            </a:r>
            <a:endParaRPr lang="en-US" dirty="0">
              <a:latin typeface="Times New Roman" pitchFamily="18" charset="0"/>
            </a:endParaRPr>
          </a:p>
        </p:txBody>
      </p:sp>
      <p:pic>
        <p:nvPicPr>
          <p:cNvPr id="16386" name="Picture 2" descr="http://aboutjapan.japansociety.org/resources/category/1/1/9/3/images/Map_of_World_on_Japanese_Flag_RJ_War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2743200" cy="914400"/>
          </a:xfrm>
          <a:prstGeom prst="rect">
            <a:avLst/>
          </a:prstGeom>
          <a:noFill/>
        </p:spPr>
      </p:pic>
      <p:pic>
        <p:nvPicPr>
          <p:cNvPr id="5" name="Picture 2" descr="http://aboutjapan.japansociety.org/resources/category/1/1/9/3/images/Map_of_World_on_Japanese_Flag_RJ_War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00800" y="0"/>
            <a:ext cx="2743200" cy="914400"/>
          </a:xfrm>
          <a:prstGeom prst="rect">
            <a:avLst/>
          </a:prstGeom>
          <a:noFill/>
        </p:spPr>
      </p:pic>
      <p:pic>
        <p:nvPicPr>
          <p:cNvPr id="16388" name="Picture 4" descr="http://cache4.asset-cache.net/xc/90002329.jpg?v=1&amp;c=IWSAsset&amp;k=2&amp;d=77BFBA49EF878921CC759DF4EBAC47D0A3E925B67CAAFDA125DAA2032F5390C3757B48359ED1473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743200" y="0"/>
            <a:ext cx="3733800" cy="914400"/>
          </a:xfrm>
          <a:prstGeom prst="rect">
            <a:avLst/>
          </a:prstGeom>
          <a:noFill/>
        </p:spPr>
      </p:pic>
      <p:pic>
        <p:nvPicPr>
          <p:cNvPr id="16390" name="Picture 6" descr="http://cache3.asset-cache.net/xc/89876264.jpg?v=1&amp;c=IWSAsset&amp;k=2&amp;d=77BFBA49EF878921CC759DF4EBAC47D00D5EEBB8C7B64602651CF34947CE3AA26D1F9253E47FCC3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5715000"/>
            <a:ext cx="4010025" cy="1143000"/>
          </a:xfrm>
          <a:prstGeom prst="rect">
            <a:avLst/>
          </a:prstGeom>
          <a:noFill/>
        </p:spPr>
      </p:pic>
      <p:pic>
        <p:nvPicPr>
          <p:cNvPr id="16392" name="Picture 8" descr="http://www.corbisimages.com/images/67/E11ED9C3-CDA3-40D1-8E59-B9B980B3D769/BE088057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962400" y="5715000"/>
            <a:ext cx="5181600" cy="1143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latin typeface="Algerian" pitchFamily="82" charset="0"/>
              </a:rPr>
              <a:t>Port Arthur: Surprise Attack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b="1" u="sng" dirty="0" smtClean="0">
                <a:latin typeface="Times New Roman" pitchFamily="18" charset="0"/>
              </a:rPr>
              <a:t>Japan</a:t>
            </a:r>
            <a:r>
              <a:rPr lang="en-US" dirty="0" smtClean="0">
                <a:latin typeface="Times New Roman" pitchFamily="18" charset="0"/>
              </a:rPr>
              <a:t> launched a </a:t>
            </a:r>
            <a:r>
              <a:rPr lang="en-US" b="1" u="sng" dirty="0" smtClean="0">
                <a:latin typeface="Times New Roman" pitchFamily="18" charset="0"/>
              </a:rPr>
              <a:t>surprise attack </a:t>
            </a:r>
            <a:r>
              <a:rPr lang="en-US" dirty="0" smtClean="0">
                <a:latin typeface="Times New Roman" pitchFamily="18" charset="0"/>
              </a:rPr>
              <a:t>against </a:t>
            </a:r>
            <a:r>
              <a:rPr lang="en-US" b="1" u="sng" dirty="0" smtClean="0">
                <a:latin typeface="Times New Roman" pitchFamily="18" charset="0"/>
              </a:rPr>
              <a:t>Russian</a:t>
            </a:r>
            <a:r>
              <a:rPr lang="en-US" dirty="0" smtClean="0">
                <a:latin typeface="Times New Roman" pitchFamily="18" charset="0"/>
              </a:rPr>
              <a:t> ships anchored at </a:t>
            </a:r>
            <a:r>
              <a:rPr lang="en-US" b="1" u="sng" dirty="0" smtClean="0">
                <a:latin typeface="Times New Roman" pitchFamily="18" charset="0"/>
              </a:rPr>
              <a:t>Port Arthur </a:t>
            </a:r>
            <a:r>
              <a:rPr lang="en-US" dirty="0" smtClean="0">
                <a:latin typeface="Times New Roman" pitchFamily="18" charset="0"/>
              </a:rPr>
              <a:t>off the Korean coast (</a:t>
            </a:r>
            <a:r>
              <a:rPr lang="en-US" b="1" u="sng" dirty="0" smtClean="0">
                <a:latin typeface="Times New Roman" pitchFamily="18" charset="0"/>
              </a:rPr>
              <a:t>Feb.1904</a:t>
            </a:r>
            <a:r>
              <a:rPr lang="en-US" dirty="0" smtClean="0">
                <a:latin typeface="Times New Roman" pitchFamily="18" charset="0"/>
              </a:rPr>
              <a:t>)</a:t>
            </a:r>
          </a:p>
          <a:p>
            <a:r>
              <a:rPr lang="en-US" dirty="0" smtClean="0">
                <a:latin typeface="Times New Roman" pitchFamily="18" charset="0"/>
              </a:rPr>
              <a:t>Japan simultaneously </a:t>
            </a:r>
            <a:r>
              <a:rPr lang="en-US" b="1" u="sng" dirty="0" smtClean="0">
                <a:latin typeface="Times New Roman" pitchFamily="18" charset="0"/>
              </a:rPr>
              <a:t>attacked Russian troops </a:t>
            </a:r>
            <a:r>
              <a:rPr lang="en-US" dirty="0" smtClean="0">
                <a:latin typeface="Times New Roman" pitchFamily="18" charset="0"/>
              </a:rPr>
              <a:t>in </a:t>
            </a:r>
            <a:r>
              <a:rPr lang="en-US" b="1" u="sng" dirty="0" smtClean="0">
                <a:latin typeface="Times New Roman" pitchFamily="18" charset="0"/>
              </a:rPr>
              <a:t>Korea</a:t>
            </a:r>
            <a:r>
              <a:rPr lang="en-US" dirty="0" smtClean="0">
                <a:latin typeface="Times New Roman" pitchFamily="18" charset="0"/>
              </a:rPr>
              <a:t> at the </a:t>
            </a:r>
            <a:r>
              <a:rPr lang="en-US" b="1" u="sng" dirty="0" smtClean="0">
                <a:latin typeface="Times New Roman" pitchFamily="18" charset="0"/>
              </a:rPr>
              <a:t>Battle of Mukden</a:t>
            </a:r>
          </a:p>
          <a:p>
            <a:r>
              <a:rPr lang="en-US" dirty="0" smtClean="0">
                <a:latin typeface="Times New Roman" pitchFamily="18" charset="0"/>
              </a:rPr>
              <a:t>The </a:t>
            </a:r>
            <a:r>
              <a:rPr lang="en-US" b="1" u="sng" dirty="0" smtClean="0">
                <a:latin typeface="Times New Roman" pitchFamily="18" charset="0"/>
              </a:rPr>
              <a:t>naval assault </a:t>
            </a:r>
            <a:r>
              <a:rPr lang="en-US" dirty="0" smtClean="0">
                <a:latin typeface="Times New Roman" pitchFamily="18" charset="0"/>
              </a:rPr>
              <a:t>was successful with the entire </a:t>
            </a:r>
            <a:r>
              <a:rPr lang="en-US" b="1" u="sng" dirty="0" smtClean="0">
                <a:latin typeface="Times New Roman" pitchFamily="18" charset="0"/>
              </a:rPr>
              <a:t>Pacific Fleet of Russia </a:t>
            </a:r>
            <a:r>
              <a:rPr lang="en-US" dirty="0" smtClean="0">
                <a:latin typeface="Times New Roman" pitchFamily="18" charset="0"/>
              </a:rPr>
              <a:t>either </a:t>
            </a:r>
            <a:r>
              <a:rPr lang="en-US" b="1" u="sng" dirty="0" smtClean="0">
                <a:latin typeface="Times New Roman" pitchFamily="18" charset="0"/>
              </a:rPr>
              <a:t>captured or sunk</a:t>
            </a:r>
          </a:p>
          <a:p>
            <a:r>
              <a:rPr lang="en-US" b="1" u="sng" dirty="0" smtClean="0">
                <a:latin typeface="Times New Roman" pitchFamily="18" charset="0"/>
              </a:rPr>
              <a:t>Ground warfare </a:t>
            </a:r>
            <a:r>
              <a:rPr lang="en-US" dirty="0" smtClean="0">
                <a:latin typeface="Times New Roman" pitchFamily="18" charset="0"/>
              </a:rPr>
              <a:t>would last the duration of the war (until the </a:t>
            </a:r>
            <a:r>
              <a:rPr lang="en-US" b="1" u="sng" dirty="0" smtClean="0">
                <a:latin typeface="Times New Roman" pitchFamily="18" charset="0"/>
              </a:rPr>
              <a:t>Treaty of Portsmouth in 1905</a:t>
            </a:r>
            <a:r>
              <a:rPr lang="en-US" dirty="0" smtClean="0">
                <a:latin typeface="Times New Roman" pitchFamily="18" charset="0"/>
              </a:rPr>
              <a:t>)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Japan as an Imperialist Nation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4" descr="japanshadow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981200"/>
            <a:ext cx="9144000" cy="48768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381000" y="1371600"/>
            <a:ext cx="8077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What does this cartoon show about Japanese expansion in the Pacific?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What future actions does it predict that Japan may take?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Japan Wins the Russo-Japanese War &amp; the Settlement of the War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4" descr="Cardsupsleevecartoon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600200"/>
            <a:ext cx="9144000" cy="5257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Mapping the Settlement</a:t>
            </a:r>
            <a:endParaRPr lang="en-US" dirty="0"/>
          </a:p>
        </p:txBody>
      </p:sp>
      <p:pic>
        <p:nvPicPr>
          <p:cNvPr id="4" name="Picture 4" descr="mappingthepeace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600200"/>
            <a:ext cx="9144000" cy="5257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100</TotalTime>
  <Words>620</Words>
  <Application>Microsoft Office PowerPoint</Application>
  <PresentationFormat>On-screen Show (4:3)</PresentationFormat>
  <Paragraphs>38</Paragraphs>
  <Slides>8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Office Theme</vt:lpstr>
      <vt:lpstr>The Meiji Emperor &amp; Modernization of Japan</vt:lpstr>
      <vt:lpstr>Japan Ends its Isolation</vt:lpstr>
      <vt:lpstr>Japan Modernizes</vt:lpstr>
      <vt:lpstr> Japan Becomes an Imperialist Power</vt:lpstr>
      <vt:lpstr>Port Arthur: Surprise Attack</vt:lpstr>
      <vt:lpstr>Japan as an Imperialist Nation</vt:lpstr>
      <vt:lpstr>Japan Wins the Russo-Japanese War &amp; the Settlement of the War</vt:lpstr>
      <vt:lpstr>Mapping the Settlement</vt:lpstr>
    </vt:vector>
  </TitlesOfParts>
  <Company>Rush-Henrietta Central School District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Meiji Emperor &amp; Modernization of Japan</dc:title>
  <dc:creator>millerm</dc:creator>
  <cp:lastModifiedBy>millerm</cp:lastModifiedBy>
  <cp:revision>16</cp:revision>
  <dcterms:created xsi:type="dcterms:W3CDTF">2010-12-06T12:11:52Z</dcterms:created>
  <dcterms:modified xsi:type="dcterms:W3CDTF">2010-12-06T13:51:57Z</dcterms:modified>
</cp:coreProperties>
</file>