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7030D37-E51A-42EC-B646-11737547A06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D1775D-554E-44E8-8A7E-894F9CD511B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September 16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</a:p>
          <a:p>
            <a:r>
              <a:rPr lang="en-US" dirty="0" smtClean="0"/>
              <a:t>E Day</a:t>
            </a:r>
            <a:endParaRPr lang="en-US" dirty="0"/>
          </a:p>
        </p:txBody>
      </p:sp>
      <p:sp>
        <p:nvSpPr>
          <p:cNvPr id="5" name="Text Placeholder 4"/>
          <p:cNvSpPr txBox="1">
            <a:spLocks/>
          </p:cNvSpPr>
          <p:nvPr/>
        </p:nvSpPr>
        <p:spPr>
          <a:xfrm>
            <a:off x="796700" y="2124008"/>
            <a:ext cx="3822192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  <a:latin typeface="Algerian" pitchFamily="82" charset="0"/>
              </a:rPr>
              <a:t>Learning Targets</a:t>
            </a:r>
          </a:p>
          <a:p>
            <a:endParaRPr lang="en-US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566472" y="2443889"/>
            <a:ext cx="3820055" cy="361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Target 1: </a:t>
            </a:r>
            <a:r>
              <a:rPr lang="en-US" sz="2000" dirty="0" smtClean="0"/>
              <a:t>I can </a:t>
            </a:r>
            <a:r>
              <a:rPr lang="en-US" sz="2000" u="sng" dirty="0"/>
              <a:t>apply</a:t>
            </a:r>
            <a:r>
              <a:rPr lang="en-US" sz="2000" dirty="0"/>
              <a:t> my knowledge of Greek and Latin prefixes, roots, and suffixes to determine the meaning of unknown words and improve my vocabulary</a:t>
            </a:r>
            <a:r>
              <a:rPr lang="en-US" sz="2000" dirty="0" smtClean="0"/>
              <a:t>.</a:t>
            </a:r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5321808" y="2194719"/>
            <a:ext cx="3822192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  <a:latin typeface="Goudy Stout" pitchFamily="18" charset="0"/>
              </a:rPr>
              <a:t>Agenda</a:t>
            </a:r>
          </a:p>
          <a:p>
            <a:endParaRPr lang="en-US" dirty="0"/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4645025" y="2763770"/>
            <a:ext cx="3822192" cy="36115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Bell Work: Anagram Check-In</a:t>
            </a:r>
          </a:p>
          <a:p>
            <a:r>
              <a:rPr lang="en-US" sz="2200" dirty="0" smtClean="0"/>
              <a:t>Unpacking the Learning Target</a:t>
            </a:r>
          </a:p>
          <a:p>
            <a:r>
              <a:rPr lang="en-US" sz="2200" dirty="0"/>
              <a:t>Individual </a:t>
            </a:r>
            <a:r>
              <a:rPr lang="en-US" sz="2200" dirty="0" smtClean="0"/>
              <a:t>Practice deconstructing words</a:t>
            </a:r>
          </a:p>
          <a:p>
            <a:r>
              <a:rPr lang="en-US" sz="2200" smtClean="0"/>
              <a:t>Anagram</a:t>
            </a:r>
            <a:endParaRPr lang="en-US" sz="2200" dirty="0" smtClean="0"/>
          </a:p>
          <a:p>
            <a:pPr marL="0" indent="0">
              <a:buFont typeface="Arial" pitchFamily="34" charset="0"/>
              <a:buNone/>
            </a:pPr>
            <a:endParaRPr lang="en-US" sz="2200" dirty="0" smtClean="0"/>
          </a:p>
          <a:p>
            <a:r>
              <a:rPr lang="en-US" sz="2200" b="1" u="sng" dirty="0" smtClean="0">
                <a:solidFill>
                  <a:srgbClr val="FF0000"/>
                </a:solidFill>
              </a:rPr>
              <a:t>Homework</a:t>
            </a:r>
            <a:r>
              <a:rPr lang="en-US" sz="2200" b="1" dirty="0" smtClean="0">
                <a:solidFill>
                  <a:srgbClr val="FF0000"/>
                </a:solidFill>
              </a:rPr>
              <a:t>: Read for 20 minutes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1797627"/>
            <a:ext cx="4038600" cy="6858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48200" y="1797627"/>
            <a:ext cx="4038600" cy="68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pic>
        <p:nvPicPr>
          <p:cNvPr id="11" name="Picture 10" descr="C:\Documents and Settings\shermanj\Local Settings\Temporary Internet Files\Content.IE5\952PHBCW\MC9003836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0017" y="5608151"/>
            <a:ext cx="857707" cy="767182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678" y="2937156"/>
            <a:ext cx="465857" cy="4658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8846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400" b="1" dirty="0"/>
              <a:t>“When you learn one word, you learn ten. When you learn one ROOT, you learn exponentially more words.” </a:t>
            </a:r>
            <a:endParaRPr lang="en-US" sz="2400" b="1" dirty="0" smtClean="0"/>
          </a:p>
          <a:p>
            <a:pPr marL="0" lvl="1" indent="0">
              <a:buNone/>
            </a:pPr>
            <a:endParaRPr lang="en-US" sz="2400" b="1" dirty="0"/>
          </a:p>
          <a:p>
            <a:pPr marL="342900" lvl="1" indent="-342900"/>
            <a:r>
              <a:rPr lang="en-US" sz="2400" dirty="0" smtClean="0"/>
              <a:t>Listen to it (2x)</a:t>
            </a:r>
          </a:p>
          <a:p>
            <a:pPr marL="342900" lvl="1" indent="-342900"/>
            <a:r>
              <a:rPr lang="en-US" sz="2400" dirty="0" smtClean="0"/>
              <a:t>Write about it </a:t>
            </a:r>
          </a:p>
          <a:p>
            <a:pPr marL="342900" lvl="1" indent="-342900"/>
            <a:r>
              <a:rPr lang="en-US" sz="2400" dirty="0" smtClean="0"/>
              <a:t>Talk about it</a:t>
            </a:r>
            <a:endParaRPr lang="en-US" sz="2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88590"/>
            <a:ext cx="8229600" cy="1252728"/>
          </a:xfrm>
        </p:spPr>
        <p:txBody>
          <a:bodyPr/>
          <a:lstStyle/>
          <a:p>
            <a:r>
              <a:rPr lang="en-US" dirty="0" smtClean="0"/>
              <a:t>Deconstruction</a:t>
            </a:r>
            <a:endParaRPr lang="en-US" dirty="0"/>
          </a:p>
        </p:txBody>
      </p:sp>
      <p:pic>
        <p:nvPicPr>
          <p:cNvPr id="1026" name="Picture 2" descr="C:\Users\janakt\AppData\Local\Microsoft\Windows\Temporary Internet Files\Content.IE5\TDJMIP9R\MC9004418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881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7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438400"/>
            <a:ext cx="7408333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00B050"/>
                </a:solidFill>
              </a:rPr>
              <a:t>word root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is a part of a word. It contains the core meaning of the word.</a:t>
            </a:r>
          </a:p>
          <a:p>
            <a:pPr lvl="1"/>
            <a:r>
              <a:rPr lang="en-US" u="sng" dirty="0" smtClean="0"/>
              <a:t>Example: </a:t>
            </a:r>
            <a:r>
              <a:rPr lang="en-US" dirty="0" smtClean="0"/>
              <a:t>The </a:t>
            </a:r>
            <a:r>
              <a:rPr lang="en-US" i="1" dirty="0" smtClean="0"/>
              <a:t>Latin</a:t>
            </a:r>
            <a:r>
              <a:rPr lang="en-US" dirty="0" smtClean="0"/>
              <a:t> root </a:t>
            </a:r>
            <a:r>
              <a:rPr lang="en-US" b="1" i="1" dirty="0" smtClean="0"/>
              <a:t>“</a:t>
            </a:r>
            <a:r>
              <a:rPr lang="en-US" b="1" i="1" dirty="0" err="1" smtClean="0"/>
              <a:t>scrib</a:t>
            </a:r>
            <a:r>
              <a:rPr lang="en-US" b="1" i="1" dirty="0" smtClean="0"/>
              <a:t>”</a:t>
            </a:r>
            <a:r>
              <a:rPr lang="en-US" i="1" dirty="0" smtClean="0"/>
              <a:t> </a:t>
            </a:r>
            <a:r>
              <a:rPr lang="en-US" dirty="0" smtClean="0"/>
              <a:t>or </a:t>
            </a:r>
            <a:r>
              <a:rPr lang="en-US" b="1" i="1" dirty="0" smtClean="0"/>
              <a:t>“script”</a:t>
            </a:r>
            <a:r>
              <a:rPr lang="en-US" i="1" dirty="0" smtClean="0"/>
              <a:t> </a:t>
            </a:r>
            <a:r>
              <a:rPr lang="en-US" dirty="0" smtClean="0"/>
              <a:t>means </a:t>
            </a:r>
            <a:r>
              <a:rPr lang="en-US" b="1" dirty="0" smtClean="0"/>
              <a:t>“to write”</a:t>
            </a:r>
          </a:p>
          <a:p>
            <a:pPr lvl="1"/>
            <a:endParaRPr lang="en-US" b="1" dirty="0" smtClean="0"/>
          </a:p>
          <a:p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</a:rPr>
              <a:t>prefix</a:t>
            </a:r>
            <a:r>
              <a:rPr lang="en-US" dirty="0"/>
              <a:t> is placed at the beginning of a word to change its meaning. It cannot stand alone</a:t>
            </a:r>
            <a:r>
              <a:rPr lang="en-US" dirty="0" smtClean="0"/>
              <a:t>.</a:t>
            </a:r>
          </a:p>
          <a:p>
            <a:pPr lvl="1"/>
            <a:r>
              <a:rPr lang="en-US" u="sng" dirty="0" smtClean="0"/>
              <a:t>Example: </a:t>
            </a:r>
            <a:r>
              <a:rPr lang="en-US" dirty="0" smtClean="0"/>
              <a:t>The </a:t>
            </a:r>
            <a:r>
              <a:rPr lang="en-US" i="1" dirty="0" smtClean="0"/>
              <a:t>Greek </a:t>
            </a:r>
            <a:r>
              <a:rPr lang="en-US" dirty="0" smtClean="0"/>
              <a:t>prefix </a:t>
            </a:r>
            <a:r>
              <a:rPr lang="en-US" b="1" i="1" dirty="0" smtClean="0"/>
              <a:t>“bio”</a:t>
            </a:r>
            <a:r>
              <a:rPr lang="en-US" dirty="0" smtClean="0"/>
              <a:t> means </a:t>
            </a:r>
            <a:r>
              <a:rPr lang="en-US" b="1" dirty="0" smtClean="0"/>
              <a:t>“life”</a:t>
            </a:r>
          </a:p>
          <a:p>
            <a:pPr marL="301943" lvl="1" indent="0">
              <a:buNone/>
            </a:pPr>
            <a:endParaRPr lang="en-US" b="1" dirty="0" smtClean="0"/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0070C0"/>
                </a:solidFill>
              </a:rPr>
              <a:t>suffix</a:t>
            </a:r>
            <a:r>
              <a:rPr lang="en-US" dirty="0" smtClean="0"/>
              <a:t> is a word part that is placed at the end of a word to change its meaning. It cannot stand alone.</a:t>
            </a:r>
          </a:p>
          <a:p>
            <a:pPr lvl="1" algn="just"/>
            <a:r>
              <a:rPr lang="en-US" u="sng" dirty="0" smtClean="0"/>
              <a:t>Example: </a:t>
            </a:r>
            <a:r>
              <a:rPr lang="en-US" dirty="0" smtClean="0"/>
              <a:t>The </a:t>
            </a:r>
            <a:r>
              <a:rPr lang="en-US" i="1" dirty="0" smtClean="0"/>
              <a:t>Latin</a:t>
            </a:r>
            <a:r>
              <a:rPr lang="en-US" dirty="0" smtClean="0"/>
              <a:t> suffix </a:t>
            </a:r>
            <a:r>
              <a:rPr lang="en-US" i="1" dirty="0" smtClean="0"/>
              <a:t>“</a:t>
            </a:r>
            <a:r>
              <a:rPr lang="en-US" b="1" i="1" dirty="0" err="1" smtClean="0"/>
              <a:t>fy</a:t>
            </a:r>
            <a:r>
              <a:rPr lang="en-US" b="1" i="1" dirty="0" smtClean="0"/>
              <a:t>”</a:t>
            </a:r>
            <a:r>
              <a:rPr lang="en-US" i="1" dirty="0" smtClean="0"/>
              <a:t> </a:t>
            </a:r>
            <a:r>
              <a:rPr lang="en-US" dirty="0" smtClean="0"/>
              <a:t>or </a:t>
            </a:r>
            <a:r>
              <a:rPr lang="en-US" b="1" i="1" dirty="0" smtClean="0"/>
              <a:t>“</a:t>
            </a:r>
            <a:r>
              <a:rPr lang="en-US" b="1" i="1" dirty="0" err="1" smtClean="0"/>
              <a:t>ify</a:t>
            </a:r>
            <a:r>
              <a:rPr lang="en-US" b="1" i="1" dirty="0" smtClean="0"/>
              <a:t>”</a:t>
            </a:r>
            <a:r>
              <a:rPr lang="en-US" i="1" dirty="0" smtClean="0"/>
              <a:t> </a:t>
            </a:r>
            <a:r>
              <a:rPr lang="en-US" dirty="0" smtClean="0"/>
              <a:t>means </a:t>
            </a:r>
            <a:r>
              <a:rPr lang="en-US" b="1" dirty="0" smtClean="0"/>
              <a:t>“to make or cause to become”</a:t>
            </a:r>
            <a:r>
              <a:rPr lang="en-US" dirty="0" smtClean="0"/>
              <a:t> (beautify- to make or become beautiful)</a:t>
            </a:r>
            <a:endParaRPr lang="en-US" dirty="0"/>
          </a:p>
          <a:p>
            <a:pPr lvl="1"/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Prefixes, Word Roots, and Suffixes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9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Prefixes, Word Roots, and Suffixes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981200"/>
            <a:ext cx="3822192" cy="105568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Break </a:t>
            </a:r>
            <a:r>
              <a:rPr lang="en-US" dirty="0"/>
              <a:t>these words up into their prefix, </a:t>
            </a:r>
            <a:r>
              <a:rPr lang="en-US" dirty="0" smtClean="0"/>
              <a:t>word root</a:t>
            </a:r>
            <a:r>
              <a:rPr lang="en-US" dirty="0"/>
              <a:t>, and suffix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Hint: not every word has all 3 parts)</a:t>
            </a:r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85800" y="3276600"/>
            <a:ext cx="3820055" cy="26971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Malfunction</a:t>
            </a:r>
          </a:p>
          <a:p>
            <a:r>
              <a:rPr lang="en-US" sz="2200" dirty="0" smtClean="0"/>
              <a:t>Report</a:t>
            </a:r>
          </a:p>
          <a:p>
            <a:r>
              <a:rPr lang="en-US" sz="2200" dirty="0" smtClean="0"/>
              <a:t>Unconscionable</a:t>
            </a:r>
          </a:p>
          <a:p>
            <a:r>
              <a:rPr lang="en-US" sz="2200" dirty="0" smtClean="0"/>
              <a:t>Scornful</a:t>
            </a:r>
          </a:p>
          <a:p>
            <a:r>
              <a:rPr lang="en-US" sz="2200" dirty="0" smtClean="0"/>
              <a:t>Preposterous</a:t>
            </a:r>
          </a:p>
          <a:p>
            <a:r>
              <a:rPr lang="en-US" sz="2200" dirty="0" smtClean="0"/>
              <a:t>Impolite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505200"/>
            <a:ext cx="3822192" cy="26971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Mal</a:t>
            </a:r>
            <a:r>
              <a:rPr lang="en-US" dirty="0" smtClean="0"/>
              <a:t>/ </a:t>
            </a:r>
            <a:r>
              <a:rPr lang="en-US" dirty="0" err="1" smtClean="0">
                <a:solidFill>
                  <a:srgbClr val="00B050"/>
                </a:solidFill>
              </a:rPr>
              <a:t>funct</a:t>
            </a:r>
            <a:r>
              <a:rPr lang="en-US" dirty="0" smtClean="0"/>
              <a:t>/ 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</a:t>
            </a:r>
            <a:r>
              <a:rPr lang="en-US" dirty="0" smtClean="0"/>
              <a:t>/ </a:t>
            </a:r>
            <a:r>
              <a:rPr lang="en-US" dirty="0" smtClean="0">
                <a:solidFill>
                  <a:srgbClr val="00B050"/>
                </a:solidFill>
              </a:rPr>
              <a:t>port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Un</a:t>
            </a:r>
            <a:r>
              <a:rPr lang="en-US" dirty="0" smtClean="0"/>
              <a:t>/ </a:t>
            </a:r>
            <a:r>
              <a:rPr lang="en-US" dirty="0" err="1" smtClean="0">
                <a:solidFill>
                  <a:srgbClr val="00B050"/>
                </a:solidFill>
              </a:rPr>
              <a:t>conscion</a:t>
            </a:r>
            <a:r>
              <a:rPr lang="en-US" dirty="0" smtClean="0"/>
              <a:t>/ able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Scorn</a:t>
            </a:r>
            <a:r>
              <a:rPr lang="en-US" dirty="0" smtClean="0"/>
              <a:t>/ </a:t>
            </a:r>
            <a:r>
              <a:rPr lang="en-US" dirty="0" err="1" smtClean="0"/>
              <a:t>ful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Pre</a:t>
            </a:r>
            <a:r>
              <a:rPr lang="en-US" dirty="0" smtClean="0"/>
              <a:t>/ </a:t>
            </a:r>
            <a:r>
              <a:rPr lang="en-US" dirty="0" smtClean="0">
                <a:solidFill>
                  <a:srgbClr val="00B050"/>
                </a:solidFill>
              </a:rPr>
              <a:t>poster</a:t>
            </a:r>
            <a:r>
              <a:rPr lang="en-US" dirty="0" smtClean="0"/>
              <a:t>/ </a:t>
            </a:r>
            <a:r>
              <a:rPr lang="en-US" dirty="0" err="1" smtClean="0"/>
              <a:t>ous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Im</a:t>
            </a:r>
            <a:r>
              <a:rPr lang="en-US" dirty="0" smtClean="0"/>
              <a:t>/ </a:t>
            </a:r>
            <a:r>
              <a:rPr lang="en-US" dirty="0" smtClean="0">
                <a:solidFill>
                  <a:srgbClr val="00B050"/>
                </a:solidFill>
              </a:rPr>
              <a:t>polite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Text Placeholder 3"/>
          <p:cNvSpPr>
            <a:spLocks noGrp="1"/>
          </p:cNvSpPr>
          <p:nvPr>
            <p:ph type="body" idx="1"/>
          </p:nvPr>
        </p:nvSpPr>
        <p:spPr>
          <a:xfrm>
            <a:off x="4267200" y="2743200"/>
            <a:ext cx="3822192" cy="6858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Prefix, </a:t>
            </a:r>
            <a:r>
              <a:rPr lang="en-US" dirty="0" smtClean="0">
                <a:solidFill>
                  <a:srgbClr val="00B050"/>
                </a:solidFill>
              </a:rPr>
              <a:t>Word Root, </a:t>
            </a:r>
            <a:r>
              <a:rPr lang="en-US" dirty="0" smtClean="0"/>
              <a:t>Suffix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1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Walls</a:t>
            </a:r>
            <a:endParaRPr lang="en-US" dirty="0"/>
          </a:p>
        </p:txBody>
      </p:sp>
      <p:pic>
        <p:nvPicPr>
          <p:cNvPr id="1026" name="Picture 2" descr="\\staff-fs.instruct.rhnet.org\Teachers$\JanakT\My Pictures\Root Wall Ph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53491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3886200" y="2819400"/>
            <a:ext cx="990600" cy="762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flipH="1">
            <a:off x="914400" y="3200400"/>
            <a:ext cx="29718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" y="3429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3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Walls</a:t>
            </a:r>
            <a:endParaRPr lang="en-US" dirty="0"/>
          </a:p>
        </p:txBody>
      </p:sp>
      <p:pic>
        <p:nvPicPr>
          <p:cNvPr id="2050" name="Picture 2" descr="\\staff-fs.instruct.rhnet.org\Teachers$\JanakT\My Pictures\Root Wall Vi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52600"/>
            <a:ext cx="62992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968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194</TotalTime>
  <Words>296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PowerPoint Presentation</vt:lpstr>
      <vt:lpstr>Deconstruction</vt:lpstr>
      <vt:lpstr>Prefixes, Word Roots, and Suffixes</vt:lpstr>
      <vt:lpstr>Prefixes, Word Roots, and Suffixes</vt:lpstr>
      <vt:lpstr>Root Walls</vt:lpstr>
      <vt:lpstr>Root Walls</vt:lpstr>
    </vt:vector>
  </TitlesOfParts>
  <Company>Rush-Henrietta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%username%</dc:creator>
  <cp:lastModifiedBy>%username%</cp:lastModifiedBy>
  <cp:revision>12</cp:revision>
  <dcterms:created xsi:type="dcterms:W3CDTF">2014-03-17T14:48:50Z</dcterms:created>
  <dcterms:modified xsi:type="dcterms:W3CDTF">2014-09-15T19:19:44Z</dcterms:modified>
</cp:coreProperties>
</file>