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54C15DBD-3D59-44BE-98CD-1F44DC4A6772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D0CBA7F-11A7-413A-B38A-28BC27974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47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91CBD7-56A9-4915-B114-3CCB75AE92A3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29C328A-2092-48C2-A8A8-4DFF56C8613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lcUqhRhtssoU5M&amp;tbnid=XaqDBtF2SF1GhM:&amp;ved=0CAUQjRw&amp;url=http://soshable.com/reaching-people-on-social-media-is-about-consistency/tortoise-and-the-hare/&amp;ei=MpN2UtHmJ4misASQ04HABQ&amp;bvm=bv.55819444,d.cWc&amp;psig=AFQjCNFvc4aKetsaGvSrNMcNiFBLutrb6g&amp;ust=138358900223550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February 11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br>
              <a:rPr lang="en-US" dirty="0" smtClean="0"/>
            </a:br>
            <a:r>
              <a:rPr lang="en-US" dirty="0" smtClean="0"/>
              <a:t>A Day</a:t>
            </a:r>
            <a:endParaRPr lang="en-US" dirty="0"/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796700" y="2124008"/>
            <a:ext cx="382219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Learning Targets</a:t>
            </a:r>
          </a:p>
          <a:p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566472" y="2443889"/>
            <a:ext cx="3820055" cy="3931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Target 1: </a:t>
            </a:r>
            <a:r>
              <a:rPr lang="en-US" sz="2000" dirty="0" smtClean="0"/>
              <a:t>I can </a:t>
            </a:r>
            <a:r>
              <a:rPr lang="en-US" sz="2000" u="sng" dirty="0" smtClean="0"/>
              <a:t>describe </a:t>
            </a:r>
            <a:r>
              <a:rPr lang="en-US" sz="2000" dirty="0" smtClean="0"/>
              <a:t>what inferences are and </a:t>
            </a:r>
            <a:r>
              <a:rPr lang="en-US" sz="2000" u="sng" dirty="0" smtClean="0"/>
              <a:t>create</a:t>
            </a:r>
            <a:r>
              <a:rPr lang="en-US" sz="2000" dirty="0" smtClean="0"/>
              <a:t> them by combining by own background knowledge with textual evidence.</a:t>
            </a:r>
            <a:endParaRPr lang="en-US" sz="2000" u="sng" dirty="0" smtClean="0"/>
          </a:p>
          <a:p>
            <a:endParaRPr lang="en-US" sz="2000" dirty="0" smtClean="0"/>
          </a:p>
          <a:p>
            <a:r>
              <a:rPr lang="en-US" sz="2000" b="1" smtClean="0">
                <a:solidFill>
                  <a:srgbClr val="FF0000"/>
                </a:solidFill>
              </a:rPr>
              <a:t>Target 2: </a:t>
            </a:r>
            <a:r>
              <a:rPr lang="en-US" sz="2000" dirty="0" smtClean="0"/>
              <a:t>I can </a:t>
            </a:r>
            <a:r>
              <a:rPr lang="en-US" sz="2000" u="sng" dirty="0" smtClean="0"/>
              <a:t>explain</a:t>
            </a:r>
            <a:r>
              <a:rPr lang="en-US" sz="2000" dirty="0" smtClean="0"/>
              <a:t> </a:t>
            </a:r>
            <a:r>
              <a:rPr lang="en-US" sz="2000" dirty="0"/>
              <a:t>how making inferences is related to </a:t>
            </a:r>
            <a:r>
              <a:rPr lang="en-US" sz="2000" dirty="0" smtClean="0"/>
              <a:t>previously learned </a:t>
            </a:r>
            <a:r>
              <a:rPr lang="en-US" sz="2000" dirty="0"/>
              <a:t>active reading strategies</a:t>
            </a:r>
            <a:endParaRPr lang="en-US" sz="2000" dirty="0" smtClean="0"/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5321808" y="2194719"/>
            <a:ext cx="382219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Goudy Stout" pitchFamily="18" charset="0"/>
              </a:rPr>
              <a:t>Agenda</a:t>
            </a:r>
          </a:p>
          <a:p>
            <a:endParaRPr lang="en-US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645025" y="2763770"/>
            <a:ext cx="3822192" cy="378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Bell Work: CSI Investigation</a:t>
            </a:r>
          </a:p>
          <a:p>
            <a:r>
              <a:rPr lang="en-US" sz="2200" dirty="0" smtClean="0"/>
              <a:t>Unpacking the Learning Targets</a:t>
            </a:r>
          </a:p>
          <a:p>
            <a:r>
              <a:rPr lang="en-US" sz="2200" dirty="0" smtClean="0"/>
              <a:t>Guided Practice: </a:t>
            </a:r>
            <a:r>
              <a:rPr lang="en-US" sz="2200" i="1" dirty="0" smtClean="0"/>
              <a:t>“Charles”</a:t>
            </a:r>
          </a:p>
          <a:p>
            <a:r>
              <a:rPr lang="en-US" sz="2200" dirty="0" smtClean="0"/>
              <a:t>Writing Inferences</a:t>
            </a:r>
          </a:p>
          <a:p>
            <a:r>
              <a:rPr lang="en-US" sz="2200" dirty="0" smtClean="0"/>
              <a:t>Exit Ticket</a:t>
            </a:r>
          </a:p>
          <a:p>
            <a:pPr marL="0" indent="0">
              <a:buFont typeface="Arial" pitchFamily="34" charset="0"/>
              <a:buNone/>
            </a:pPr>
            <a:endParaRPr lang="en-US" sz="2200" dirty="0" smtClean="0"/>
          </a:p>
          <a:p>
            <a:endParaRPr lang="en-US" sz="2200" b="1" u="sng" dirty="0" smtClean="0">
              <a:solidFill>
                <a:srgbClr val="FF0000"/>
              </a:solidFill>
            </a:endParaRPr>
          </a:p>
          <a:p>
            <a:r>
              <a:rPr lang="en-US" sz="2200" b="1" u="sng" dirty="0" smtClean="0">
                <a:solidFill>
                  <a:srgbClr val="FF0000"/>
                </a:solidFill>
              </a:rPr>
              <a:t>Homework</a:t>
            </a:r>
            <a:r>
              <a:rPr lang="en-US" sz="2200" b="1" dirty="0" smtClean="0">
                <a:solidFill>
                  <a:srgbClr val="FF0000"/>
                </a:solidFill>
              </a:rPr>
              <a:t>: Read for 20 minutes. Practice all your active reading strategies.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7200" y="1797627"/>
            <a:ext cx="4038600" cy="685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1797627"/>
            <a:ext cx="4038600" cy="685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pic>
        <p:nvPicPr>
          <p:cNvPr id="15" name="Picture 14" descr="C:\Documents and Settings\shermanj\Local Settings\Temporary Internet Files\Content.IE5\952PHBCW\MC9003836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6945" y="5486400"/>
            <a:ext cx="857707" cy="767182"/>
          </a:xfrm>
          <a:prstGeom prst="rect">
            <a:avLst/>
          </a:prstGeom>
          <a:noFill/>
        </p:spPr>
      </p:pic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191" y="2615407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97" y="4875062"/>
            <a:ext cx="465857" cy="4658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168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503" y="2438400"/>
            <a:ext cx="7943993" cy="4648200"/>
          </a:xfrm>
        </p:spPr>
        <p:txBody>
          <a:bodyPr>
            <a:normAutofit/>
          </a:bodyPr>
          <a:lstStyle/>
          <a:p>
            <a:pPr marL="274320" lvl="1"/>
            <a:r>
              <a:rPr lang="en-US" sz="2400" dirty="0" smtClean="0">
                <a:solidFill>
                  <a:schemeClr val="tx1"/>
                </a:solidFill>
              </a:rPr>
              <a:t>Using </a:t>
            </a:r>
            <a:r>
              <a:rPr lang="en-US" sz="2400" dirty="0">
                <a:solidFill>
                  <a:schemeClr val="tx1"/>
                </a:solidFill>
              </a:rPr>
              <a:t>facts, observations, and logic or reasoning to come to an assumption or conclusion.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274320" lvl="1"/>
            <a:r>
              <a:rPr lang="en-US" sz="2400" dirty="0" smtClean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</a:rPr>
              <a:t>NOT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stating the </a:t>
            </a:r>
            <a:r>
              <a:rPr lang="en-US" sz="2400" dirty="0" smtClean="0">
                <a:solidFill>
                  <a:schemeClr val="tx1"/>
                </a:solidFill>
              </a:rPr>
              <a:t>obvious. </a:t>
            </a:r>
          </a:p>
          <a:p>
            <a:pPr marL="0" lvl="1" indent="0" algn="ctr">
              <a:buNone/>
            </a:pPr>
            <a:r>
              <a:rPr lang="en-US" sz="2400" u="sng" dirty="0" smtClean="0">
                <a:solidFill>
                  <a:schemeClr val="tx1"/>
                </a:solidFill>
              </a:rPr>
              <a:t>Example:</a:t>
            </a:r>
          </a:p>
          <a:p>
            <a:pPr marL="325120" lvl="2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Stating the Obvious: </a:t>
            </a:r>
            <a:r>
              <a:rPr lang="en-US" i="1" dirty="0" smtClean="0">
                <a:solidFill>
                  <a:schemeClr val="tx1"/>
                </a:solidFill>
              </a:rPr>
              <a:t>The young girl in the picture is wearing a fancy dress and carrying a basket of flower petals.</a:t>
            </a:r>
          </a:p>
          <a:p>
            <a:pPr marL="325120" lvl="2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Inference: </a:t>
            </a:r>
            <a:r>
              <a:rPr lang="en-US" i="1" dirty="0" smtClean="0">
                <a:solidFill>
                  <a:schemeClr val="tx1"/>
                </a:solidFill>
              </a:rPr>
              <a:t>The girl is a flower girl in a wedding. </a:t>
            </a:r>
          </a:p>
          <a:p>
            <a:pPr marL="274320" lvl="1"/>
            <a:r>
              <a:rPr lang="en-US" sz="2400" dirty="0" smtClean="0">
                <a:solidFill>
                  <a:schemeClr val="tx1"/>
                </a:solidFill>
              </a:rPr>
              <a:t>It </a:t>
            </a:r>
            <a:r>
              <a:rPr lang="en-US" sz="2400" dirty="0">
                <a:solidFill>
                  <a:schemeClr val="tx1"/>
                </a:solidFill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</a:rPr>
              <a:t>NOT</a:t>
            </a:r>
            <a:r>
              <a:rPr lang="en-US" sz="2400" dirty="0" smtClean="0">
                <a:solidFill>
                  <a:schemeClr val="tx1"/>
                </a:solidFill>
              </a:rPr>
              <a:t> prediction. </a:t>
            </a:r>
          </a:p>
          <a:p>
            <a:pPr marL="553720" lvl="2"/>
            <a:r>
              <a:rPr lang="en-US" dirty="0" smtClean="0">
                <a:solidFill>
                  <a:schemeClr val="tx1"/>
                </a:solidFill>
              </a:rPr>
              <a:t>An inference draws conclusions about what is happening </a:t>
            </a:r>
            <a:r>
              <a:rPr lang="en-US" b="1" dirty="0" smtClean="0">
                <a:solidFill>
                  <a:schemeClr val="tx1"/>
                </a:solidFill>
              </a:rPr>
              <a:t>NOW</a:t>
            </a:r>
          </a:p>
          <a:p>
            <a:pPr marL="553720" lvl="2"/>
            <a:r>
              <a:rPr lang="en-US" dirty="0" smtClean="0">
                <a:solidFill>
                  <a:schemeClr val="tx1"/>
                </a:solidFill>
              </a:rPr>
              <a:t>A prediction makes an educated guess about what is happening </a:t>
            </a:r>
            <a:r>
              <a:rPr lang="en-US" b="1" dirty="0" smtClean="0">
                <a:solidFill>
                  <a:schemeClr val="tx1"/>
                </a:solidFill>
              </a:rPr>
              <a:t>NEXT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Inference?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3733800"/>
            <a:ext cx="7239000" cy="14478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janakt\AppData\Local\Microsoft\Windows\Temporary Internet Files\Content.IE5\6MJB7NCV\MC9002856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414" y="457200"/>
            <a:ext cx="1638586" cy="277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66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0"/>
            <a:ext cx="8458200" cy="2658533"/>
          </a:xfrm>
          <a:ln w="254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MS Gothic" pitchFamily="49" charset="-128"/>
              <a:ea typeface="MS Gothic" pitchFamily="49" charset="-12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MS Gothic" pitchFamily="49" charset="-128"/>
                <a:ea typeface="MS Gothic" pitchFamily="49" charset="-128"/>
              </a:rPr>
              <a:t>BK + TE = I</a:t>
            </a:r>
          </a:p>
          <a:p>
            <a:pPr marL="0" indent="0" algn="ctr">
              <a:buNone/>
            </a:pPr>
            <a:r>
              <a:rPr lang="en-US" dirty="0" smtClean="0">
                <a:latin typeface="MS Gothic" pitchFamily="49" charset="-128"/>
                <a:ea typeface="MS Gothic" pitchFamily="49" charset="-128"/>
              </a:rPr>
              <a:t>(</a:t>
            </a:r>
            <a:r>
              <a:rPr lang="en-US" b="1" u="sng" dirty="0" smtClean="0">
                <a:latin typeface="MS Gothic" pitchFamily="49" charset="-128"/>
                <a:ea typeface="MS Gothic" pitchFamily="49" charset="-128"/>
              </a:rPr>
              <a:t>B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ackground </a:t>
            </a:r>
            <a:r>
              <a:rPr lang="en-US" b="1" u="sng" dirty="0" smtClean="0">
                <a:latin typeface="MS Gothic" pitchFamily="49" charset="-128"/>
                <a:ea typeface="MS Gothic" pitchFamily="49" charset="-128"/>
              </a:rPr>
              <a:t>K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nowledge + </a:t>
            </a:r>
            <a:r>
              <a:rPr lang="en-US" b="1" u="sng" dirty="0" smtClean="0">
                <a:latin typeface="MS Gothic" pitchFamily="49" charset="-128"/>
                <a:ea typeface="MS Gothic" pitchFamily="49" charset="-128"/>
              </a:rPr>
              <a:t>T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extual </a:t>
            </a:r>
            <a:r>
              <a:rPr lang="en-US" b="1" u="sng" dirty="0" smtClean="0">
                <a:latin typeface="MS Gothic" pitchFamily="49" charset="-128"/>
                <a:ea typeface="MS Gothic" pitchFamily="49" charset="-128"/>
              </a:rPr>
              <a:t>E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vidence = </a:t>
            </a:r>
            <a:r>
              <a:rPr lang="en-US" b="1" u="sng" dirty="0" smtClean="0">
                <a:latin typeface="MS Gothic" pitchFamily="49" charset="-128"/>
                <a:ea typeface="MS Gothic" pitchFamily="49" charset="-128"/>
              </a:rPr>
              <a:t>I</a:t>
            </a:r>
            <a:r>
              <a:rPr lang="en-US" dirty="0" smtClean="0">
                <a:latin typeface="MS Gothic" pitchFamily="49" charset="-128"/>
                <a:ea typeface="MS Gothic" pitchFamily="49" charset="-128"/>
              </a:rPr>
              <a:t>nference)</a:t>
            </a:r>
            <a:endParaRPr lang="en-US" dirty="0">
              <a:latin typeface="MS Gothic" pitchFamily="49" charset="-128"/>
              <a:ea typeface="MS Gothic" pitchFamily="49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Inference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156854"/>
              </p:ext>
            </p:extLst>
          </p:nvPr>
        </p:nvGraphicFramePr>
        <p:xfrm>
          <a:off x="304800" y="2895600"/>
          <a:ext cx="85344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Background</a:t>
                      </a:r>
                      <a:r>
                        <a:rPr lang="en-US" baseline="0" dirty="0" smtClean="0"/>
                        <a:t>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Textual/Real Life</a:t>
                      </a:r>
                      <a:r>
                        <a:rPr lang="en-US" baseline="0" dirty="0" smtClean="0"/>
                        <a:t>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know that football players wear jerseys from watching football games. I’ve also seen football players wear their jerseys to school.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see a high school student wearing a football jersey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student is a football player.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know several people who wear glasses. They use them to correct vision problems.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high school student is wearing</a:t>
                      </a:r>
                      <a:r>
                        <a:rPr lang="en-US" baseline="0" dirty="0" smtClean="0"/>
                        <a:t> glasses.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high school student does not have perfect vision.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Everyday 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5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shable.com/wp-content/uploads/2013/07/Tortoise-and-the-Har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63565"/>
            <a:ext cx="5181600" cy="2694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7408333" cy="3450696"/>
          </a:xfrm>
        </p:spPr>
        <p:txBody>
          <a:bodyPr/>
          <a:lstStyle/>
          <a:p>
            <a:r>
              <a:rPr lang="en-US" dirty="0" smtClean="0"/>
              <a:t>The meaning of unknown words</a:t>
            </a:r>
          </a:p>
          <a:p>
            <a:r>
              <a:rPr lang="en-US" dirty="0" smtClean="0"/>
              <a:t>The thoughts or motivations of characters</a:t>
            </a:r>
          </a:p>
          <a:p>
            <a:r>
              <a:rPr lang="en-US" dirty="0" smtClean="0"/>
              <a:t>The theme, “big picture,” or moral (For example, </a:t>
            </a:r>
            <a:r>
              <a:rPr lang="en-US" i="1" dirty="0" smtClean="0"/>
              <a:t>The Tortoise and the Hare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might happen after a story has ended (not a prediction)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infer?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1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2" indent="-274320"/>
            <a:r>
              <a:rPr lang="en-US" b="1" dirty="0"/>
              <a:t>Create a character who is very smart without actually saying he or she is </a:t>
            </a:r>
            <a:r>
              <a:rPr lang="en-US" b="1" dirty="0" smtClean="0"/>
              <a:t>smart.</a:t>
            </a:r>
          </a:p>
          <a:p>
            <a:pPr marL="274320" lvl="2" indent="-274320"/>
            <a:endParaRPr lang="en-US" sz="1800" b="1" dirty="0" smtClean="0"/>
          </a:p>
          <a:p>
            <a:pPr marL="274320" lvl="2" indent="-274320"/>
            <a:r>
              <a:rPr lang="en-US" dirty="0" smtClean="0"/>
              <a:t>Choose one of the following statements and write your response in your notebook:</a:t>
            </a:r>
          </a:p>
          <a:p>
            <a:pPr lvl="2"/>
            <a:r>
              <a:rPr lang="en-US" dirty="0" smtClean="0"/>
              <a:t>Write </a:t>
            </a:r>
            <a:r>
              <a:rPr lang="en-US" dirty="0"/>
              <a:t>about a very cold afternoon without saying that it is cold.</a:t>
            </a:r>
            <a:endParaRPr lang="en-US" sz="1800" dirty="0"/>
          </a:p>
          <a:p>
            <a:pPr lvl="2"/>
            <a:r>
              <a:rPr lang="en-US" dirty="0"/>
              <a:t>Write about an old car without saying that it is old.</a:t>
            </a:r>
            <a:endParaRPr lang="en-US" sz="1800" dirty="0"/>
          </a:p>
          <a:p>
            <a:pPr lvl="2"/>
            <a:r>
              <a:rPr lang="en-US" dirty="0"/>
              <a:t>Write about somewhere that is scary without saying that </a:t>
            </a:r>
            <a:r>
              <a:rPr lang="en-US"/>
              <a:t>it </a:t>
            </a:r>
            <a:r>
              <a:rPr lang="en-US" smtClean="0"/>
              <a:t>is </a:t>
            </a:r>
            <a:r>
              <a:rPr lang="en-US" dirty="0" smtClean="0"/>
              <a:t>scary.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Inferences: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99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746</TotalTime>
  <Words>390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February 11th, 2013 A Day</vt:lpstr>
      <vt:lpstr>What is an Inference?</vt:lpstr>
      <vt:lpstr>The Inference Formula</vt:lpstr>
      <vt:lpstr>Everyday Examples:</vt:lpstr>
      <vt:lpstr>What do we infer?</vt:lpstr>
      <vt:lpstr>Writing Inferences:</vt:lpstr>
    </vt:vector>
  </TitlesOfParts>
  <Company>Rush-Henrietta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2013 E Day</dc:title>
  <dc:creator>%username%</dc:creator>
  <cp:lastModifiedBy>%username%</cp:lastModifiedBy>
  <cp:revision>24</cp:revision>
  <cp:lastPrinted>2015-02-11T12:26:17Z</cp:lastPrinted>
  <dcterms:created xsi:type="dcterms:W3CDTF">2013-10-28T23:05:36Z</dcterms:created>
  <dcterms:modified xsi:type="dcterms:W3CDTF">2015-02-11T13:44:08Z</dcterms:modified>
</cp:coreProperties>
</file>