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72" r:id="rId4"/>
    <p:sldId id="273" r:id="rId5"/>
    <p:sldId id="274" r:id="rId6"/>
    <p:sldId id="278" r:id="rId7"/>
    <p:sldId id="263" r:id="rId8"/>
    <p:sldId id="279" r:id="rId9"/>
    <p:sldId id="256" r:id="rId10"/>
    <p:sldId id="257" r:id="rId11"/>
    <p:sldId id="260" r:id="rId12"/>
    <p:sldId id="261" r:id="rId13"/>
    <p:sldId id="258" r:id="rId14"/>
    <p:sldId id="259" r:id="rId15"/>
    <p:sldId id="262" r:id="rId16"/>
    <p:sldId id="265" r:id="rId17"/>
    <p:sldId id="266" r:id="rId18"/>
    <p:sldId id="267" r:id="rId19"/>
    <p:sldId id="276" r:id="rId20"/>
    <p:sldId id="277" r:id="rId21"/>
    <p:sldId id="268" r:id="rId22"/>
    <p:sldId id="269" r:id="rId23"/>
    <p:sldId id="27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B8A2B1-8DA6-4C44-871E-B5458A48D09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85EAE8-D6A8-478E-8CE6-68429775061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F4FC50-8DC4-4604-93DF-8418E493B56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A986A4-C9E6-4E0F-83B4-6159ACDA1D9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115692-1026-4406-AD59-323A6E90B92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6F8604-FE92-4891-B50A-3438D3EFCA7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7D93E3F-6C14-4261-81BF-AE5ED503839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D11DDE0-CE11-418D-9FD9-084A49618D2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F660552-A700-49CA-BAE7-E31FB51CDB4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5501B6-198C-4595-9DDC-B58B93D6C66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033052-FBB3-4EEE-B95F-CBC96C94776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3A2203C0-6B3E-46D2-AC94-F8FD22DCFD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73i1Zk8EA0"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IpcCyuypz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youtube.com/watch?v=KIpcCyuypz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685800" y="1676400"/>
            <a:ext cx="7772400" cy="1470025"/>
          </a:xfrm>
        </p:spPr>
        <p:txBody>
          <a:bodyPr/>
          <a:lstStyle/>
          <a:p>
            <a:r>
              <a:rPr lang="en-US" smtClean="0"/>
              <a:t>Sexual vs. Asexual</a:t>
            </a:r>
            <a:br>
              <a:rPr lang="en-US" smtClean="0"/>
            </a:br>
            <a:r>
              <a:rPr lang="en-US" smtClean="0"/>
              <a:t>Reproduction</a:t>
            </a:r>
          </a:p>
        </p:txBody>
      </p:sp>
      <p:sp>
        <p:nvSpPr>
          <p:cNvPr id="13314" name="Subtitle 2"/>
          <p:cNvSpPr>
            <a:spLocks noGrp="1"/>
          </p:cNvSpPr>
          <p:nvPr>
            <p:ph type="subTitle" idx="4294967295"/>
          </p:nvPr>
        </p:nvSpPr>
        <p:spPr>
          <a:xfrm>
            <a:off x="1371600" y="3505200"/>
            <a:ext cx="6400800" cy="1752600"/>
          </a:xfrm>
        </p:spPr>
        <p:txBody>
          <a:bodyPr/>
          <a:lstStyle/>
          <a:p>
            <a:pPr marL="0" indent="0" algn="ctr">
              <a:buFontTx/>
              <a:buNone/>
            </a:pPr>
            <a:r>
              <a:rPr lang="en-US" b="1" i="1" smtClean="0">
                <a:solidFill>
                  <a:srgbClr val="FF0000"/>
                </a:solidFill>
              </a:rPr>
              <a:t>Which is better?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F:\manual\RH_portable\UNIT 1 - Inheritance\binary20fission20in20amoeba.jpg"/>
          <p:cNvPicPr>
            <a:picLocks noChangeAspect="1" noChangeArrowheads="1"/>
          </p:cNvPicPr>
          <p:nvPr/>
        </p:nvPicPr>
        <p:blipFill>
          <a:blip r:embed="rId2"/>
          <a:srcRect/>
          <a:stretch>
            <a:fillRect/>
          </a:stretch>
        </p:blipFill>
        <p:spPr bwMode="auto">
          <a:xfrm>
            <a:off x="533400" y="0"/>
            <a:ext cx="7924800" cy="6842125"/>
          </a:xfrm>
          <a:prstGeom prst="rect">
            <a:avLst/>
          </a:prstGeom>
          <a:noFill/>
          <a:ln w="9525">
            <a:noFill/>
            <a:miter lim="800000"/>
            <a:headEnd/>
            <a:tailEnd/>
          </a:ln>
        </p:spPr>
      </p:pic>
      <p:sp>
        <p:nvSpPr>
          <p:cNvPr id="24583" name="Rectangle 7"/>
          <p:cNvSpPr>
            <a:spLocks noChangeArrowheads="1"/>
          </p:cNvSpPr>
          <p:nvPr/>
        </p:nvSpPr>
        <p:spPr bwMode="auto">
          <a:xfrm>
            <a:off x="3657600" y="190500"/>
            <a:ext cx="2133600" cy="1981200"/>
          </a:xfrm>
          <a:prstGeom prst="rect">
            <a:avLst/>
          </a:prstGeom>
          <a:solidFill>
            <a:schemeClr val="bg1"/>
          </a:solidFill>
          <a:ln w="9525">
            <a:noFill/>
            <a:miter lim="800000"/>
            <a:headEnd/>
            <a:tailEnd/>
          </a:ln>
        </p:spPr>
        <p:txBody>
          <a:bodyPr wrap="none" anchor="ctr"/>
          <a:lstStyle/>
          <a:p>
            <a:endParaRPr lang="en-US" altLang="en-US"/>
          </a:p>
        </p:txBody>
      </p:sp>
      <p:sp>
        <p:nvSpPr>
          <p:cNvPr id="24584" name="Rectangle 8"/>
          <p:cNvSpPr>
            <a:spLocks noChangeArrowheads="1"/>
          </p:cNvSpPr>
          <p:nvPr/>
        </p:nvSpPr>
        <p:spPr bwMode="auto">
          <a:xfrm>
            <a:off x="6019800" y="190500"/>
            <a:ext cx="2133600" cy="1981200"/>
          </a:xfrm>
          <a:prstGeom prst="rect">
            <a:avLst/>
          </a:prstGeom>
          <a:solidFill>
            <a:schemeClr val="bg1"/>
          </a:solidFill>
          <a:ln w="9525">
            <a:noFill/>
            <a:miter lim="800000"/>
            <a:headEnd/>
            <a:tailEnd/>
          </a:ln>
        </p:spPr>
        <p:txBody>
          <a:bodyPr wrap="none" anchor="ctr"/>
          <a:lstStyle/>
          <a:p>
            <a:endParaRPr lang="en-US" altLang="en-US"/>
          </a:p>
        </p:txBody>
      </p:sp>
      <p:sp>
        <p:nvSpPr>
          <p:cNvPr id="24585" name="Rectangle 9"/>
          <p:cNvSpPr>
            <a:spLocks noChangeArrowheads="1"/>
          </p:cNvSpPr>
          <p:nvPr/>
        </p:nvSpPr>
        <p:spPr bwMode="auto">
          <a:xfrm>
            <a:off x="533400" y="2400300"/>
            <a:ext cx="3124200" cy="1981200"/>
          </a:xfrm>
          <a:prstGeom prst="rect">
            <a:avLst/>
          </a:prstGeom>
          <a:solidFill>
            <a:schemeClr val="bg1"/>
          </a:solidFill>
          <a:ln w="9525">
            <a:noFill/>
            <a:miter lim="800000"/>
            <a:headEnd/>
            <a:tailEnd/>
          </a:ln>
        </p:spPr>
        <p:txBody>
          <a:bodyPr wrap="none" anchor="ctr"/>
          <a:lstStyle/>
          <a:p>
            <a:endParaRPr lang="en-US" altLang="en-US"/>
          </a:p>
        </p:txBody>
      </p:sp>
      <p:sp>
        <p:nvSpPr>
          <p:cNvPr id="24586" name="Rectangle 10"/>
          <p:cNvSpPr>
            <a:spLocks noChangeArrowheads="1"/>
          </p:cNvSpPr>
          <p:nvPr/>
        </p:nvSpPr>
        <p:spPr bwMode="auto">
          <a:xfrm>
            <a:off x="4114800" y="2438400"/>
            <a:ext cx="4800600" cy="1981200"/>
          </a:xfrm>
          <a:prstGeom prst="rect">
            <a:avLst/>
          </a:prstGeom>
          <a:solidFill>
            <a:schemeClr val="bg1"/>
          </a:solidFill>
          <a:ln w="9525">
            <a:noFill/>
            <a:miter lim="800000"/>
            <a:headEnd/>
            <a:tailEnd/>
          </a:ln>
        </p:spPr>
        <p:txBody>
          <a:bodyPr wrap="none" anchor="ctr"/>
          <a:lstStyle/>
          <a:p>
            <a:endParaRPr lang="en-US" altLang="en-US"/>
          </a:p>
        </p:txBody>
      </p:sp>
      <p:sp>
        <p:nvSpPr>
          <p:cNvPr id="20486" name="Rectangle 11"/>
          <p:cNvSpPr>
            <a:spLocks noChangeArrowheads="1"/>
          </p:cNvSpPr>
          <p:nvPr/>
        </p:nvSpPr>
        <p:spPr bwMode="auto">
          <a:xfrm>
            <a:off x="1600200" y="4648200"/>
            <a:ext cx="4800600" cy="1981200"/>
          </a:xfrm>
          <a:prstGeom prst="rect">
            <a:avLst/>
          </a:prstGeom>
          <a:noFill/>
          <a:ln w="9525">
            <a:noFill/>
            <a:miter lim="800000"/>
            <a:headEnd/>
            <a:tailEnd/>
          </a:ln>
        </p:spPr>
        <p:txBody>
          <a:bodyPr wrap="none" anchor="ctr"/>
          <a:lstStyle/>
          <a:p>
            <a:endParaRPr lang="en-US" altLang="en-US"/>
          </a:p>
        </p:txBody>
      </p:sp>
      <p:sp>
        <p:nvSpPr>
          <p:cNvPr id="20487" name="Text Box 12"/>
          <p:cNvSpPr txBox="1">
            <a:spLocks noChangeArrowheads="1"/>
          </p:cNvSpPr>
          <p:nvPr/>
        </p:nvSpPr>
        <p:spPr bwMode="auto">
          <a:xfrm>
            <a:off x="0" y="0"/>
            <a:ext cx="1676400" cy="855663"/>
          </a:xfrm>
          <a:prstGeom prst="rect">
            <a:avLst/>
          </a:prstGeom>
          <a:noFill/>
          <a:ln w="9525">
            <a:noFill/>
            <a:miter lim="800000"/>
            <a:headEnd/>
            <a:tailEnd/>
          </a:ln>
        </p:spPr>
        <p:txBody>
          <a:bodyPr>
            <a:spAutoFit/>
          </a:bodyPr>
          <a:lstStyle/>
          <a:p>
            <a:pPr algn="ctr"/>
            <a:r>
              <a:rPr lang="en-US" altLang="en-US" b="1" u="sng"/>
              <a:t>an amoeba</a:t>
            </a:r>
            <a:endParaRPr lang="en-US" altLang="en-US"/>
          </a:p>
          <a:p>
            <a:pPr algn="ctr"/>
            <a:r>
              <a:rPr lang="en-US" altLang="en-US" sz="1600" i="1"/>
              <a:t>(one-celled organism)</a:t>
            </a:r>
          </a:p>
        </p:txBody>
      </p:sp>
      <p:sp>
        <p:nvSpPr>
          <p:cNvPr id="20488" name="Text Box 13"/>
          <p:cNvSpPr txBox="1">
            <a:spLocks noChangeArrowheads="1"/>
          </p:cNvSpPr>
          <p:nvPr/>
        </p:nvSpPr>
        <p:spPr bwMode="auto">
          <a:xfrm>
            <a:off x="6553200" y="5334000"/>
            <a:ext cx="1981200" cy="366713"/>
          </a:xfrm>
          <a:prstGeom prst="rect">
            <a:avLst/>
          </a:prstGeom>
          <a:noFill/>
          <a:ln w="9525">
            <a:noFill/>
            <a:miter lim="800000"/>
            <a:headEnd/>
            <a:tailEnd/>
          </a:ln>
        </p:spPr>
        <p:txBody>
          <a:bodyPr>
            <a:spAutoFit/>
          </a:bodyPr>
          <a:lstStyle/>
          <a:p>
            <a:pPr algn="ctr"/>
            <a:r>
              <a:rPr lang="en-US" altLang="en-US" b="1" u="sng"/>
              <a:t>two amoebas!</a:t>
            </a:r>
            <a:endParaRPr lang="en-US" altLang="en-US" sz="1600" i="1"/>
          </a:p>
        </p:txBody>
      </p:sp>
      <p:sp>
        <p:nvSpPr>
          <p:cNvPr id="24590" name="Rectangle 14"/>
          <p:cNvSpPr>
            <a:spLocks noChangeArrowheads="1"/>
          </p:cNvSpPr>
          <p:nvPr/>
        </p:nvSpPr>
        <p:spPr bwMode="auto">
          <a:xfrm>
            <a:off x="1676400" y="4724400"/>
            <a:ext cx="6705600" cy="1981200"/>
          </a:xfrm>
          <a:prstGeom prst="rect">
            <a:avLst/>
          </a:prstGeom>
          <a:solidFill>
            <a:schemeClr val="bg1"/>
          </a:solidFill>
          <a:ln w="9525">
            <a:noFill/>
            <a:miter lim="800000"/>
            <a:headEnd/>
            <a:tailEnd/>
          </a:ln>
        </p:spPr>
        <p:txBody>
          <a:bodyPr wrap="none" anchor="ctr"/>
          <a:lstStyle/>
          <a:p>
            <a:endParaRPr lang="en-US" altLang="en-US"/>
          </a:p>
        </p:txBody>
      </p:sp>
      <p:sp>
        <p:nvSpPr>
          <p:cNvPr id="24591" name="Text Box 15"/>
          <p:cNvSpPr txBox="1">
            <a:spLocks noChangeArrowheads="1"/>
          </p:cNvSpPr>
          <p:nvPr/>
        </p:nvSpPr>
        <p:spPr bwMode="auto">
          <a:xfrm>
            <a:off x="304800" y="4343400"/>
            <a:ext cx="8305800" cy="482600"/>
          </a:xfrm>
          <a:prstGeom prst="rect">
            <a:avLst/>
          </a:prstGeom>
          <a:solidFill>
            <a:srgbClr val="FFFF00"/>
          </a:solidFill>
          <a:ln w="25400">
            <a:solidFill>
              <a:schemeClr val="tx1"/>
            </a:solidFill>
            <a:miter lim="800000"/>
            <a:headEnd/>
            <a:tailEnd/>
          </a:ln>
        </p:spPr>
        <p:txBody>
          <a:bodyPr>
            <a:spAutoFit/>
          </a:bodyPr>
          <a:lstStyle/>
          <a:p>
            <a:pPr algn="ctr"/>
            <a:r>
              <a:rPr lang="en-US" altLang="en-US" sz="2400" b="1"/>
              <a:t>Is this sexual or asexual reproduction? Why????</a:t>
            </a:r>
            <a:endParaRPr lang="en-US" altLang="en-US" sz="2000" b="1" i="1"/>
          </a:p>
        </p:txBody>
      </p:sp>
      <p:sp>
        <p:nvSpPr>
          <p:cNvPr id="20492" name="Text Box 12"/>
          <p:cNvSpPr txBox="1">
            <a:spLocks noChangeArrowheads="1"/>
          </p:cNvSpPr>
          <p:nvPr/>
        </p:nvSpPr>
        <p:spPr bwMode="auto">
          <a:xfrm>
            <a:off x="304800" y="5257800"/>
            <a:ext cx="2362200" cy="641350"/>
          </a:xfrm>
          <a:prstGeom prst="rect">
            <a:avLst/>
          </a:prstGeom>
          <a:solidFill>
            <a:srgbClr val="FF0000"/>
          </a:solidFill>
          <a:ln w="9525">
            <a:noFill/>
            <a:miter lim="800000"/>
            <a:headEnd/>
            <a:tailEnd/>
          </a:ln>
          <a:effectLst/>
        </p:spPr>
        <p:txBody>
          <a:bodyPr>
            <a:spAutoFit/>
          </a:bodyPr>
          <a:lstStyle/>
          <a:p>
            <a:pPr>
              <a:spcBef>
                <a:spcPct val="50000"/>
              </a:spcBef>
            </a:pPr>
            <a:r>
              <a:rPr lang="en-US" b="1" i="1">
                <a:solidFill>
                  <a:srgbClr val="FFFF00"/>
                </a:solidFill>
              </a:rPr>
              <a:t>Cell division! Cells making more cells!</a:t>
            </a:r>
          </a:p>
        </p:txBody>
      </p:sp>
      <p:sp>
        <p:nvSpPr>
          <p:cNvPr id="20493" name="Oval 13"/>
          <p:cNvSpPr>
            <a:spLocks noChangeArrowheads="1"/>
          </p:cNvSpPr>
          <p:nvPr/>
        </p:nvSpPr>
        <p:spPr bwMode="auto">
          <a:xfrm>
            <a:off x="3124200" y="4267200"/>
            <a:ext cx="1447800" cy="685800"/>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4583"/>
                                        </p:tgtEl>
                                      </p:cBhvr>
                                    </p:animEffect>
                                    <p:set>
                                      <p:cBhvr>
                                        <p:cTn id="7" dur="1" fill="hold">
                                          <p:stCondLst>
                                            <p:cond delay="499"/>
                                          </p:stCondLst>
                                        </p:cTn>
                                        <p:tgtEl>
                                          <p:spTgt spid="2458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4584"/>
                                        </p:tgtEl>
                                      </p:cBhvr>
                                    </p:animEffect>
                                    <p:set>
                                      <p:cBhvr>
                                        <p:cTn id="12" dur="1" fill="hold">
                                          <p:stCondLst>
                                            <p:cond delay="499"/>
                                          </p:stCondLst>
                                        </p:cTn>
                                        <p:tgtEl>
                                          <p:spTgt spid="2458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4585"/>
                                        </p:tgtEl>
                                      </p:cBhvr>
                                    </p:animEffect>
                                    <p:set>
                                      <p:cBhvr>
                                        <p:cTn id="17" dur="1" fill="hold">
                                          <p:stCondLst>
                                            <p:cond delay="499"/>
                                          </p:stCondLst>
                                        </p:cTn>
                                        <p:tgtEl>
                                          <p:spTgt spid="2458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24586"/>
                                        </p:tgtEl>
                                      </p:cBhvr>
                                    </p:animEffect>
                                    <p:set>
                                      <p:cBhvr>
                                        <p:cTn id="22" dur="1" fill="hold">
                                          <p:stCondLst>
                                            <p:cond delay="499"/>
                                          </p:stCondLst>
                                        </p:cTn>
                                        <p:tgtEl>
                                          <p:spTgt spid="2458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24590"/>
                                        </p:tgtEl>
                                      </p:cBhvr>
                                    </p:animEffect>
                                    <p:set>
                                      <p:cBhvr>
                                        <p:cTn id="27" dur="1" fill="hold">
                                          <p:stCondLst>
                                            <p:cond delay="499"/>
                                          </p:stCondLst>
                                        </p:cTn>
                                        <p:tgtEl>
                                          <p:spTgt spid="2459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49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P spid="24586" grpId="0" animBg="1"/>
      <p:bldP spid="24590" grpId="0" animBg="1"/>
      <p:bldP spid="24591" grpId="0" animBg="1"/>
      <p:bldP spid="20492" grpId="0" animBg="1"/>
      <p:bldP spid="204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6" name="Rectangle 3"/>
          <p:cNvSpPr>
            <a:spLocks noGrp="1" noChangeArrowheads="1"/>
          </p:cNvSpPr>
          <p:nvPr>
            <p:ph idx="4294967295"/>
          </p:nvPr>
        </p:nvSpPr>
        <p:spPr>
          <a:xfrm>
            <a:off x="228600" y="5638800"/>
            <a:ext cx="5943600" cy="1219200"/>
          </a:xfrm>
        </p:spPr>
        <p:txBody>
          <a:bodyPr/>
          <a:lstStyle/>
          <a:p>
            <a:pPr marL="447675" indent="-382588" eaLnBrk="1" hangingPunct="1">
              <a:buFontTx/>
              <a:buNone/>
            </a:pPr>
            <a:r>
              <a:rPr lang="en-US" altLang="en-US" b="1" smtClean="0">
                <a:solidFill>
                  <a:schemeClr val="bg1"/>
                </a:solidFill>
              </a:rPr>
              <a:t>How do little elephants </a:t>
            </a:r>
            <a:r>
              <a:rPr lang="en-US" altLang="en-US" sz="3400" b="1" u="sng" smtClean="0">
                <a:solidFill>
                  <a:schemeClr val="bg1"/>
                </a:solidFill>
              </a:rPr>
              <a:t>grow</a:t>
            </a:r>
            <a:endParaRPr lang="en-US" altLang="en-US" b="1" smtClean="0">
              <a:solidFill>
                <a:schemeClr val="bg1"/>
              </a:solidFill>
            </a:endParaRPr>
          </a:p>
          <a:p>
            <a:pPr marL="447675" indent="-382588" eaLnBrk="1" hangingPunct="1">
              <a:buFontTx/>
              <a:buNone/>
            </a:pPr>
            <a:r>
              <a:rPr lang="en-US" altLang="en-US" b="1" smtClean="0">
                <a:solidFill>
                  <a:schemeClr val="bg1"/>
                </a:solidFill>
              </a:rPr>
              <a:t>to become BIG elephants?</a:t>
            </a:r>
            <a:endParaRPr lang="en-US" altLang="en-US" smtClean="0">
              <a:solidFill>
                <a:schemeClr val="bg1"/>
              </a:solidFill>
            </a:endParaRPr>
          </a:p>
        </p:txBody>
      </p:sp>
      <p:sp>
        <p:nvSpPr>
          <p:cNvPr id="2" name="Rectangle 3"/>
          <p:cNvSpPr>
            <a:spLocks noChangeArrowheads="1"/>
          </p:cNvSpPr>
          <p:nvPr/>
        </p:nvSpPr>
        <p:spPr bwMode="auto">
          <a:xfrm>
            <a:off x="2438400" y="0"/>
            <a:ext cx="6705600" cy="1676400"/>
          </a:xfrm>
          <a:prstGeom prst="rect">
            <a:avLst/>
          </a:prstGeom>
          <a:solidFill>
            <a:schemeClr val="tx1">
              <a:alpha val="35001"/>
            </a:schemeClr>
          </a:solidFill>
          <a:ln w="9525">
            <a:noFill/>
            <a:miter lim="800000"/>
            <a:headEnd/>
            <a:tailEnd/>
          </a:ln>
        </p:spPr>
        <p:txBody>
          <a:bodyPr/>
          <a:lstStyle/>
          <a:p>
            <a:pPr marL="447675" indent="-382588" algn="ctr">
              <a:spcBef>
                <a:spcPct val="20000"/>
              </a:spcBef>
              <a:buClr>
                <a:schemeClr val="accent1"/>
              </a:buClr>
              <a:buSzPct val="80000"/>
            </a:pPr>
            <a:r>
              <a:rPr lang="en-US" altLang="en-US" sz="3000" b="1">
                <a:solidFill>
                  <a:schemeClr val="bg1"/>
                </a:solidFill>
                <a:latin typeface="Century Gothic" pitchFamily="34" charset="0"/>
              </a:rPr>
              <a:t>GROWTH happens by </a:t>
            </a:r>
            <a:r>
              <a:rPr lang="en-US" altLang="en-US" sz="3000" b="1" u="sng">
                <a:solidFill>
                  <a:schemeClr val="bg1"/>
                </a:solidFill>
                <a:latin typeface="Century Gothic" pitchFamily="34" charset="0"/>
              </a:rPr>
              <a:t>cell division</a:t>
            </a:r>
            <a:r>
              <a:rPr lang="en-US" altLang="en-US" sz="3000" b="1">
                <a:solidFill>
                  <a:schemeClr val="bg1"/>
                </a:solidFill>
                <a:latin typeface="Century Gothic" pitchFamily="34" charset="0"/>
              </a:rPr>
              <a:t>! </a:t>
            </a:r>
          </a:p>
          <a:p>
            <a:pPr marL="447675" indent="-382588" algn="ctr">
              <a:spcBef>
                <a:spcPct val="20000"/>
              </a:spcBef>
              <a:buClr>
                <a:schemeClr val="accent1"/>
              </a:buClr>
              <a:buSzPct val="80000"/>
            </a:pPr>
            <a:r>
              <a:rPr lang="en-US" altLang="en-US" sz="3000" i="1">
                <a:solidFill>
                  <a:schemeClr val="bg1"/>
                </a:solidFill>
                <a:latin typeface="Century Gothic" pitchFamily="34" charset="0"/>
              </a:rPr>
              <a:t> - Cells divide to make more cells!</a:t>
            </a:r>
          </a:p>
          <a:p>
            <a:pPr marL="447675" indent="-382588" algn="ctr">
              <a:spcBef>
                <a:spcPct val="20000"/>
              </a:spcBef>
              <a:buClr>
                <a:schemeClr val="accent1"/>
              </a:buClr>
              <a:buSzPct val="80000"/>
            </a:pPr>
            <a:r>
              <a:rPr lang="en-US" altLang="en-US" sz="3000" i="1">
                <a:solidFill>
                  <a:schemeClr val="bg1"/>
                </a:solidFill>
                <a:latin typeface="Century Gothic" pitchFamily="34" charset="0"/>
              </a:rPr>
              <a:t>- Also called </a:t>
            </a:r>
            <a:r>
              <a:rPr lang="en-US" altLang="en-US" sz="3000" b="1" i="1">
                <a:solidFill>
                  <a:schemeClr val="bg1"/>
                </a:solidFill>
                <a:latin typeface="Century Gothic" pitchFamily="34" charset="0"/>
              </a:rPr>
              <a:t>MITOSIS</a:t>
            </a:r>
            <a:endParaRPr lang="en-US" altLang="en-US" sz="3000" i="1">
              <a:solidFill>
                <a:schemeClr val="bg1"/>
              </a:solidFill>
              <a:latin typeface="Century Gothic" pitchFamily="34" charset="0"/>
            </a:endParaRPr>
          </a:p>
        </p:txBody>
      </p:sp>
      <p:sp>
        <p:nvSpPr>
          <p:cNvPr id="21508" name="Rectangle 6">
            <a:hlinkClick r:id="rId3"/>
          </p:cNvPr>
          <p:cNvSpPr>
            <a:spLocks noChangeArrowheads="1"/>
          </p:cNvSpPr>
          <p:nvPr/>
        </p:nvSpPr>
        <p:spPr bwMode="auto">
          <a:xfrm>
            <a:off x="7086600" y="5715000"/>
            <a:ext cx="1828800" cy="914400"/>
          </a:xfrm>
          <a:prstGeom prst="rect">
            <a:avLst/>
          </a:prstGeom>
          <a:solidFill>
            <a:schemeClr val="accent1"/>
          </a:solidFill>
          <a:ln w="9525">
            <a:solidFill>
              <a:schemeClr val="tx1"/>
            </a:solidFill>
            <a:miter lim="800000"/>
            <a:headEnd/>
            <a:tailEnd/>
          </a:ln>
        </p:spPr>
        <p:txBody>
          <a:bodyPr wrap="none" anchor="ctr"/>
          <a:lstStyle/>
          <a:p>
            <a:pPr algn="ctr"/>
            <a:r>
              <a:rPr lang="en-US" b="1"/>
              <a:t>Video</a:t>
            </a:r>
            <a:r>
              <a:rPr lang="en-US"/>
              <a:t> </a:t>
            </a:r>
          </a:p>
          <a:p>
            <a:pPr algn="ctr"/>
            <a:r>
              <a:rPr lang="en-US"/>
              <a:t>– cells making </a:t>
            </a:r>
          </a:p>
          <a:p>
            <a:pPr algn="ctr"/>
            <a:r>
              <a:rPr lang="en-US"/>
              <a:t>more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 grpId="0" build="allAtOnce" animBg="1"/>
      <p:bldP spid="215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endParaRPr lang="en-US" altLang="en-US" smtClean="0"/>
          </a:p>
        </p:txBody>
      </p:sp>
      <p:sp>
        <p:nvSpPr>
          <p:cNvPr id="22530" name="Rectangle 3"/>
          <p:cNvSpPr>
            <a:spLocks noGrp="1"/>
          </p:cNvSpPr>
          <p:nvPr>
            <p:ph type="body" idx="4294967295"/>
          </p:nvPr>
        </p:nvSpPr>
        <p:spPr/>
        <p:txBody>
          <a:bodyPr/>
          <a:lstStyle/>
          <a:p>
            <a:pPr marL="447675" indent="-382588" eaLnBrk="1" hangingPunct="1"/>
            <a:endParaRPr lang="en-US" altLang="en-US" smtClean="0"/>
          </a:p>
        </p:txBody>
      </p:sp>
      <p:pic>
        <p:nvPicPr>
          <p:cNvPr id="22531" name="Picture 4" descr="IMG_0275"/>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73733" name="Rectangle 3"/>
          <p:cNvSpPr>
            <a:spLocks noChangeArrowheads="1"/>
          </p:cNvSpPr>
          <p:nvPr/>
        </p:nvSpPr>
        <p:spPr bwMode="auto">
          <a:xfrm>
            <a:off x="228600" y="1143000"/>
            <a:ext cx="3124200" cy="1219200"/>
          </a:xfrm>
          <a:prstGeom prst="rect">
            <a:avLst/>
          </a:prstGeom>
          <a:noFill/>
          <a:ln w="9525">
            <a:noFill/>
            <a:miter lim="800000"/>
            <a:headEnd/>
            <a:tailEnd/>
          </a:ln>
        </p:spPr>
        <p:txBody>
          <a:bodyPr/>
          <a:lstStyle/>
          <a:p>
            <a:pPr marL="447675" indent="-382588">
              <a:spcBef>
                <a:spcPct val="20000"/>
              </a:spcBef>
              <a:buClr>
                <a:schemeClr val="accent1"/>
              </a:buClr>
              <a:buSzPct val="80000"/>
            </a:pPr>
            <a:r>
              <a:rPr lang="en-US" altLang="en-US" sz="3800" b="1">
                <a:latin typeface="Century Gothic" pitchFamily="34" charset="0"/>
              </a:rPr>
              <a:t>How does a </a:t>
            </a:r>
          </a:p>
          <a:p>
            <a:pPr marL="447675" indent="-382588">
              <a:spcBef>
                <a:spcPct val="20000"/>
              </a:spcBef>
              <a:buClr>
                <a:schemeClr val="accent1"/>
              </a:buClr>
              <a:buSzPct val="80000"/>
            </a:pPr>
            <a:r>
              <a:rPr lang="en-US" altLang="en-US" sz="3800" b="1">
                <a:latin typeface="Century Gothic" pitchFamily="34" charset="0"/>
              </a:rPr>
              <a:t>cut heal?</a:t>
            </a:r>
            <a:endParaRPr lang="en-US" altLang="en-US" sz="3800">
              <a:latin typeface="Century Gothic" pitchFamily="34" charset="0"/>
            </a:endParaRPr>
          </a:p>
        </p:txBody>
      </p:sp>
      <p:sp>
        <p:nvSpPr>
          <p:cNvPr id="2" name="Rectangle 3"/>
          <p:cNvSpPr>
            <a:spLocks noChangeArrowheads="1"/>
          </p:cNvSpPr>
          <p:nvPr/>
        </p:nvSpPr>
        <p:spPr bwMode="auto">
          <a:xfrm>
            <a:off x="2667000" y="0"/>
            <a:ext cx="6477000" cy="1143000"/>
          </a:xfrm>
          <a:prstGeom prst="rect">
            <a:avLst/>
          </a:prstGeom>
          <a:solidFill>
            <a:schemeClr val="bg1">
              <a:alpha val="67999"/>
            </a:schemeClr>
          </a:solidFill>
          <a:ln w="9525">
            <a:noFill/>
            <a:miter lim="800000"/>
            <a:headEnd/>
            <a:tailEnd/>
          </a:ln>
        </p:spPr>
        <p:txBody>
          <a:bodyPr/>
          <a:lstStyle/>
          <a:p>
            <a:pPr marL="447675" indent="-382588" algn="ctr">
              <a:spcBef>
                <a:spcPct val="20000"/>
              </a:spcBef>
              <a:buClr>
                <a:schemeClr val="accent1"/>
              </a:buClr>
              <a:buSzPct val="80000"/>
            </a:pPr>
            <a:r>
              <a:rPr lang="en-US" altLang="en-US" sz="3000" b="1">
                <a:latin typeface="Century Gothic" pitchFamily="34" charset="0"/>
              </a:rPr>
              <a:t>REPAIR is by </a:t>
            </a:r>
            <a:r>
              <a:rPr lang="en-US" altLang="en-US" sz="3000" b="1" u="sng">
                <a:latin typeface="Century Gothic" pitchFamily="34" charset="0"/>
              </a:rPr>
              <a:t>cell division</a:t>
            </a:r>
            <a:r>
              <a:rPr lang="en-US" altLang="en-US" sz="3000" b="1">
                <a:latin typeface="Century Gothic" pitchFamily="34" charset="0"/>
              </a:rPr>
              <a:t>!</a:t>
            </a:r>
          </a:p>
          <a:p>
            <a:pPr marL="447675" indent="-382588" algn="ctr">
              <a:spcBef>
                <a:spcPct val="20000"/>
              </a:spcBef>
              <a:buClr>
                <a:schemeClr val="accent1"/>
              </a:buClr>
              <a:buSzPct val="80000"/>
            </a:pPr>
            <a:r>
              <a:rPr lang="en-US" altLang="en-US" sz="3000" b="1">
                <a:latin typeface="Century Gothic" pitchFamily="34" charset="0"/>
              </a:rPr>
              <a:t>Cells making more cells!  </a:t>
            </a:r>
            <a:r>
              <a:rPr lang="en-US" altLang="en-US" sz="3000" i="1">
                <a:latin typeface="Century Gothic" pitchFamily="34" charset="0"/>
              </a:rPr>
              <a:t>(mitosis)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dissolve">
                                      <p:cBhvr>
                                        <p:cTn id="7" dur="5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152400" y="914400"/>
            <a:ext cx="8763000" cy="4546600"/>
          </a:xfrm>
          <a:prstGeom prst="rect">
            <a:avLst/>
          </a:prstGeom>
          <a:noFill/>
          <a:ln w="9525">
            <a:noFill/>
            <a:miter lim="800000"/>
            <a:headEnd/>
            <a:tailEnd/>
          </a:ln>
        </p:spPr>
        <p:txBody>
          <a:bodyPr>
            <a:spAutoFit/>
          </a:bodyPr>
          <a:lstStyle/>
          <a:p>
            <a:pPr>
              <a:lnSpc>
                <a:spcPct val="120000"/>
              </a:lnSpc>
            </a:pPr>
            <a:r>
              <a:rPr lang="en-US" altLang="en-US" sz="3200" b="1"/>
              <a:t>Cell Division for __________ Reproduction</a:t>
            </a:r>
          </a:p>
          <a:p>
            <a:pPr>
              <a:lnSpc>
                <a:spcPct val="120000"/>
              </a:lnSpc>
            </a:pPr>
            <a:endParaRPr lang="en-US" altLang="en-US" sz="2000" b="1"/>
          </a:p>
          <a:p>
            <a:pPr>
              <a:lnSpc>
                <a:spcPct val="120000"/>
              </a:lnSpc>
              <a:buFontTx/>
              <a:buChar char="•"/>
            </a:pPr>
            <a:r>
              <a:rPr lang="en-US" altLang="en-US" sz="3200"/>
              <a:t> Used by ___-cellular organisms to _______ ___________</a:t>
            </a:r>
          </a:p>
          <a:p>
            <a:pPr>
              <a:lnSpc>
                <a:spcPct val="120000"/>
              </a:lnSpc>
              <a:buFontTx/>
              <a:buChar char="•"/>
            </a:pPr>
            <a:r>
              <a:rPr lang="en-US" altLang="en-US" sz="3200"/>
              <a:t> The offspring are genetically ____________ to the parent</a:t>
            </a:r>
          </a:p>
          <a:p>
            <a:pPr>
              <a:lnSpc>
                <a:spcPct val="120000"/>
              </a:lnSpc>
              <a:buFontTx/>
              <a:buChar char="•"/>
            </a:pPr>
            <a:r>
              <a:rPr lang="en-US" altLang="en-US" sz="3200"/>
              <a:t> Used by ______-cellular organisms to _____ and repair themselves</a:t>
            </a:r>
          </a:p>
        </p:txBody>
      </p:sp>
      <p:sp>
        <p:nvSpPr>
          <p:cNvPr id="5125" name="Text Box 5"/>
          <p:cNvSpPr txBox="1">
            <a:spLocks noChangeArrowheads="1"/>
          </p:cNvSpPr>
          <p:nvPr/>
        </p:nvSpPr>
        <p:spPr bwMode="auto">
          <a:xfrm>
            <a:off x="3505200" y="8382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asexual</a:t>
            </a:r>
          </a:p>
        </p:txBody>
      </p:sp>
      <p:sp>
        <p:nvSpPr>
          <p:cNvPr id="5126" name="Text Box 6"/>
          <p:cNvSpPr txBox="1">
            <a:spLocks noChangeArrowheads="1"/>
          </p:cNvSpPr>
          <p:nvPr/>
        </p:nvSpPr>
        <p:spPr bwMode="auto">
          <a:xfrm>
            <a:off x="1828800" y="1905000"/>
            <a:ext cx="10668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uni</a:t>
            </a:r>
          </a:p>
        </p:txBody>
      </p:sp>
      <p:sp>
        <p:nvSpPr>
          <p:cNvPr id="5127" name="Text Box 7"/>
          <p:cNvSpPr txBox="1">
            <a:spLocks noChangeArrowheads="1"/>
          </p:cNvSpPr>
          <p:nvPr/>
        </p:nvSpPr>
        <p:spPr bwMode="auto">
          <a:xfrm>
            <a:off x="6629400" y="18288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make</a:t>
            </a:r>
          </a:p>
        </p:txBody>
      </p:sp>
      <p:sp>
        <p:nvSpPr>
          <p:cNvPr id="5128" name="Text Box 8"/>
          <p:cNvSpPr txBox="1">
            <a:spLocks noChangeArrowheads="1"/>
          </p:cNvSpPr>
          <p:nvPr/>
        </p:nvSpPr>
        <p:spPr bwMode="auto">
          <a:xfrm>
            <a:off x="457200" y="24384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offspring</a:t>
            </a:r>
          </a:p>
        </p:txBody>
      </p:sp>
      <p:sp>
        <p:nvSpPr>
          <p:cNvPr id="5129" name="Text Box 9"/>
          <p:cNvSpPr txBox="1">
            <a:spLocks noChangeArrowheads="1"/>
          </p:cNvSpPr>
          <p:nvPr/>
        </p:nvSpPr>
        <p:spPr bwMode="auto">
          <a:xfrm>
            <a:off x="6096000" y="29718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identical</a:t>
            </a:r>
          </a:p>
        </p:txBody>
      </p:sp>
      <p:sp>
        <p:nvSpPr>
          <p:cNvPr id="5130" name="Text Box 10"/>
          <p:cNvSpPr txBox="1">
            <a:spLocks noChangeArrowheads="1"/>
          </p:cNvSpPr>
          <p:nvPr/>
        </p:nvSpPr>
        <p:spPr bwMode="auto">
          <a:xfrm>
            <a:off x="2133600" y="4191000"/>
            <a:ext cx="13716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multi</a:t>
            </a:r>
          </a:p>
        </p:txBody>
      </p:sp>
      <p:sp>
        <p:nvSpPr>
          <p:cNvPr id="5131" name="Text Box 11"/>
          <p:cNvSpPr txBox="1">
            <a:spLocks noChangeArrowheads="1"/>
          </p:cNvSpPr>
          <p:nvPr/>
        </p:nvSpPr>
        <p:spPr bwMode="auto">
          <a:xfrm>
            <a:off x="6858000" y="41910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grow</a:t>
            </a:r>
          </a:p>
        </p:txBody>
      </p:sp>
      <p:pic>
        <p:nvPicPr>
          <p:cNvPr id="23561" name="Picture 10" descr="pencil2"/>
          <p:cNvPicPr>
            <a:picLocks noChangeAspect="1" noChangeArrowheads="1"/>
          </p:cNvPicPr>
          <p:nvPr/>
        </p:nvPicPr>
        <p:blipFill>
          <a:blip r:embed="rId2"/>
          <a:srcRect/>
          <a:stretch>
            <a:fillRect/>
          </a:stretch>
        </p:blipFill>
        <p:spPr bwMode="auto">
          <a:xfrm>
            <a:off x="8077200" y="152400"/>
            <a:ext cx="838200" cy="838200"/>
          </a:xfrm>
          <a:prstGeom prst="rect">
            <a:avLst/>
          </a:prstGeom>
          <a:noFill/>
          <a:ln w="9525">
            <a:noFill/>
            <a:miter lim="800000"/>
            <a:headEnd/>
            <a:tailEnd/>
          </a:ln>
        </p:spPr>
      </p:pic>
      <p:sp>
        <p:nvSpPr>
          <p:cNvPr id="23563" name="Text Box 11"/>
          <p:cNvSpPr txBox="1">
            <a:spLocks noChangeArrowheads="1"/>
          </p:cNvSpPr>
          <p:nvPr/>
        </p:nvSpPr>
        <p:spPr bwMode="auto">
          <a:xfrm>
            <a:off x="0" y="0"/>
            <a:ext cx="514350" cy="366713"/>
          </a:xfrm>
          <a:prstGeom prst="rect">
            <a:avLst/>
          </a:prstGeom>
          <a:solidFill>
            <a:srgbClr val="FFFF00"/>
          </a:solidFill>
          <a:ln w="9525">
            <a:noFill/>
            <a:miter lim="800000"/>
            <a:headEnd/>
            <a:tailEnd/>
          </a:ln>
          <a:effectLst/>
        </p:spPr>
        <p:txBody>
          <a:bodyPr wrap="none">
            <a:spAutoFit/>
          </a:bodyPr>
          <a:lstStyle/>
          <a:p>
            <a:r>
              <a:rPr lang="en-US" b="1"/>
              <a:t>p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P spid="5130" grpId="0"/>
      <p:bldP spid="51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p:cNvPicPr>
            <a:picLocks noChangeAspect="1" noChangeArrowheads="1"/>
          </p:cNvPicPr>
          <p:nvPr/>
        </p:nvPicPr>
        <p:blipFill>
          <a:blip r:embed="rId2"/>
          <a:srcRect/>
          <a:stretch>
            <a:fillRect/>
          </a:stretch>
        </p:blipFill>
        <p:spPr bwMode="auto">
          <a:xfrm>
            <a:off x="2819400" y="1295400"/>
            <a:ext cx="3048000" cy="4143375"/>
          </a:xfrm>
          <a:prstGeom prst="rect">
            <a:avLst/>
          </a:prstGeom>
          <a:noFill/>
          <a:ln w="9525">
            <a:noFill/>
            <a:miter lim="800000"/>
            <a:headEnd/>
            <a:tailEnd/>
          </a:ln>
        </p:spPr>
      </p:pic>
      <p:pic>
        <p:nvPicPr>
          <p:cNvPr id="24578" name="Picture 10" descr="pencil2"/>
          <p:cNvPicPr>
            <a:picLocks noChangeAspect="1" noChangeArrowheads="1"/>
          </p:cNvPicPr>
          <p:nvPr/>
        </p:nvPicPr>
        <p:blipFill>
          <a:blip r:embed="rId3"/>
          <a:srcRect/>
          <a:stretch>
            <a:fillRect/>
          </a:stretch>
        </p:blipFill>
        <p:spPr bwMode="auto">
          <a:xfrm>
            <a:off x="8305800" y="0"/>
            <a:ext cx="838200" cy="838200"/>
          </a:xfrm>
          <a:prstGeom prst="rect">
            <a:avLst/>
          </a:prstGeom>
          <a:noFill/>
          <a:ln w="9525">
            <a:noFill/>
            <a:miter lim="800000"/>
            <a:headEnd/>
            <a:tailEnd/>
          </a:ln>
        </p:spPr>
      </p:pic>
      <p:sp>
        <p:nvSpPr>
          <p:cNvPr id="9222" name="Text Box 6"/>
          <p:cNvSpPr txBox="1">
            <a:spLocks noChangeArrowheads="1"/>
          </p:cNvSpPr>
          <p:nvPr/>
        </p:nvSpPr>
        <p:spPr bwMode="auto">
          <a:xfrm>
            <a:off x="5334000" y="1295400"/>
            <a:ext cx="25146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1 cell</a:t>
            </a:r>
          </a:p>
        </p:txBody>
      </p:sp>
      <p:sp>
        <p:nvSpPr>
          <p:cNvPr id="2" name="Text Box 6"/>
          <p:cNvSpPr txBox="1">
            <a:spLocks noChangeArrowheads="1"/>
          </p:cNvSpPr>
          <p:nvPr/>
        </p:nvSpPr>
        <p:spPr bwMode="auto">
          <a:xfrm>
            <a:off x="5791200" y="2971800"/>
            <a:ext cx="2514600" cy="1066800"/>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cell division happens…</a:t>
            </a:r>
          </a:p>
        </p:txBody>
      </p:sp>
      <p:sp>
        <p:nvSpPr>
          <p:cNvPr id="3" name="Text Box 6"/>
          <p:cNvSpPr txBox="1">
            <a:spLocks noChangeArrowheads="1"/>
          </p:cNvSpPr>
          <p:nvPr/>
        </p:nvSpPr>
        <p:spPr bwMode="auto">
          <a:xfrm>
            <a:off x="5943600" y="4724400"/>
            <a:ext cx="25146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2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2"/>
          <a:srcRect/>
          <a:stretch>
            <a:fillRect/>
          </a:stretch>
        </p:blipFill>
        <p:spPr bwMode="auto">
          <a:xfrm>
            <a:off x="4191000" y="3810000"/>
            <a:ext cx="2386013" cy="2819400"/>
          </a:xfrm>
          <a:prstGeom prst="rect">
            <a:avLst/>
          </a:prstGeom>
          <a:noFill/>
          <a:ln w="9525">
            <a:noFill/>
            <a:miter lim="800000"/>
            <a:headEnd/>
            <a:tailEnd/>
          </a:ln>
        </p:spPr>
      </p:pic>
      <p:sp>
        <p:nvSpPr>
          <p:cNvPr id="25602" name="Text Box 5"/>
          <p:cNvSpPr txBox="1">
            <a:spLocks noChangeArrowheads="1"/>
          </p:cNvSpPr>
          <p:nvPr/>
        </p:nvSpPr>
        <p:spPr bwMode="auto">
          <a:xfrm>
            <a:off x="152400" y="228600"/>
            <a:ext cx="8991600" cy="3597275"/>
          </a:xfrm>
          <a:prstGeom prst="rect">
            <a:avLst/>
          </a:prstGeom>
          <a:noFill/>
          <a:ln w="9525">
            <a:noFill/>
            <a:miter lim="800000"/>
            <a:headEnd/>
            <a:tailEnd/>
          </a:ln>
        </p:spPr>
        <p:txBody>
          <a:bodyPr>
            <a:spAutoFit/>
          </a:bodyPr>
          <a:lstStyle/>
          <a:p>
            <a:pPr>
              <a:lnSpc>
                <a:spcPct val="120000"/>
              </a:lnSpc>
            </a:pPr>
            <a:r>
              <a:rPr lang="en-US" altLang="en-US" sz="3200" b="1"/>
              <a:t>Cell Division for ___________ Reproduction</a:t>
            </a:r>
          </a:p>
          <a:p>
            <a:pPr>
              <a:lnSpc>
                <a:spcPct val="120000"/>
              </a:lnSpc>
            </a:pPr>
            <a:endParaRPr lang="en-US" altLang="en-US" sz="3200" b="1"/>
          </a:p>
          <a:p>
            <a:pPr>
              <a:lnSpc>
                <a:spcPct val="120000"/>
              </a:lnSpc>
            </a:pPr>
            <a:r>
              <a:rPr lang="en-US" altLang="en-US" sz="3200"/>
              <a:t>• Special cell division creates _______ cells</a:t>
            </a:r>
          </a:p>
          <a:p>
            <a:pPr>
              <a:lnSpc>
                <a:spcPct val="120000"/>
              </a:lnSpc>
            </a:pPr>
            <a:r>
              <a:rPr lang="en-US" altLang="en-US" sz="3200"/>
              <a:t>• _____ = male sex cell    ____ = female sex cell    </a:t>
            </a:r>
          </a:p>
          <a:p>
            <a:pPr>
              <a:lnSpc>
                <a:spcPct val="120000"/>
              </a:lnSpc>
            </a:pPr>
            <a:r>
              <a:rPr lang="en-US" altLang="en-US" sz="3200"/>
              <a:t>• ____________ = merging (_______) of egg &amp; sperm to create a fertilized egg (_______)</a:t>
            </a:r>
          </a:p>
        </p:txBody>
      </p:sp>
      <p:sp>
        <p:nvSpPr>
          <p:cNvPr id="9222" name="Text Box 6"/>
          <p:cNvSpPr txBox="1">
            <a:spLocks noChangeArrowheads="1"/>
          </p:cNvSpPr>
          <p:nvPr/>
        </p:nvSpPr>
        <p:spPr bwMode="auto">
          <a:xfrm>
            <a:off x="3581400" y="1524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sexual</a:t>
            </a:r>
          </a:p>
        </p:txBody>
      </p:sp>
      <p:sp>
        <p:nvSpPr>
          <p:cNvPr id="9223" name="Text Box 7"/>
          <p:cNvSpPr txBox="1">
            <a:spLocks noChangeArrowheads="1"/>
          </p:cNvSpPr>
          <p:nvPr/>
        </p:nvSpPr>
        <p:spPr bwMode="auto">
          <a:xfrm>
            <a:off x="5410200" y="1371600"/>
            <a:ext cx="20574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sex</a:t>
            </a:r>
          </a:p>
        </p:txBody>
      </p:sp>
      <p:sp>
        <p:nvSpPr>
          <p:cNvPr id="9224" name="Text Box 8"/>
          <p:cNvSpPr txBox="1">
            <a:spLocks noChangeArrowheads="1"/>
          </p:cNvSpPr>
          <p:nvPr/>
        </p:nvSpPr>
        <p:spPr bwMode="auto">
          <a:xfrm>
            <a:off x="228600" y="1981200"/>
            <a:ext cx="15240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sperm</a:t>
            </a:r>
          </a:p>
        </p:txBody>
      </p:sp>
      <p:sp>
        <p:nvSpPr>
          <p:cNvPr id="9225" name="Text Box 9"/>
          <p:cNvSpPr txBox="1">
            <a:spLocks noChangeArrowheads="1"/>
          </p:cNvSpPr>
          <p:nvPr/>
        </p:nvSpPr>
        <p:spPr bwMode="auto">
          <a:xfrm>
            <a:off x="4572000" y="2057400"/>
            <a:ext cx="15240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egg</a:t>
            </a:r>
          </a:p>
        </p:txBody>
      </p:sp>
      <p:sp>
        <p:nvSpPr>
          <p:cNvPr id="9226" name="Text Box 10"/>
          <p:cNvSpPr txBox="1">
            <a:spLocks noChangeArrowheads="1"/>
          </p:cNvSpPr>
          <p:nvPr/>
        </p:nvSpPr>
        <p:spPr bwMode="auto">
          <a:xfrm>
            <a:off x="533400" y="2590800"/>
            <a:ext cx="25908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fertilization</a:t>
            </a:r>
          </a:p>
        </p:txBody>
      </p:sp>
      <p:sp>
        <p:nvSpPr>
          <p:cNvPr id="9227" name="Text Box 11"/>
          <p:cNvSpPr txBox="1">
            <a:spLocks noChangeArrowheads="1"/>
          </p:cNvSpPr>
          <p:nvPr/>
        </p:nvSpPr>
        <p:spPr bwMode="auto">
          <a:xfrm>
            <a:off x="5334000" y="2590800"/>
            <a:ext cx="19812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joining</a:t>
            </a:r>
          </a:p>
        </p:txBody>
      </p:sp>
      <p:sp>
        <p:nvSpPr>
          <p:cNvPr id="9228" name="Text Box 12"/>
          <p:cNvSpPr txBox="1">
            <a:spLocks noChangeArrowheads="1"/>
          </p:cNvSpPr>
          <p:nvPr/>
        </p:nvSpPr>
        <p:spPr bwMode="auto">
          <a:xfrm>
            <a:off x="5715000" y="3189288"/>
            <a:ext cx="1981200" cy="579437"/>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zygote</a:t>
            </a:r>
          </a:p>
        </p:txBody>
      </p:sp>
      <p:sp>
        <p:nvSpPr>
          <p:cNvPr id="2" name="Text Box 6"/>
          <p:cNvSpPr txBox="1">
            <a:spLocks noChangeArrowheads="1"/>
          </p:cNvSpPr>
          <p:nvPr/>
        </p:nvSpPr>
        <p:spPr bwMode="auto">
          <a:xfrm>
            <a:off x="304800" y="5867400"/>
            <a:ext cx="3886200" cy="579438"/>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4 eggs or 4 sperm</a:t>
            </a:r>
          </a:p>
        </p:txBody>
      </p:sp>
      <p:sp>
        <p:nvSpPr>
          <p:cNvPr id="3" name="Text Box 6"/>
          <p:cNvSpPr txBox="1">
            <a:spLocks noChangeArrowheads="1"/>
          </p:cNvSpPr>
          <p:nvPr/>
        </p:nvSpPr>
        <p:spPr bwMode="auto">
          <a:xfrm>
            <a:off x="914400" y="4648200"/>
            <a:ext cx="3886200" cy="1066800"/>
          </a:xfrm>
          <a:prstGeom prst="rect">
            <a:avLst/>
          </a:prstGeom>
          <a:noFill/>
          <a:ln w="9525">
            <a:noFill/>
            <a:miter lim="800000"/>
            <a:headEnd/>
            <a:tailEnd/>
          </a:ln>
        </p:spPr>
        <p:txBody>
          <a:bodyPr>
            <a:spAutoFit/>
          </a:bodyPr>
          <a:lstStyle/>
          <a:p>
            <a:pPr algn="ctr">
              <a:spcBef>
                <a:spcPct val="50000"/>
              </a:spcBef>
            </a:pPr>
            <a:r>
              <a:rPr lang="en-US" altLang="en-US" sz="3200" b="1" i="1">
                <a:solidFill>
                  <a:srgbClr val="FF0000"/>
                </a:solidFill>
              </a:rPr>
              <a:t>Meiosis </a:t>
            </a:r>
            <a:r>
              <a:rPr lang="en-US" altLang="en-US" sz="3200" i="1">
                <a:solidFill>
                  <a:srgbClr val="FF0000"/>
                </a:solidFill>
              </a:rPr>
              <a:t>(special cell division)</a:t>
            </a:r>
          </a:p>
        </p:txBody>
      </p:sp>
      <p:sp>
        <p:nvSpPr>
          <p:cNvPr id="25613" name="Text Box 13"/>
          <p:cNvSpPr txBox="1">
            <a:spLocks noChangeArrowheads="1"/>
          </p:cNvSpPr>
          <p:nvPr/>
        </p:nvSpPr>
        <p:spPr bwMode="auto">
          <a:xfrm>
            <a:off x="0" y="0"/>
            <a:ext cx="514350" cy="366713"/>
          </a:xfrm>
          <a:prstGeom prst="rect">
            <a:avLst/>
          </a:prstGeom>
          <a:solidFill>
            <a:srgbClr val="FFFF00"/>
          </a:solidFill>
          <a:ln w="9525">
            <a:noFill/>
            <a:miter lim="800000"/>
            <a:headEnd/>
            <a:tailEnd/>
          </a:ln>
          <a:effectLst/>
        </p:spPr>
        <p:txBody>
          <a:bodyPr wrap="none">
            <a:spAutoFit/>
          </a:bodyPr>
          <a:lstStyle/>
          <a:p>
            <a:r>
              <a:rPr lang="en-US" b="1"/>
              <a:t>p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P spid="9225" grpId="0"/>
      <p:bldP spid="9226" grpId="0"/>
      <p:bldP spid="9227" grpId="0"/>
      <p:bldP spid="9228"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52400" y="76200"/>
            <a:ext cx="8991600" cy="4194175"/>
          </a:xfrm>
          <a:prstGeom prst="rect">
            <a:avLst/>
          </a:prstGeom>
          <a:noFill/>
          <a:ln w="9525">
            <a:noFill/>
            <a:miter lim="800000"/>
            <a:headEnd/>
            <a:tailEnd/>
          </a:ln>
        </p:spPr>
        <p:txBody>
          <a:bodyPr>
            <a:spAutoFit/>
          </a:bodyPr>
          <a:lstStyle/>
          <a:p>
            <a:pPr>
              <a:lnSpc>
                <a:spcPct val="120000"/>
              </a:lnSpc>
            </a:pPr>
            <a:r>
              <a:rPr lang="en-US" altLang="en-US" sz="2800" b="1"/>
              <a:t>Cell Division for _______ &amp; ___________ &amp; _______</a:t>
            </a:r>
          </a:p>
          <a:p>
            <a:pPr>
              <a:lnSpc>
                <a:spcPct val="120000"/>
              </a:lnSpc>
            </a:pPr>
            <a:endParaRPr lang="en-US" altLang="en-US" sz="2800" b="1"/>
          </a:p>
          <a:p>
            <a:pPr>
              <a:lnSpc>
                <a:spcPct val="120000"/>
              </a:lnSpc>
            </a:pPr>
            <a:r>
              <a:rPr lang="en-US" altLang="en-US" sz="2800"/>
              <a:t>• </a:t>
            </a:r>
            <a:r>
              <a:rPr lang="en-US" altLang="en-US" sz="2800" i="1"/>
              <a:t>GROWTH:</a:t>
            </a:r>
            <a:r>
              <a:rPr lang="en-US" altLang="en-US" sz="2800"/>
              <a:t> lots of _____ ___________ allows a ______ (just one cell) to become an ________ and then a baby</a:t>
            </a:r>
          </a:p>
          <a:p>
            <a:pPr>
              <a:lnSpc>
                <a:spcPct val="120000"/>
              </a:lnSpc>
            </a:pPr>
            <a:r>
              <a:rPr lang="en-US" altLang="en-US" sz="2800"/>
              <a:t>• </a:t>
            </a:r>
            <a:r>
              <a:rPr lang="en-US" altLang="en-US" sz="2800" i="1"/>
              <a:t>GROWTH:</a:t>
            </a:r>
            <a:r>
              <a:rPr lang="en-US" altLang="en-US" sz="2800"/>
              <a:t> a baby grows into an adult by lots more _____ ___________ of all the ______ cells (a body cell is any cell other than the ____ cells)</a:t>
            </a:r>
          </a:p>
        </p:txBody>
      </p:sp>
      <p:sp>
        <p:nvSpPr>
          <p:cNvPr id="12293" name="Text Box 5"/>
          <p:cNvSpPr txBox="1">
            <a:spLocks noChangeArrowheads="1"/>
          </p:cNvSpPr>
          <p:nvPr/>
        </p:nvSpPr>
        <p:spPr bwMode="auto">
          <a:xfrm>
            <a:off x="2819400" y="76200"/>
            <a:ext cx="2057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growth</a:t>
            </a:r>
          </a:p>
        </p:txBody>
      </p:sp>
      <p:sp>
        <p:nvSpPr>
          <p:cNvPr id="12294" name="Text Box 6"/>
          <p:cNvSpPr txBox="1">
            <a:spLocks noChangeArrowheads="1"/>
          </p:cNvSpPr>
          <p:nvPr/>
        </p:nvSpPr>
        <p:spPr bwMode="auto">
          <a:xfrm>
            <a:off x="4724400" y="76200"/>
            <a:ext cx="2438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development</a:t>
            </a:r>
          </a:p>
        </p:txBody>
      </p:sp>
      <p:sp>
        <p:nvSpPr>
          <p:cNvPr id="12295" name="Text Box 7"/>
          <p:cNvSpPr txBox="1">
            <a:spLocks noChangeArrowheads="1"/>
          </p:cNvSpPr>
          <p:nvPr/>
        </p:nvSpPr>
        <p:spPr bwMode="auto">
          <a:xfrm>
            <a:off x="6934200" y="76200"/>
            <a:ext cx="2438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repair</a:t>
            </a:r>
          </a:p>
        </p:txBody>
      </p:sp>
      <p:sp>
        <p:nvSpPr>
          <p:cNvPr id="12296" name="Text Box 8"/>
          <p:cNvSpPr txBox="1">
            <a:spLocks noChangeArrowheads="1"/>
          </p:cNvSpPr>
          <p:nvPr/>
        </p:nvSpPr>
        <p:spPr bwMode="auto">
          <a:xfrm>
            <a:off x="2514600" y="1157288"/>
            <a:ext cx="24384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cell</a:t>
            </a:r>
          </a:p>
        </p:txBody>
      </p:sp>
      <p:sp>
        <p:nvSpPr>
          <p:cNvPr id="12297" name="Text Box 9"/>
          <p:cNvSpPr txBox="1">
            <a:spLocks noChangeArrowheads="1"/>
          </p:cNvSpPr>
          <p:nvPr/>
        </p:nvSpPr>
        <p:spPr bwMode="auto">
          <a:xfrm>
            <a:off x="4343400" y="1157288"/>
            <a:ext cx="24384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division</a:t>
            </a:r>
          </a:p>
        </p:txBody>
      </p:sp>
      <p:sp>
        <p:nvSpPr>
          <p:cNvPr id="12298" name="Text Box 10"/>
          <p:cNvSpPr txBox="1">
            <a:spLocks noChangeArrowheads="1"/>
          </p:cNvSpPr>
          <p:nvPr/>
        </p:nvSpPr>
        <p:spPr bwMode="auto">
          <a:xfrm>
            <a:off x="0" y="1690688"/>
            <a:ext cx="18288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zygote</a:t>
            </a:r>
          </a:p>
        </p:txBody>
      </p:sp>
      <p:sp>
        <p:nvSpPr>
          <p:cNvPr id="12299" name="Text Box 11"/>
          <p:cNvSpPr txBox="1">
            <a:spLocks noChangeArrowheads="1"/>
          </p:cNvSpPr>
          <p:nvPr/>
        </p:nvSpPr>
        <p:spPr bwMode="auto">
          <a:xfrm>
            <a:off x="5791200" y="1690688"/>
            <a:ext cx="18288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embryo</a:t>
            </a:r>
          </a:p>
        </p:txBody>
      </p:sp>
      <p:sp>
        <p:nvSpPr>
          <p:cNvPr id="12300" name="Text Box 12"/>
          <p:cNvSpPr txBox="1">
            <a:spLocks noChangeArrowheads="1"/>
          </p:cNvSpPr>
          <p:nvPr/>
        </p:nvSpPr>
        <p:spPr bwMode="auto">
          <a:xfrm>
            <a:off x="0" y="3214688"/>
            <a:ext cx="13716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cell</a:t>
            </a:r>
          </a:p>
        </p:txBody>
      </p:sp>
      <p:sp>
        <p:nvSpPr>
          <p:cNvPr id="12301" name="Text Box 13"/>
          <p:cNvSpPr txBox="1">
            <a:spLocks noChangeArrowheads="1"/>
          </p:cNvSpPr>
          <p:nvPr/>
        </p:nvSpPr>
        <p:spPr bwMode="auto">
          <a:xfrm>
            <a:off x="1447800" y="3214688"/>
            <a:ext cx="19812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division</a:t>
            </a:r>
          </a:p>
        </p:txBody>
      </p:sp>
      <p:sp>
        <p:nvSpPr>
          <p:cNvPr id="12302" name="Text Box 14"/>
          <p:cNvSpPr txBox="1">
            <a:spLocks noChangeArrowheads="1"/>
          </p:cNvSpPr>
          <p:nvPr/>
        </p:nvSpPr>
        <p:spPr bwMode="auto">
          <a:xfrm>
            <a:off x="4648200" y="3214688"/>
            <a:ext cx="1981200" cy="519112"/>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body</a:t>
            </a:r>
          </a:p>
        </p:txBody>
      </p:sp>
      <p:sp>
        <p:nvSpPr>
          <p:cNvPr id="12303" name="Text Box 15"/>
          <p:cNvSpPr txBox="1">
            <a:spLocks noChangeArrowheads="1"/>
          </p:cNvSpPr>
          <p:nvPr/>
        </p:nvSpPr>
        <p:spPr bwMode="auto">
          <a:xfrm>
            <a:off x="4114800" y="3733800"/>
            <a:ext cx="914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sex</a:t>
            </a:r>
          </a:p>
        </p:txBody>
      </p:sp>
      <p:pic>
        <p:nvPicPr>
          <p:cNvPr id="26637" name="Picture 16"/>
          <p:cNvPicPr>
            <a:picLocks noChangeAspect="1" noChangeArrowheads="1"/>
          </p:cNvPicPr>
          <p:nvPr/>
        </p:nvPicPr>
        <p:blipFill>
          <a:blip r:embed="rId2"/>
          <a:srcRect/>
          <a:stretch>
            <a:fillRect/>
          </a:stretch>
        </p:blipFill>
        <p:spPr bwMode="auto">
          <a:xfrm>
            <a:off x="990600" y="4200525"/>
            <a:ext cx="7724775" cy="2657475"/>
          </a:xfrm>
          <a:prstGeom prst="rect">
            <a:avLst/>
          </a:prstGeom>
          <a:noFill/>
          <a:ln w="9525">
            <a:noFill/>
            <a:miter lim="800000"/>
            <a:headEnd/>
            <a:tailEnd/>
          </a:ln>
        </p:spPr>
      </p:pic>
      <p:sp>
        <p:nvSpPr>
          <p:cNvPr id="12306" name="Text Box 18"/>
          <p:cNvSpPr txBox="1">
            <a:spLocks noChangeArrowheads="1"/>
          </p:cNvSpPr>
          <p:nvPr/>
        </p:nvSpPr>
        <p:spPr bwMode="auto">
          <a:xfrm>
            <a:off x="1752600" y="4419600"/>
            <a:ext cx="10668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sperm</a:t>
            </a:r>
          </a:p>
        </p:txBody>
      </p:sp>
      <p:sp>
        <p:nvSpPr>
          <p:cNvPr id="12307" name="Text Box 19"/>
          <p:cNvSpPr txBox="1">
            <a:spLocks noChangeArrowheads="1"/>
          </p:cNvSpPr>
          <p:nvPr/>
        </p:nvSpPr>
        <p:spPr bwMode="auto">
          <a:xfrm>
            <a:off x="1447800" y="6324600"/>
            <a:ext cx="10668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egg</a:t>
            </a:r>
          </a:p>
        </p:txBody>
      </p:sp>
      <p:sp>
        <p:nvSpPr>
          <p:cNvPr id="12308" name="Text Box 20"/>
          <p:cNvSpPr txBox="1">
            <a:spLocks noChangeArrowheads="1"/>
          </p:cNvSpPr>
          <p:nvPr/>
        </p:nvSpPr>
        <p:spPr bwMode="auto">
          <a:xfrm>
            <a:off x="2971800" y="6172200"/>
            <a:ext cx="10668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zygote</a:t>
            </a:r>
          </a:p>
        </p:txBody>
      </p:sp>
      <p:sp>
        <p:nvSpPr>
          <p:cNvPr id="12309" name="Text Box 21"/>
          <p:cNvSpPr txBox="1">
            <a:spLocks noChangeArrowheads="1"/>
          </p:cNvSpPr>
          <p:nvPr/>
        </p:nvSpPr>
        <p:spPr bwMode="auto">
          <a:xfrm>
            <a:off x="6967538" y="5170488"/>
            <a:ext cx="15240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offspring</a:t>
            </a:r>
          </a:p>
        </p:txBody>
      </p:sp>
      <p:pic>
        <p:nvPicPr>
          <p:cNvPr id="26643" name="Picture 10" descr="pencil2"/>
          <p:cNvPicPr>
            <a:picLocks noChangeAspect="1" noChangeArrowheads="1"/>
          </p:cNvPicPr>
          <p:nvPr/>
        </p:nvPicPr>
        <p:blipFill>
          <a:blip r:embed="rId3"/>
          <a:srcRect/>
          <a:stretch>
            <a:fillRect/>
          </a:stretch>
        </p:blipFill>
        <p:spPr bwMode="auto">
          <a:xfrm>
            <a:off x="8382000" y="838200"/>
            <a:ext cx="609600" cy="609600"/>
          </a:xfrm>
          <a:prstGeom prst="rect">
            <a:avLst/>
          </a:prstGeom>
          <a:noFill/>
          <a:ln w="9525">
            <a:noFill/>
            <a:miter lim="800000"/>
            <a:headEnd/>
            <a:tailEnd/>
          </a:ln>
        </p:spPr>
      </p:pic>
      <p:sp>
        <p:nvSpPr>
          <p:cNvPr id="2" name="Text Box 21"/>
          <p:cNvSpPr txBox="1">
            <a:spLocks noChangeArrowheads="1"/>
          </p:cNvSpPr>
          <p:nvPr/>
        </p:nvSpPr>
        <p:spPr bwMode="auto">
          <a:xfrm>
            <a:off x="4038600" y="4572000"/>
            <a:ext cx="1905000" cy="701675"/>
          </a:xfrm>
          <a:prstGeom prst="rect">
            <a:avLst/>
          </a:prstGeom>
          <a:noFill/>
          <a:ln w="9525">
            <a:noFill/>
            <a:miter lim="800000"/>
            <a:headEnd/>
            <a:tailEnd/>
          </a:ln>
        </p:spPr>
        <p:txBody>
          <a:bodyPr>
            <a:spAutoFit/>
          </a:bodyPr>
          <a:lstStyle/>
          <a:p>
            <a:pPr algn="ctr">
              <a:spcBef>
                <a:spcPct val="50000"/>
              </a:spcBef>
            </a:pPr>
            <a:r>
              <a:rPr lang="en-US" altLang="en-US" sz="2000" i="1">
                <a:solidFill>
                  <a:srgbClr val="FF0000"/>
                </a:solidFill>
              </a:rPr>
              <a:t>Lots of mitosis happens!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2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29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0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0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0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30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P spid="12300" grpId="0"/>
      <p:bldP spid="12301" grpId="0"/>
      <p:bldP spid="12302" grpId="0"/>
      <p:bldP spid="12303" grpId="0"/>
      <p:bldP spid="12306" grpId="0"/>
      <p:bldP spid="12307" grpId="0"/>
      <p:bldP spid="12308" grpId="0"/>
      <p:bldP spid="1230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IMG_0275"/>
          <p:cNvPicPr>
            <a:picLocks noChangeAspect="1" noChangeArrowheads="1"/>
          </p:cNvPicPr>
          <p:nvPr/>
        </p:nvPicPr>
        <p:blipFill>
          <a:blip r:embed="rId2"/>
          <a:srcRect/>
          <a:stretch>
            <a:fillRect/>
          </a:stretch>
        </p:blipFill>
        <p:spPr bwMode="auto">
          <a:xfrm>
            <a:off x="6172200" y="4191000"/>
            <a:ext cx="2819400" cy="2459038"/>
          </a:xfrm>
          <a:prstGeom prst="rect">
            <a:avLst/>
          </a:prstGeom>
          <a:noFill/>
          <a:ln w="9525">
            <a:noFill/>
            <a:miter lim="800000"/>
            <a:headEnd/>
            <a:tailEnd/>
          </a:ln>
        </p:spPr>
      </p:pic>
      <p:sp>
        <p:nvSpPr>
          <p:cNvPr id="27650" name="Text Box 6"/>
          <p:cNvSpPr txBox="1">
            <a:spLocks noChangeArrowheads="1"/>
          </p:cNvSpPr>
          <p:nvPr/>
        </p:nvSpPr>
        <p:spPr bwMode="auto">
          <a:xfrm>
            <a:off x="304800" y="609600"/>
            <a:ext cx="8458200" cy="3681413"/>
          </a:xfrm>
          <a:prstGeom prst="rect">
            <a:avLst/>
          </a:prstGeom>
          <a:noFill/>
          <a:ln w="9525">
            <a:noFill/>
            <a:miter lim="800000"/>
            <a:headEnd/>
            <a:tailEnd/>
          </a:ln>
        </p:spPr>
        <p:txBody>
          <a:bodyPr>
            <a:spAutoFit/>
          </a:bodyPr>
          <a:lstStyle/>
          <a:p>
            <a:pPr>
              <a:lnSpc>
                <a:spcPct val="120000"/>
              </a:lnSpc>
              <a:buFontTx/>
              <a:buChar char="•"/>
            </a:pPr>
            <a:r>
              <a:rPr lang="en-US" altLang="en-US" sz="2800" b="1" i="1"/>
              <a:t> REPAIR:</a:t>
            </a:r>
            <a:r>
              <a:rPr lang="en-US" altLang="en-US" sz="2800"/>
              <a:t> when you get a _____ or break a _____ your body makes new cells to _________ the damage!</a:t>
            </a:r>
          </a:p>
          <a:p>
            <a:pPr>
              <a:lnSpc>
                <a:spcPct val="120000"/>
              </a:lnSpc>
              <a:buFontTx/>
              <a:buChar char="•"/>
            </a:pPr>
            <a:endParaRPr lang="en-US" altLang="en-US" sz="2800" b="1"/>
          </a:p>
          <a:p>
            <a:pPr>
              <a:lnSpc>
                <a:spcPct val="120000"/>
              </a:lnSpc>
              <a:buFontTx/>
              <a:buChar char="•"/>
            </a:pPr>
            <a:r>
              <a:rPr lang="en-US" altLang="en-US" sz="2800" b="1" i="1"/>
              <a:t> REGENERATION:</a:t>
            </a:r>
            <a:r>
              <a:rPr lang="en-US" altLang="en-US" sz="2800"/>
              <a:t> some organisms (like ______ or _________) can grow a whole new _____ or _____ by cell division</a:t>
            </a:r>
          </a:p>
        </p:txBody>
      </p:sp>
      <p:sp>
        <p:nvSpPr>
          <p:cNvPr id="13319" name="Text Box 7"/>
          <p:cNvSpPr txBox="1">
            <a:spLocks noChangeArrowheads="1"/>
          </p:cNvSpPr>
          <p:nvPr/>
        </p:nvSpPr>
        <p:spPr bwMode="auto">
          <a:xfrm>
            <a:off x="4648200" y="609600"/>
            <a:ext cx="914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cut</a:t>
            </a:r>
          </a:p>
        </p:txBody>
      </p:sp>
      <p:sp>
        <p:nvSpPr>
          <p:cNvPr id="13320" name="Text Box 8"/>
          <p:cNvSpPr txBox="1">
            <a:spLocks noChangeArrowheads="1"/>
          </p:cNvSpPr>
          <p:nvPr/>
        </p:nvSpPr>
        <p:spPr bwMode="auto">
          <a:xfrm>
            <a:off x="7467600" y="609600"/>
            <a:ext cx="11430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bone</a:t>
            </a:r>
          </a:p>
        </p:txBody>
      </p:sp>
      <p:sp>
        <p:nvSpPr>
          <p:cNvPr id="13321" name="Text Box 9"/>
          <p:cNvSpPr txBox="1">
            <a:spLocks noChangeArrowheads="1"/>
          </p:cNvSpPr>
          <p:nvPr/>
        </p:nvSpPr>
        <p:spPr bwMode="auto">
          <a:xfrm>
            <a:off x="5410200" y="1143000"/>
            <a:ext cx="14478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repair</a:t>
            </a:r>
          </a:p>
        </p:txBody>
      </p:sp>
      <p:sp>
        <p:nvSpPr>
          <p:cNvPr id="13322" name="Text Box 10"/>
          <p:cNvSpPr txBox="1">
            <a:spLocks noChangeArrowheads="1"/>
          </p:cNvSpPr>
          <p:nvPr/>
        </p:nvSpPr>
        <p:spPr bwMode="auto">
          <a:xfrm>
            <a:off x="7162800" y="2667000"/>
            <a:ext cx="16002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starfish</a:t>
            </a:r>
          </a:p>
        </p:txBody>
      </p:sp>
      <p:sp>
        <p:nvSpPr>
          <p:cNvPr id="13323" name="Text Box 11"/>
          <p:cNvSpPr txBox="1">
            <a:spLocks noChangeArrowheads="1"/>
          </p:cNvSpPr>
          <p:nvPr/>
        </p:nvSpPr>
        <p:spPr bwMode="auto">
          <a:xfrm>
            <a:off x="990600" y="3200400"/>
            <a:ext cx="15240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lizards</a:t>
            </a:r>
          </a:p>
        </p:txBody>
      </p:sp>
      <p:sp>
        <p:nvSpPr>
          <p:cNvPr id="13324" name="Text Box 12"/>
          <p:cNvSpPr txBox="1">
            <a:spLocks noChangeArrowheads="1"/>
          </p:cNvSpPr>
          <p:nvPr/>
        </p:nvSpPr>
        <p:spPr bwMode="auto">
          <a:xfrm>
            <a:off x="6477000" y="3200400"/>
            <a:ext cx="914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arm</a:t>
            </a:r>
          </a:p>
        </p:txBody>
      </p:sp>
      <p:sp>
        <p:nvSpPr>
          <p:cNvPr id="13325" name="Text Box 13"/>
          <p:cNvSpPr txBox="1">
            <a:spLocks noChangeArrowheads="1"/>
          </p:cNvSpPr>
          <p:nvPr/>
        </p:nvSpPr>
        <p:spPr bwMode="auto">
          <a:xfrm>
            <a:off x="457200" y="3733800"/>
            <a:ext cx="914400" cy="519113"/>
          </a:xfrm>
          <a:prstGeom prst="rect">
            <a:avLst/>
          </a:prstGeom>
          <a:noFill/>
          <a:ln w="9525">
            <a:noFill/>
            <a:miter lim="800000"/>
            <a:headEnd/>
            <a:tailEnd/>
          </a:ln>
        </p:spPr>
        <p:txBody>
          <a:bodyPr>
            <a:spAutoFit/>
          </a:bodyPr>
          <a:lstStyle/>
          <a:p>
            <a:pPr algn="ctr">
              <a:spcBef>
                <a:spcPct val="50000"/>
              </a:spcBef>
            </a:pPr>
            <a:r>
              <a:rPr lang="en-US" altLang="en-US" sz="2800" b="1" i="1">
                <a:solidFill>
                  <a:srgbClr val="FF0000"/>
                </a:solidFill>
              </a:rPr>
              <a:t>tail</a:t>
            </a:r>
          </a:p>
        </p:txBody>
      </p:sp>
      <p:pic>
        <p:nvPicPr>
          <p:cNvPr id="27658" name="Picture 15" descr="http://www.carcnet.ca/images/reptiles/lizards/Podarcis/autotomy.gif"/>
          <p:cNvPicPr>
            <a:picLocks noChangeAspect="1" noChangeArrowheads="1"/>
          </p:cNvPicPr>
          <p:nvPr/>
        </p:nvPicPr>
        <p:blipFill>
          <a:blip r:embed="rId3"/>
          <a:srcRect l="16000" t="24001" b="20000"/>
          <a:stretch>
            <a:fillRect/>
          </a:stretch>
        </p:blipFill>
        <p:spPr bwMode="auto">
          <a:xfrm>
            <a:off x="304800" y="4724400"/>
            <a:ext cx="3600450" cy="1600200"/>
          </a:xfrm>
          <a:prstGeom prst="rect">
            <a:avLst/>
          </a:prstGeom>
          <a:noFill/>
          <a:ln w="9525">
            <a:noFill/>
            <a:miter lim="800000"/>
            <a:headEnd/>
            <a:tailEnd/>
          </a:ln>
        </p:spPr>
      </p:pic>
      <p:pic>
        <p:nvPicPr>
          <p:cNvPr id="27659" name="Picture 17" descr="http://biologypop.com/wp-content/uploads/2014/03/regeneration-5.jpg"/>
          <p:cNvPicPr>
            <a:picLocks noChangeAspect="1" noChangeArrowheads="1"/>
          </p:cNvPicPr>
          <p:nvPr/>
        </p:nvPicPr>
        <p:blipFill>
          <a:blip r:embed="rId4"/>
          <a:srcRect/>
          <a:stretch>
            <a:fillRect/>
          </a:stretch>
        </p:blipFill>
        <p:spPr bwMode="auto">
          <a:xfrm>
            <a:off x="3810000" y="4191000"/>
            <a:ext cx="2165350" cy="2362200"/>
          </a:xfrm>
          <a:prstGeom prst="rect">
            <a:avLst/>
          </a:prstGeom>
          <a:noFill/>
          <a:ln w="9525">
            <a:noFill/>
            <a:miter lim="800000"/>
            <a:headEnd/>
            <a:tailEnd/>
          </a:ln>
        </p:spPr>
      </p:pic>
      <p:pic>
        <p:nvPicPr>
          <p:cNvPr id="27661" name="Picture 10" descr="pencil2"/>
          <p:cNvPicPr>
            <a:picLocks noChangeAspect="1" noChangeArrowheads="1"/>
          </p:cNvPicPr>
          <p:nvPr/>
        </p:nvPicPr>
        <p:blipFill>
          <a:blip r:embed="rId5"/>
          <a:srcRect/>
          <a:stretch>
            <a:fillRect/>
          </a:stretch>
        </p:blipFill>
        <p:spPr bwMode="auto">
          <a:xfrm>
            <a:off x="8534400" y="762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p:bldP spid="13322" grpId="0"/>
      <p:bldP spid="13323" grpId="0"/>
      <p:bldP spid="13324" grpId="0"/>
      <p:bldP spid="133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srcRect/>
          <a:stretch>
            <a:fillRect/>
          </a:stretch>
        </p:blipFill>
        <p:spPr bwMode="auto">
          <a:xfrm>
            <a:off x="533400" y="0"/>
            <a:ext cx="8153400" cy="6572250"/>
          </a:xfrm>
          <a:prstGeom prst="rect">
            <a:avLst/>
          </a:prstGeom>
          <a:noFill/>
          <a:ln w="9525">
            <a:noFill/>
            <a:miter lim="800000"/>
            <a:headEnd/>
            <a:tailEnd/>
          </a:ln>
        </p:spPr>
      </p:pic>
      <p:sp>
        <p:nvSpPr>
          <p:cNvPr id="28675" name="Text Box 3"/>
          <p:cNvSpPr txBox="1">
            <a:spLocks noChangeArrowheads="1"/>
          </p:cNvSpPr>
          <p:nvPr/>
        </p:nvSpPr>
        <p:spPr bwMode="auto">
          <a:xfrm>
            <a:off x="0" y="0"/>
            <a:ext cx="514350" cy="366713"/>
          </a:xfrm>
          <a:prstGeom prst="rect">
            <a:avLst/>
          </a:prstGeom>
          <a:solidFill>
            <a:srgbClr val="FFFF00"/>
          </a:solidFill>
          <a:ln w="9525">
            <a:noFill/>
            <a:miter lim="800000"/>
            <a:headEnd/>
            <a:tailEnd/>
          </a:ln>
          <a:effectLst/>
        </p:spPr>
        <p:txBody>
          <a:bodyPr wrap="none">
            <a:spAutoFit/>
          </a:bodyPr>
          <a:lstStyle/>
          <a:p>
            <a:r>
              <a:rPr lang="en-US" b="1"/>
              <a:t>p 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2"/>
          <a:srcRect b="78667"/>
          <a:stretch>
            <a:fillRect/>
          </a:stretch>
        </p:blipFill>
        <p:spPr bwMode="auto">
          <a:xfrm>
            <a:off x="142875" y="381000"/>
            <a:ext cx="9001125" cy="1219200"/>
          </a:xfrm>
          <a:prstGeom prst="rect">
            <a:avLst/>
          </a:prstGeom>
          <a:noFill/>
          <a:ln w="9525">
            <a:noFill/>
            <a:miter lim="800000"/>
            <a:headEnd/>
            <a:tailEnd/>
          </a:ln>
        </p:spPr>
      </p:pic>
      <p:pic>
        <p:nvPicPr>
          <p:cNvPr id="29698" name="Picture 5"/>
          <p:cNvPicPr>
            <a:picLocks noChangeAspect="1" noChangeArrowheads="1"/>
          </p:cNvPicPr>
          <p:nvPr/>
        </p:nvPicPr>
        <p:blipFill>
          <a:blip r:embed="rId2"/>
          <a:srcRect t="34666" b="52000"/>
          <a:stretch>
            <a:fillRect/>
          </a:stretch>
        </p:blipFill>
        <p:spPr bwMode="auto">
          <a:xfrm>
            <a:off x="0" y="3962400"/>
            <a:ext cx="9001125" cy="762000"/>
          </a:xfrm>
          <a:prstGeom prst="rect">
            <a:avLst/>
          </a:prstGeom>
          <a:noFill/>
          <a:ln w="9525">
            <a:noFill/>
            <a:miter lim="800000"/>
            <a:headEnd/>
            <a:tailEnd/>
          </a:ln>
        </p:spPr>
      </p:pic>
      <p:sp>
        <p:nvSpPr>
          <p:cNvPr id="13319" name="Text Box 7"/>
          <p:cNvSpPr txBox="1">
            <a:spLocks noChangeArrowheads="1"/>
          </p:cNvSpPr>
          <p:nvPr/>
        </p:nvSpPr>
        <p:spPr bwMode="auto">
          <a:xfrm>
            <a:off x="1447800" y="1676400"/>
            <a:ext cx="7162800" cy="1800225"/>
          </a:xfrm>
          <a:prstGeom prst="rect">
            <a:avLst/>
          </a:prstGeom>
          <a:noFill/>
          <a:ln w="9525">
            <a:noFill/>
            <a:miter lim="800000"/>
            <a:headEnd/>
            <a:tailEnd/>
          </a:ln>
        </p:spPr>
        <p:txBody>
          <a:bodyPr>
            <a:spAutoFit/>
          </a:bodyPr>
          <a:lstStyle/>
          <a:p>
            <a:pPr>
              <a:spcBef>
                <a:spcPct val="50000"/>
              </a:spcBef>
            </a:pPr>
            <a:r>
              <a:rPr lang="en-US" altLang="en-US" sz="2800" b="1" i="1">
                <a:solidFill>
                  <a:srgbClr val="FF0000"/>
                </a:solidFill>
              </a:rPr>
              <a:t>The diagram shows an egg &amp; sperm joining together to form a </a:t>
            </a:r>
            <a:r>
              <a:rPr lang="en-US" altLang="en-US" sz="2800" b="1" i="1" u="sng">
                <a:solidFill>
                  <a:srgbClr val="FF0000"/>
                </a:solidFill>
              </a:rPr>
              <a:t>zygote</a:t>
            </a:r>
            <a:r>
              <a:rPr lang="en-US" altLang="en-US" sz="2800" b="1" i="1">
                <a:solidFill>
                  <a:srgbClr val="FF0000"/>
                </a:solidFill>
              </a:rPr>
              <a:t>. This only happens in sexual reproduction, so frogs must reproduce sexually.</a:t>
            </a:r>
          </a:p>
        </p:txBody>
      </p:sp>
      <p:sp>
        <p:nvSpPr>
          <p:cNvPr id="2" name="Text Box 7"/>
          <p:cNvSpPr txBox="1">
            <a:spLocks noChangeArrowheads="1"/>
          </p:cNvSpPr>
          <p:nvPr/>
        </p:nvSpPr>
        <p:spPr bwMode="auto">
          <a:xfrm>
            <a:off x="685800" y="4724400"/>
            <a:ext cx="8001000" cy="1800225"/>
          </a:xfrm>
          <a:prstGeom prst="rect">
            <a:avLst/>
          </a:prstGeom>
          <a:noFill/>
          <a:ln w="9525">
            <a:noFill/>
            <a:miter lim="800000"/>
            <a:headEnd/>
            <a:tailEnd/>
          </a:ln>
        </p:spPr>
        <p:txBody>
          <a:bodyPr>
            <a:spAutoFit/>
          </a:bodyPr>
          <a:lstStyle/>
          <a:p>
            <a:pPr>
              <a:spcBef>
                <a:spcPct val="50000"/>
              </a:spcBef>
            </a:pPr>
            <a:r>
              <a:rPr lang="en-US" altLang="en-US" sz="2800" b="1" i="1">
                <a:solidFill>
                  <a:srgbClr val="FF0000"/>
                </a:solidFill>
              </a:rPr>
              <a:t>The diagram shows the tadpole growing bigger and getting more body parts such as legs. This happens by cell division of different body cells to make the frog grow larger.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http://www.apsnet.org/edcenter/illglossary/Article%20Images/bacterium.JPG"/>
          <p:cNvPicPr>
            <a:picLocks noChangeAspect="1" noChangeArrowheads="1"/>
          </p:cNvPicPr>
          <p:nvPr/>
        </p:nvPicPr>
        <p:blipFill>
          <a:blip r:embed="rId2"/>
          <a:srcRect/>
          <a:stretch>
            <a:fillRect/>
          </a:stretch>
        </p:blipFill>
        <p:spPr bwMode="auto">
          <a:xfrm>
            <a:off x="457200" y="381000"/>
            <a:ext cx="3810000" cy="1809750"/>
          </a:xfrm>
          <a:prstGeom prst="rect">
            <a:avLst/>
          </a:prstGeom>
          <a:noFill/>
          <a:ln w="57150">
            <a:solidFill>
              <a:srgbClr val="FFFF00"/>
            </a:solidFill>
            <a:miter lim="800000"/>
            <a:headEnd/>
            <a:tailEnd/>
          </a:ln>
        </p:spPr>
      </p:pic>
      <p:sp>
        <p:nvSpPr>
          <p:cNvPr id="14338" name="Rectangle 5">
            <a:hlinkClick r:id="rId3"/>
          </p:cNvPr>
          <p:cNvSpPr>
            <a:spLocks noChangeArrowheads="1"/>
          </p:cNvSpPr>
          <p:nvPr/>
        </p:nvSpPr>
        <p:spPr bwMode="auto">
          <a:xfrm>
            <a:off x="5181600" y="1524000"/>
            <a:ext cx="1143000" cy="381000"/>
          </a:xfrm>
          <a:prstGeom prst="rect">
            <a:avLst/>
          </a:prstGeom>
          <a:solidFill>
            <a:schemeClr val="accent1"/>
          </a:solidFill>
          <a:ln w="9525">
            <a:solidFill>
              <a:schemeClr val="tx1"/>
            </a:solidFill>
            <a:miter lim="800000"/>
            <a:headEnd/>
            <a:tailEnd/>
          </a:ln>
        </p:spPr>
        <p:txBody>
          <a:bodyPr wrap="none" anchor="ctr"/>
          <a:lstStyle/>
          <a:p>
            <a:pPr algn="ctr"/>
            <a:r>
              <a:rPr lang="en-US"/>
              <a:t>video</a:t>
            </a:r>
          </a:p>
        </p:txBody>
      </p:sp>
      <p:sp>
        <p:nvSpPr>
          <p:cNvPr id="14339" name="Rectangular Callout 3"/>
          <p:cNvSpPr>
            <a:spLocks noChangeArrowheads="1"/>
          </p:cNvSpPr>
          <p:nvPr/>
        </p:nvSpPr>
        <p:spPr bwMode="auto">
          <a:xfrm>
            <a:off x="4800600" y="228600"/>
            <a:ext cx="2819400" cy="838200"/>
          </a:xfrm>
          <a:prstGeom prst="wedgeRectCallout">
            <a:avLst>
              <a:gd name="adj1" fmla="val -83838"/>
              <a:gd name="adj2" fmla="val 7199"/>
            </a:avLst>
          </a:prstGeom>
          <a:solidFill>
            <a:srgbClr val="F2F2F2"/>
          </a:solidFill>
          <a:ln w="25400" algn="ctr">
            <a:solidFill>
              <a:srgbClr val="FF0000"/>
            </a:solidFill>
            <a:miter lim="800000"/>
            <a:headEnd/>
            <a:tailEnd/>
          </a:ln>
        </p:spPr>
        <p:txBody>
          <a:bodyPr anchor="ctr"/>
          <a:lstStyle/>
          <a:p>
            <a:pPr algn="ctr"/>
            <a:r>
              <a:rPr lang="en-US" sz="2400">
                <a:solidFill>
                  <a:srgbClr val="FF0000"/>
                </a:solidFill>
                <a:latin typeface="Calibri" pitchFamily="34" charset="0"/>
              </a:rPr>
              <a:t>This is a Salmonella bacteria</a:t>
            </a:r>
            <a:endParaRPr lang="en-US" sz="2400" b="1" u="sng">
              <a:solidFill>
                <a:srgbClr val="FF0000"/>
              </a:solidFill>
              <a:latin typeface="Calibri" pitchFamily="34" charset="0"/>
            </a:endParaRPr>
          </a:p>
        </p:txBody>
      </p:sp>
      <p:pic>
        <p:nvPicPr>
          <p:cNvPr id="32775" name="Picture 7" descr="1969_cy_waiting_to_be_born"/>
          <p:cNvPicPr>
            <a:picLocks noChangeAspect="1" noChangeArrowheads="1"/>
          </p:cNvPicPr>
          <p:nvPr/>
        </p:nvPicPr>
        <p:blipFill>
          <a:blip r:embed="rId4"/>
          <a:srcRect l="35001" t="17108" r="31667" b="12016"/>
          <a:stretch>
            <a:fillRect/>
          </a:stretch>
        </p:blipFill>
        <p:spPr bwMode="auto">
          <a:xfrm>
            <a:off x="1371600" y="3429000"/>
            <a:ext cx="2154238" cy="3124200"/>
          </a:xfrm>
          <a:prstGeom prst="rect">
            <a:avLst/>
          </a:prstGeom>
          <a:noFill/>
          <a:ln w="9525">
            <a:solidFill>
              <a:schemeClr val="bg2"/>
            </a:solidFill>
            <a:miter lim="800000"/>
            <a:headEnd/>
            <a:tailEnd/>
          </a:ln>
        </p:spPr>
      </p:pic>
      <p:pic>
        <p:nvPicPr>
          <p:cNvPr id="32776" name="Picture 8" descr="1970_dy_cy_backpack"/>
          <p:cNvPicPr>
            <a:picLocks noChangeAspect="1" noChangeArrowheads="1"/>
          </p:cNvPicPr>
          <p:nvPr/>
        </p:nvPicPr>
        <p:blipFill>
          <a:blip r:embed="rId5">
            <a:lum contrast="30000"/>
          </a:blip>
          <a:srcRect/>
          <a:stretch>
            <a:fillRect/>
          </a:stretch>
        </p:blipFill>
        <p:spPr bwMode="auto">
          <a:xfrm>
            <a:off x="4724400" y="3429000"/>
            <a:ext cx="2176463" cy="3124200"/>
          </a:xfrm>
          <a:prstGeom prst="rect">
            <a:avLst/>
          </a:prstGeom>
          <a:noFill/>
          <a:ln w="9525">
            <a:solidFill>
              <a:schemeClr val="bg2"/>
            </a:solidFill>
            <a:miter lim="800000"/>
            <a:headEnd/>
            <a:tailEnd/>
          </a:ln>
        </p:spPr>
      </p:pic>
      <p:sp>
        <p:nvSpPr>
          <p:cNvPr id="32777" name="AutoShape 9"/>
          <p:cNvSpPr>
            <a:spLocks noChangeArrowheads="1"/>
          </p:cNvSpPr>
          <p:nvPr/>
        </p:nvSpPr>
        <p:spPr bwMode="auto">
          <a:xfrm>
            <a:off x="457200" y="4572000"/>
            <a:ext cx="1295400" cy="609600"/>
          </a:xfrm>
          <a:prstGeom prst="rightArrow">
            <a:avLst>
              <a:gd name="adj1" fmla="val 50000"/>
              <a:gd name="adj2" fmla="val 53125"/>
            </a:avLst>
          </a:prstGeom>
          <a:solidFill>
            <a:schemeClr val="accent1"/>
          </a:solidFill>
          <a:ln w="9525">
            <a:solidFill>
              <a:schemeClr val="tx1"/>
            </a:solidFill>
            <a:miter lim="800000"/>
            <a:headEnd/>
            <a:tailEnd/>
          </a:ln>
        </p:spPr>
        <p:txBody>
          <a:bodyPr wrap="none" anchor="ctr"/>
          <a:lstStyle/>
          <a:p>
            <a:pPr algn="ctr"/>
            <a:r>
              <a:rPr lang="en-US"/>
              <a:t>9 months</a:t>
            </a:r>
          </a:p>
        </p:txBody>
      </p:sp>
      <p:sp>
        <p:nvSpPr>
          <p:cNvPr id="32778" name="AutoShape 10"/>
          <p:cNvSpPr>
            <a:spLocks noChangeArrowheads="1"/>
          </p:cNvSpPr>
          <p:nvPr/>
        </p:nvSpPr>
        <p:spPr bwMode="auto">
          <a:xfrm>
            <a:off x="3048000" y="4572000"/>
            <a:ext cx="21336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algn="ctr"/>
            <a:r>
              <a:rPr lang="en-US"/>
              <a:t>+ 6 months more</a:t>
            </a:r>
          </a:p>
        </p:txBody>
      </p:sp>
      <p:sp>
        <p:nvSpPr>
          <p:cNvPr id="14344" name="Line 11"/>
          <p:cNvSpPr>
            <a:spLocks noChangeShapeType="1"/>
          </p:cNvSpPr>
          <p:nvPr/>
        </p:nvSpPr>
        <p:spPr bwMode="auto">
          <a:xfrm>
            <a:off x="0" y="2743200"/>
            <a:ext cx="9144000" cy="0"/>
          </a:xfrm>
          <a:prstGeom prst="line">
            <a:avLst/>
          </a:prstGeom>
          <a:noFill/>
          <a:ln w="76200">
            <a:solidFill>
              <a:schemeClr val="tx1"/>
            </a:solidFill>
            <a:round/>
            <a:headEnd/>
            <a:tailEnd/>
          </a:ln>
        </p:spPr>
        <p:txBody>
          <a:bodyPr/>
          <a:lstStyle/>
          <a:p>
            <a:endParaRPr lang="en-US"/>
          </a:p>
        </p:txBody>
      </p:sp>
      <p:sp>
        <p:nvSpPr>
          <p:cNvPr id="32780" name="Text Box 12"/>
          <p:cNvSpPr txBox="1">
            <a:spLocks noChangeArrowheads="1"/>
          </p:cNvSpPr>
          <p:nvPr/>
        </p:nvSpPr>
        <p:spPr bwMode="auto">
          <a:xfrm>
            <a:off x="6705600" y="1371600"/>
            <a:ext cx="2133600" cy="915988"/>
          </a:xfrm>
          <a:prstGeom prst="rect">
            <a:avLst/>
          </a:prstGeom>
          <a:noFill/>
          <a:ln w="9525">
            <a:noFill/>
            <a:miter lim="800000"/>
            <a:headEnd/>
            <a:tailEnd/>
          </a:ln>
        </p:spPr>
        <p:txBody>
          <a:bodyPr>
            <a:spAutoFit/>
          </a:bodyPr>
          <a:lstStyle/>
          <a:p>
            <a:pPr>
              <a:spcBef>
                <a:spcPct val="50000"/>
              </a:spcBef>
            </a:pPr>
            <a:r>
              <a:rPr lang="en-US" i="1"/>
              <a:t>It can produce 2 daughter cells in 20 minutes.</a:t>
            </a:r>
          </a:p>
        </p:txBody>
      </p:sp>
      <p:sp>
        <p:nvSpPr>
          <p:cNvPr id="32781" name="Text Box 13"/>
          <p:cNvSpPr txBox="1">
            <a:spLocks noChangeArrowheads="1"/>
          </p:cNvSpPr>
          <p:nvPr/>
        </p:nvSpPr>
        <p:spPr bwMode="auto">
          <a:xfrm>
            <a:off x="7086600" y="3657600"/>
            <a:ext cx="1828800" cy="2014538"/>
          </a:xfrm>
          <a:prstGeom prst="rect">
            <a:avLst/>
          </a:prstGeom>
          <a:noFill/>
          <a:ln w="9525">
            <a:noFill/>
            <a:miter lim="800000"/>
            <a:headEnd/>
            <a:tailEnd/>
          </a:ln>
        </p:spPr>
        <p:txBody>
          <a:bodyPr>
            <a:spAutoFit/>
          </a:bodyPr>
          <a:lstStyle/>
          <a:p>
            <a:pPr algn="ctr">
              <a:spcBef>
                <a:spcPct val="50000"/>
              </a:spcBef>
            </a:pPr>
            <a:r>
              <a:rPr lang="en-US" i="1"/>
              <a:t>Even after </a:t>
            </a:r>
            <a:r>
              <a:rPr lang="en-US" b="1" i="1" u="sng"/>
              <a:t>15 months</a:t>
            </a:r>
            <a:r>
              <a:rPr lang="en-US" i="1"/>
              <a:t> of growth, Mr. Young was not ready to produce any more offspring.</a:t>
            </a:r>
          </a:p>
        </p:txBody>
      </p:sp>
      <p:sp>
        <p:nvSpPr>
          <p:cNvPr id="2" name="Rectangular Callout 3"/>
          <p:cNvSpPr>
            <a:spLocks noChangeArrowheads="1"/>
          </p:cNvSpPr>
          <p:nvPr/>
        </p:nvSpPr>
        <p:spPr bwMode="auto">
          <a:xfrm>
            <a:off x="457200" y="3276600"/>
            <a:ext cx="1295400" cy="914400"/>
          </a:xfrm>
          <a:prstGeom prst="wedgeRectCallout">
            <a:avLst>
              <a:gd name="adj1" fmla="val 62009"/>
              <a:gd name="adj2" fmla="val 105731"/>
            </a:avLst>
          </a:prstGeom>
          <a:solidFill>
            <a:srgbClr val="F2F2F2"/>
          </a:solidFill>
          <a:ln w="25400" algn="ctr">
            <a:solidFill>
              <a:srgbClr val="FF0000"/>
            </a:solidFill>
            <a:miter lim="800000"/>
            <a:headEnd/>
            <a:tailEnd/>
          </a:ln>
        </p:spPr>
        <p:txBody>
          <a:bodyPr anchor="ctr"/>
          <a:lstStyle/>
          <a:p>
            <a:pPr algn="ctr"/>
            <a:r>
              <a:rPr lang="en-US">
                <a:solidFill>
                  <a:srgbClr val="FF0000"/>
                </a:solidFill>
                <a:latin typeface="Calibri" pitchFamily="34" charset="0"/>
              </a:rPr>
              <a:t>Mr. Young in the womb.</a:t>
            </a:r>
            <a:endParaRPr lang="en-US" b="1" u="sng">
              <a:solidFill>
                <a:srgbClr val="FF0000"/>
              </a:solidFill>
              <a:latin typeface="Calibri" pitchFamily="34" charset="0"/>
            </a:endParaRPr>
          </a:p>
        </p:txBody>
      </p:sp>
      <p:sp>
        <p:nvSpPr>
          <p:cNvPr id="3" name="Rectangular Callout 3"/>
          <p:cNvSpPr>
            <a:spLocks noChangeArrowheads="1"/>
          </p:cNvSpPr>
          <p:nvPr/>
        </p:nvSpPr>
        <p:spPr bwMode="auto">
          <a:xfrm>
            <a:off x="3962400" y="2971800"/>
            <a:ext cx="1371600" cy="1143000"/>
          </a:xfrm>
          <a:prstGeom prst="wedgeRectCallout">
            <a:avLst>
              <a:gd name="adj1" fmla="val 59028"/>
              <a:gd name="adj2" fmla="val 78194"/>
            </a:avLst>
          </a:prstGeom>
          <a:solidFill>
            <a:srgbClr val="F2F2F2"/>
          </a:solidFill>
          <a:ln w="25400" algn="ctr">
            <a:solidFill>
              <a:srgbClr val="FF0000"/>
            </a:solidFill>
            <a:miter lim="800000"/>
            <a:headEnd/>
            <a:tailEnd/>
          </a:ln>
        </p:spPr>
        <p:txBody>
          <a:bodyPr anchor="ctr"/>
          <a:lstStyle/>
          <a:p>
            <a:pPr algn="ctr"/>
            <a:r>
              <a:rPr lang="en-US">
                <a:solidFill>
                  <a:srgbClr val="FF0000"/>
                </a:solidFill>
                <a:latin typeface="Calibri" pitchFamily="34" charset="0"/>
              </a:rPr>
              <a:t>Mr. Young 6 months after being born.</a:t>
            </a:r>
            <a:endParaRPr lang="en-US" b="1" u="sng">
              <a:solidFill>
                <a:srgbClr val="FF0000"/>
              </a:solidFill>
              <a:latin typeface="Calibri" pitchFamily="34" charset="0"/>
            </a:endParaRPr>
          </a:p>
        </p:txBody>
      </p:sp>
      <p:sp>
        <p:nvSpPr>
          <p:cNvPr id="14350" name="Text Box 14"/>
          <p:cNvSpPr txBox="1">
            <a:spLocks noChangeArrowheads="1"/>
          </p:cNvSpPr>
          <p:nvPr/>
        </p:nvSpPr>
        <p:spPr bwMode="auto">
          <a:xfrm rot="208112">
            <a:off x="1143000" y="228600"/>
            <a:ext cx="2020888" cy="914400"/>
          </a:xfrm>
          <a:prstGeom prst="rect">
            <a:avLst/>
          </a:prstGeom>
          <a:solidFill>
            <a:srgbClr val="00FF00"/>
          </a:solidFill>
          <a:ln w="9525">
            <a:noFill/>
            <a:miter lim="800000"/>
            <a:headEnd/>
            <a:tailEnd/>
          </a:ln>
        </p:spPr>
        <p:txBody>
          <a:bodyPr wrap="none">
            <a:spAutoFit/>
          </a:bodyPr>
          <a:lstStyle/>
          <a:p>
            <a:r>
              <a:rPr lang="en-US" sz="5400">
                <a:latin typeface="Stencil" pitchFamily="82" charset="0"/>
              </a:rPr>
              <a:t>FAST!</a:t>
            </a:r>
          </a:p>
        </p:txBody>
      </p:sp>
      <p:sp>
        <p:nvSpPr>
          <p:cNvPr id="14351" name="Text Box 15"/>
          <p:cNvSpPr txBox="1">
            <a:spLocks noChangeArrowheads="1"/>
          </p:cNvSpPr>
          <p:nvPr/>
        </p:nvSpPr>
        <p:spPr bwMode="auto">
          <a:xfrm rot="-424115">
            <a:off x="2895600" y="5486400"/>
            <a:ext cx="2382838" cy="1006475"/>
          </a:xfrm>
          <a:prstGeom prst="rect">
            <a:avLst/>
          </a:prstGeom>
          <a:solidFill>
            <a:srgbClr val="FF0000"/>
          </a:solidFill>
          <a:ln w="9525">
            <a:noFill/>
            <a:miter lim="800000"/>
            <a:headEnd/>
            <a:tailEnd/>
          </a:ln>
        </p:spPr>
        <p:txBody>
          <a:bodyPr wrap="none">
            <a:spAutoFit/>
          </a:bodyPr>
          <a:lstStyle/>
          <a:p>
            <a:r>
              <a:rPr lang="en-US" sz="6000">
                <a:solidFill>
                  <a:schemeClr val="bg1"/>
                </a:solidFill>
                <a:latin typeface="Stencil" pitchFamily="82" charset="0"/>
              </a:rPr>
              <a:t>SLOW!</a:t>
            </a:r>
          </a:p>
        </p:txBody>
      </p:sp>
      <p:sp>
        <p:nvSpPr>
          <p:cNvPr id="14352" name="Text Box 16"/>
          <p:cNvSpPr txBox="1">
            <a:spLocks noChangeArrowheads="1"/>
          </p:cNvSpPr>
          <p:nvPr/>
        </p:nvSpPr>
        <p:spPr bwMode="auto">
          <a:xfrm>
            <a:off x="2286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2</a:t>
            </a:r>
          </a:p>
        </p:txBody>
      </p:sp>
      <p:sp>
        <p:nvSpPr>
          <p:cNvPr id="14353" name="Text Box 17"/>
          <p:cNvSpPr txBox="1">
            <a:spLocks noChangeArrowheads="1"/>
          </p:cNvSpPr>
          <p:nvPr/>
        </p:nvSpPr>
        <p:spPr bwMode="auto">
          <a:xfrm>
            <a:off x="6858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4</a:t>
            </a:r>
          </a:p>
        </p:txBody>
      </p:sp>
      <p:sp>
        <p:nvSpPr>
          <p:cNvPr id="14354" name="Text Box 18"/>
          <p:cNvSpPr txBox="1">
            <a:spLocks noChangeArrowheads="1"/>
          </p:cNvSpPr>
          <p:nvPr/>
        </p:nvSpPr>
        <p:spPr bwMode="auto">
          <a:xfrm>
            <a:off x="12192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8</a:t>
            </a:r>
          </a:p>
        </p:txBody>
      </p:sp>
      <p:sp>
        <p:nvSpPr>
          <p:cNvPr id="14355" name="Text Box 19"/>
          <p:cNvSpPr txBox="1">
            <a:spLocks noChangeArrowheads="1"/>
          </p:cNvSpPr>
          <p:nvPr/>
        </p:nvSpPr>
        <p:spPr bwMode="auto">
          <a:xfrm>
            <a:off x="17526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16</a:t>
            </a:r>
          </a:p>
        </p:txBody>
      </p:sp>
      <p:sp>
        <p:nvSpPr>
          <p:cNvPr id="14356" name="Text Box 20"/>
          <p:cNvSpPr txBox="1">
            <a:spLocks noChangeArrowheads="1"/>
          </p:cNvSpPr>
          <p:nvPr/>
        </p:nvSpPr>
        <p:spPr bwMode="auto">
          <a:xfrm>
            <a:off x="22860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32</a:t>
            </a:r>
          </a:p>
        </p:txBody>
      </p:sp>
      <p:sp>
        <p:nvSpPr>
          <p:cNvPr id="14357" name="Text Box 21"/>
          <p:cNvSpPr txBox="1">
            <a:spLocks noChangeArrowheads="1"/>
          </p:cNvSpPr>
          <p:nvPr/>
        </p:nvSpPr>
        <p:spPr bwMode="auto">
          <a:xfrm>
            <a:off x="28956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64</a:t>
            </a:r>
          </a:p>
        </p:txBody>
      </p:sp>
      <p:sp>
        <p:nvSpPr>
          <p:cNvPr id="14358" name="Text Box 22"/>
          <p:cNvSpPr txBox="1">
            <a:spLocks noChangeArrowheads="1"/>
          </p:cNvSpPr>
          <p:nvPr/>
        </p:nvSpPr>
        <p:spPr bwMode="auto">
          <a:xfrm>
            <a:off x="35052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128</a:t>
            </a:r>
          </a:p>
        </p:txBody>
      </p:sp>
      <p:sp>
        <p:nvSpPr>
          <p:cNvPr id="14359" name="Text Box 23"/>
          <p:cNvSpPr txBox="1">
            <a:spLocks noChangeArrowheads="1"/>
          </p:cNvSpPr>
          <p:nvPr/>
        </p:nvSpPr>
        <p:spPr bwMode="auto">
          <a:xfrm>
            <a:off x="41148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256</a:t>
            </a:r>
          </a:p>
        </p:txBody>
      </p:sp>
      <p:sp>
        <p:nvSpPr>
          <p:cNvPr id="14360" name="Text Box 24"/>
          <p:cNvSpPr txBox="1">
            <a:spLocks noChangeArrowheads="1"/>
          </p:cNvSpPr>
          <p:nvPr/>
        </p:nvSpPr>
        <p:spPr bwMode="auto">
          <a:xfrm>
            <a:off x="4800600" y="2286000"/>
            <a:ext cx="685800" cy="366713"/>
          </a:xfrm>
          <a:prstGeom prst="rect">
            <a:avLst/>
          </a:prstGeom>
          <a:noFill/>
          <a:ln w="9525">
            <a:noFill/>
            <a:miter lim="800000"/>
            <a:headEnd/>
            <a:tailEnd/>
          </a:ln>
          <a:effectLst/>
        </p:spPr>
        <p:txBody>
          <a:bodyPr>
            <a:spAutoFit/>
          </a:bodyPr>
          <a:lstStyle/>
          <a:p>
            <a:pPr algn="ctr">
              <a:spcBef>
                <a:spcPct val="50000"/>
              </a:spcBef>
            </a:pPr>
            <a:r>
              <a:rPr lang="en-US" b="1" i="1"/>
              <a:t>512</a:t>
            </a:r>
          </a:p>
        </p:txBody>
      </p:sp>
      <p:sp>
        <p:nvSpPr>
          <p:cNvPr id="14361" name="Text Box 25"/>
          <p:cNvSpPr txBox="1">
            <a:spLocks noChangeArrowheads="1"/>
          </p:cNvSpPr>
          <p:nvPr/>
        </p:nvSpPr>
        <p:spPr bwMode="auto">
          <a:xfrm>
            <a:off x="5562600" y="2286000"/>
            <a:ext cx="838200" cy="366713"/>
          </a:xfrm>
          <a:prstGeom prst="rect">
            <a:avLst/>
          </a:prstGeom>
          <a:noFill/>
          <a:ln w="9525">
            <a:noFill/>
            <a:miter lim="800000"/>
            <a:headEnd/>
            <a:tailEnd/>
          </a:ln>
          <a:effectLst/>
        </p:spPr>
        <p:txBody>
          <a:bodyPr>
            <a:spAutoFit/>
          </a:bodyPr>
          <a:lstStyle/>
          <a:p>
            <a:pPr algn="ctr">
              <a:spcBef>
                <a:spcPct val="50000"/>
              </a:spcBef>
            </a:pPr>
            <a:r>
              <a:rPr lang="en-US" b="1" i="1"/>
              <a:t>1024</a:t>
            </a:r>
          </a:p>
        </p:txBody>
      </p:sp>
      <p:sp>
        <p:nvSpPr>
          <p:cNvPr id="14362" name="Text Box 26"/>
          <p:cNvSpPr txBox="1">
            <a:spLocks noChangeArrowheads="1"/>
          </p:cNvSpPr>
          <p:nvPr/>
        </p:nvSpPr>
        <p:spPr bwMode="auto">
          <a:xfrm>
            <a:off x="6477000" y="2286000"/>
            <a:ext cx="838200" cy="366713"/>
          </a:xfrm>
          <a:prstGeom prst="rect">
            <a:avLst/>
          </a:prstGeom>
          <a:noFill/>
          <a:ln w="9525">
            <a:noFill/>
            <a:miter lim="800000"/>
            <a:headEnd/>
            <a:tailEnd/>
          </a:ln>
          <a:effectLst/>
        </p:spPr>
        <p:txBody>
          <a:bodyPr>
            <a:spAutoFit/>
          </a:bodyPr>
          <a:lstStyle/>
          <a:p>
            <a:pPr algn="ctr">
              <a:spcBef>
                <a:spcPct val="50000"/>
              </a:spcBef>
            </a:pPr>
            <a:r>
              <a:rPr lang="en-US" b="1" i="1"/>
              <a:t>2048</a:t>
            </a:r>
          </a:p>
        </p:txBody>
      </p:sp>
      <p:sp>
        <p:nvSpPr>
          <p:cNvPr id="14363" name="Text Box 27"/>
          <p:cNvSpPr txBox="1">
            <a:spLocks noChangeArrowheads="1"/>
          </p:cNvSpPr>
          <p:nvPr/>
        </p:nvSpPr>
        <p:spPr bwMode="auto">
          <a:xfrm>
            <a:off x="7391400" y="2286000"/>
            <a:ext cx="1066800" cy="366713"/>
          </a:xfrm>
          <a:prstGeom prst="rect">
            <a:avLst/>
          </a:prstGeom>
          <a:noFill/>
          <a:ln w="9525">
            <a:noFill/>
            <a:miter lim="800000"/>
            <a:headEnd/>
            <a:tailEnd/>
          </a:ln>
          <a:effectLst/>
        </p:spPr>
        <p:txBody>
          <a:bodyPr>
            <a:spAutoFit/>
          </a:bodyPr>
          <a:lstStyle/>
          <a:p>
            <a:pPr algn="ctr">
              <a:spcBef>
                <a:spcPct val="50000"/>
              </a:spcBef>
            </a:pPr>
            <a:r>
              <a:rPr lang="en-US" b="1" i="1"/>
              <a:t>4096…</a:t>
            </a:r>
          </a:p>
        </p:txBody>
      </p:sp>
      <p:sp>
        <p:nvSpPr>
          <p:cNvPr id="14364" name="Text Box 28"/>
          <p:cNvSpPr txBox="1">
            <a:spLocks noChangeArrowheads="1"/>
          </p:cNvSpPr>
          <p:nvPr/>
        </p:nvSpPr>
        <p:spPr bwMode="auto">
          <a:xfrm rot="295627">
            <a:off x="1600200" y="1066800"/>
            <a:ext cx="1022350" cy="366713"/>
          </a:xfrm>
          <a:prstGeom prst="rect">
            <a:avLst/>
          </a:prstGeom>
          <a:solidFill>
            <a:schemeClr val="bg1"/>
          </a:solidFill>
          <a:ln w="9525">
            <a:noFill/>
            <a:miter lim="800000"/>
            <a:headEnd/>
            <a:tailEnd/>
          </a:ln>
          <a:effectLst/>
        </p:spPr>
        <p:txBody>
          <a:bodyPr wrap="none">
            <a:spAutoFit/>
          </a:bodyPr>
          <a:lstStyle/>
          <a:p>
            <a:r>
              <a:rPr lang="en-US" b="1"/>
              <a:t>asexual</a:t>
            </a:r>
          </a:p>
        </p:txBody>
      </p:sp>
      <p:sp>
        <p:nvSpPr>
          <p:cNvPr id="14365" name="Text Box 29"/>
          <p:cNvSpPr txBox="1">
            <a:spLocks noChangeArrowheads="1"/>
          </p:cNvSpPr>
          <p:nvPr/>
        </p:nvSpPr>
        <p:spPr bwMode="auto">
          <a:xfrm rot="-388767">
            <a:off x="3505200" y="5257800"/>
            <a:ext cx="895350" cy="366713"/>
          </a:xfrm>
          <a:prstGeom prst="rect">
            <a:avLst/>
          </a:prstGeom>
          <a:solidFill>
            <a:schemeClr val="bg1"/>
          </a:solidFill>
          <a:ln w="9525">
            <a:noFill/>
            <a:miter lim="800000"/>
            <a:headEnd/>
            <a:tailEnd/>
          </a:ln>
          <a:effectLst/>
        </p:spPr>
        <p:txBody>
          <a:bodyPr wrap="none">
            <a:spAutoFit/>
          </a:bodyPr>
          <a:lstStyle/>
          <a:p>
            <a:r>
              <a:rPr lang="en-US" b="1"/>
              <a:t>sexual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7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7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7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7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7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4350"/>
                                        </p:tgtEl>
                                        <p:attrNameLst>
                                          <p:attrName>style.visibility</p:attrName>
                                        </p:attrNameLst>
                                      </p:cBhvr>
                                      <p:to>
                                        <p:strVal val="visible"/>
                                      </p:to>
                                    </p:set>
                                    <p:anim calcmode="lin" valueType="num">
                                      <p:cBhvr additive="base">
                                        <p:cTn id="83" dur="500" fill="hold"/>
                                        <p:tgtEl>
                                          <p:spTgt spid="14350"/>
                                        </p:tgtEl>
                                        <p:attrNameLst>
                                          <p:attrName>ppt_x</p:attrName>
                                        </p:attrNameLst>
                                      </p:cBhvr>
                                      <p:tavLst>
                                        <p:tav tm="0">
                                          <p:val>
                                            <p:strVal val="#ppt_x"/>
                                          </p:val>
                                        </p:tav>
                                        <p:tav tm="100000">
                                          <p:val>
                                            <p:strVal val="#ppt_x"/>
                                          </p:val>
                                        </p:tav>
                                      </p:tavLst>
                                    </p:anim>
                                    <p:anim calcmode="lin" valueType="num">
                                      <p:cBhvr additive="base">
                                        <p:cTn id="84" dur="500" fill="hold"/>
                                        <p:tgtEl>
                                          <p:spTgt spid="14350"/>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14364"/>
                                        </p:tgtEl>
                                        <p:attrNameLst>
                                          <p:attrName>style.visibility</p:attrName>
                                        </p:attrNameLst>
                                      </p:cBhvr>
                                      <p:to>
                                        <p:strVal val="visible"/>
                                      </p:to>
                                    </p:set>
                                    <p:anim calcmode="lin" valueType="num">
                                      <p:cBhvr additive="base">
                                        <p:cTn id="87" dur="500" fill="hold"/>
                                        <p:tgtEl>
                                          <p:spTgt spid="14364"/>
                                        </p:tgtEl>
                                        <p:attrNameLst>
                                          <p:attrName>ppt_x</p:attrName>
                                        </p:attrNameLst>
                                      </p:cBhvr>
                                      <p:tavLst>
                                        <p:tav tm="0">
                                          <p:val>
                                            <p:strVal val="#ppt_x"/>
                                          </p:val>
                                        </p:tav>
                                        <p:tav tm="100000">
                                          <p:val>
                                            <p:strVal val="#ppt_x"/>
                                          </p:val>
                                        </p:tav>
                                      </p:tavLst>
                                    </p:anim>
                                    <p:anim calcmode="lin" valueType="num">
                                      <p:cBhvr additive="base">
                                        <p:cTn id="88" dur="500" fill="hold"/>
                                        <p:tgtEl>
                                          <p:spTgt spid="14364"/>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1" nodeType="clickEffect">
                                  <p:stCondLst>
                                    <p:cond delay="0"/>
                                  </p:stCondLst>
                                  <p:childTnLst>
                                    <p:set>
                                      <p:cBhvr>
                                        <p:cTn id="92" dur="1" fill="hold">
                                          <p:stCondLst>
                                            <p:cond delay="0"/>
                                          </p:stCondLst>
                                        </p:cTn>
                                        <p:tgtEl>
                                          <p:spTgt spid="14351"/>
                                        </p:tgtEl>
                                        <p:attrNameLst>
                                          <p:attrName>style.visibility</p:attrName>
                                        </p:attrNameLst>
                                      </p:cBhvr>
                                      <p:to>
                                        <p:strVal val="visible"/>
                                      </p:to>
                                    </p:set>
                                    <p:animEffect transition="in" filter="wipe(down)">
                                      <p:cBhvr>
                                        <p:cTn id="93" dur="500"/>
                                        <p:tgtEl>
                                          <p:spTgt spid="14351"/>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4365"/>
                                        </p:tgtEl>
                                        <p:attrNameLst>
                                          <p:attrName>style.visibility</p:attrName>
                                        </p:attrNameLst>
                                      </p:cBhvr>
                                      <p:to>
                                        <p:strVal val="visible"/>
                                      </p:to>
                                    </p:set>
                                    <p:anim calcmode="lin" valueType="num">
                                      <p:cBhvr additive="base">
                                        <p:cTn id="96" dur="500" fill="hold"/>
                                        <p:tgtEl>
                                          <p:spTgt spid="14365"/>
                                        </p:tgtEl>
                                        <p:attrNameLst>
                                          <p:attrName>ppt_x</p:attrName>
                                        </p:attrNameLst>
                                      </p:cBhvr>
                                      <p:tavLst>
                                        <p:tav tm="0">
                                          <p:val>
                                            <p:strVal val="#ppt_x"/>
                                          </p:val>
                                        </p:tav>
                                        <p:tav tm="100000">
                                          <p:val>
                                            <p:strVal val="#ppt_x"/>
                                          </p:val>
                                        </p:tav>
                                      </p:tavLst>
                                    </p:anim>
                                    <p:anim calcmode="lin" valueType="num">
                                      <p:cBhvr additive="base">
                                        <p:cTn id="97" dur="500" fill="hold"/>
                                        <p:tgtEl>
                                          <p:spTgt spid="14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P spid="32778" grpId="0" animBg="1"/>
      <p:bldP spid="32780" grpId="0"/>
      <p:bldP spid="32781" grpId="0"/>
      <p:bldP spid="2" grpId="0" animBg="1"/>
      <p:bldP spid="3" grpId="0" animBg="1"/>
      <p:bldP spid="14350" grpId="0" animBg="1"/>
      <p:bldP spid="14351" grpId="1" animBg="1"/>
      <p:bldP spid="14352" grpId="0"/>
      <p:bldP spid="14353" grpId="0"/>
      <p:bldP spid="14354" grpId="0"/>
      <p:bldP spid="14355" grpId="0"/>
      <p:bldP spid="14356" grpId="0"/>
      <p:bldP spid="14357" grpId="0"/>
      <p:bldP spid="14358" grpId="0"/>
      <p:bldP spid="14359" grpId="0"/>
      <p:bldP spid="14360" grpId="0"/>
      <p:bldP spid="14361" grpId="0"/>
      <p:bldP spid="14362" grpId="0"/>
      <p:bldP spid="14363" grpId="0"/>
      <p:bldP spid="14364" grpId="0" animBg="1"/>
      <p:bldP spid="14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srcRect t="66667"/>
          <a:stretch>
            <a:fillRect/>
          </a:stretch>
        </p:blipFill>
        <p:spPr bwMode="auto">
          <a:xfrm>
            <a:off x="0" y="533400"/>
            <a:ext cx="9001125" cy="1905000"/>
          </a:xfrm>
          <a:prstGeom prst="rect">
            <a:avLst/>
          </a:prstGeom>
          <a:noFill/>
          <a:ln w="9525">
            <a:noFill/>
            <a:miter lim="800000"/>
            <a:headEnd/>
            <a:tailEnd/>
          </a:ln>
        </p:spPr>
      </p:pic>
      <p:sp>
        <p:nvSpPr>
          <p:cNvPr id="13319" name="Text Box 7"/>
          <p:cNvSpPr txBox="1">
            <a:spLocks noChangeArrowheads="1"/>
          </p:cNvSpPr>
          <p:nvPr/>
        </p:nvSpPr>
        <p:spPr bwMode="auto">
          <a:xfrm>
            <a:off x="685800" y="2286000"/>
            <a:ext cx="8001000" cy="3084513"/>
          </a:xfrm>
          <a:prstGeom prst="rect">
            <a:avLst/>
          </a:prstGeom>
          <a:noFill/>
          <a:ln w="9525">
            <a:noFill/>
            <a:miter lim="800000"/>
            <a:headEnd/>
            <a:tailEnd/>
          </a:ln>
        </p:spPr>
        <p:txBody>
          <a:bodyPr>
            <a:spAutoFit/>
          </a:bodyPr>
          <a:lstStyle/>
          <a:p>
            <a:pPr>
              <a:spcBef>
                <a:spcPct val="50000"/>
              </a:spcBef>
              <a:buFontTx/>
              <a:buChar char="•"/>
            </a:pPr>
            <a:r>
              <a:rPr lang="en-US" altLang="en-US" sz="2800" b="1" i="1">
                <a:solidFill>
                  <a:srgbClr val="FF0000"/>
                </a:solidFill>
              </a:rPr>
              <a:t> fast swimming ability</a:t>
            </a:r>
          </a:p>
          <a:p>
            <a:pPr>
              <a:spcBef>
                <a:spcPct val="50000"/>
              </a:spcBef>
              <a:buFontTx/>
              <a:buChar char="•"/>
            </a:pPr>
            <a:r>
              <a:rPr lang="en-US" altLang="en-US" sz="2800" b="1" i="1">
                <a:solidFill>
                  <a:srgbClr val="FF0000"/>
                </a:solidFill>
              </a:rPr>
              <a:t> long jumping ability</a:t>
            </a:r>
          </a:p>
          <a:p>
            <a:pPr>
              <a:spcBef>
                <a:spcPct val="50000"/>
              </a:spcBef>
              <a:buFontTx/>
              <a:buChar char="•"/>
            </a:pPr>
            <a:r>
              <a:rPr lang="en-US" altLang="en-US" sz="2800" b="1" i="1">
                <a:solidFill>
                  <a:srgbClr val="FF0000"/>
                </a:solidFill>
              </a:rPr>
              <a:t> camouflage to not be seen</a:t>
            </a:r>
          </a:p>
          <a:p>
            <a:pPr>
              <a:spcBef>
                <a:spcPct val="50000"/>
              </a:spcBef>
              <a:buFontTx/>
              <a:buChar char="•"/>
            </a:pPr>
            <a:r>
              <a:rPr lang="en-US" altLang="en-US" sz="2800" b="1" i="1">
                <a:solidFill>
                  <a:srgbClr val="FF0000"/>
                </a:solidFill>
              </a:rPr>
              <a:t> ability to hold breath a long time underwater</a:t>
            </a:r>
          </a:p>
          <a:p>
            <a:pPr>
              <a:spcBef>
                <a:spcPct val="50000"/>
              </a:spcBef>
              <a:buFontTx/>
              <a:buChar char="•"/>
            </a:pPr>
            <a:r>
              <a:rPr lang="en-US" altLang="en-US" sz="2800" b="1" i="1">
                <a:solidFill>
                  <a:srgbClr val="FF0000"/>
                </a:solidFill>
              </a:rPr>
              <a:t> can you think of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8" name="Rectangle 6"/>
          <p:cNvSpPr>
            <a:spLocks noChangeArrowheads="1"/>
          </p:cNvSpPr>
          <p:nvPr/>
        </p:nvSpPr>
        <p:spPr bwMode="auto">
          <a:xfrm>
            <a:off x="0" y="0"/>
            <a:ext cx="2895600" cy="6858000"/>
          </a:xfrm>
          <a:prstGeom prst="rect">
            <a:avLst/>
          </a:prstGeom>
          <a:solidFill>
            <a:schemeClr val="accent1"/>
          </a:solidFill>
          <a:ln w="9525">
            <a:noFill/>
            <a:miter lim="800000"/>
            <a:headEnd/>
            <a:tailEnd/>
          </a:ln>
        </p:spPr>
        <p:txBody>
          <a:bodyPr wrap="none" anchor="ctr"/>
          <a:lstStyle/>
          <a:p>
            <a:endParaRPr lang="en-US" altLang="en-US"/>
          </a:p>
        </p:txBody>
      </p:sp>
      <p:sp>
        <p:nvSpPr>
          <p:cNvPr id="13319" name="Rectangle 7"/>
          <p:cNvSpPr>
            <a:spLocks noChangeArrowheads="1"/>
          </p:cNvSpPr>
          <p:nvPr/>
        </p:nvSpPr>
        <p:spPr bwMode="auto">
          <a:xfrm>
            <a:off x="6248400" y="0"/>
            <a:ext cx="2895600" cy="6858000"/>
          </a:xfrm>
          <a:prstGeom prst="rect">
            <a:avLst/>
          </a:prstGeom>
          <a:solidFill>
            <a:schemeClr val="accent1"/>
          </a:solidFill>
          <a:ln w="9525">
            <a:noFill/>
            <a:miter lim="800000"/>
            <a:headEnd/>
            <a:tailEnd/>
          </a:ln>
        </p:spPr>
        <p:txBody>
          <a:bodyPr wrap="none" anchor="ctr"/>
          <a:lstStyle/>
          <a:p>
            <a:endParaRPr lang="en-US" altLang="en-US"/>
          </a:p>
        </p:txBody>
      </p:sp>
      <p:sp>
        <p:nvSpPr>
          <p:cNvPr id="13321" name="AutoShape 9"/>
          <p:cNvSpPr>
            <a:spLocks noChangeArrowheads="1"/>
          </p:cNvSpPr>
          <p:nvPr/>
        </p:nvSpPr>
        <p:spPr bwMode="auto">
          <a:xfrm>
            <a:off x="5715000" y="2286000"/>
            <a:ext cx="1295400" cy="762000"/>
          </a:xfrm>
          <a:prstGeom prst="rightArrow">
            <a:avLst>
              <a:gd name="adj1" fmla="val 50000"/>
              <a:gd name="adj2" fmla="val 42500"/>
            </a:avLst>
          </a:prstGeom>
          <a:solidFill>
            <a:schemeClr val="bg1"/>
          </a:solidFill>
          <a:ln w="38100">
            <a:solidFill>
              <a:srgbClr val="000000"/>
            </a:solidFill>
            <a:miter lim="800000"/>
            <a:headEnd/>
            <a:tailEnd/>
          </a:ln>
        </p:spPr>
        <p:txBody>
          <a:bodyPr wrap="none" anchor="ctr"/>
          <a:lstStyle/>
          <a:p>
            <a:endParaRPr lang="en-US" altLang="en-US"/>
          </a:p>
        </p:txBody>
      </p:sp>
      <p:sp>
        <p:nvSpPr>
          <p:cNvPr id="13322" name="AutoShape 10"/>
          <p:cNvSpPr>
            <a:spLocks noChangeArrowheads="1"/>
          </p:cNvSpPr>
          <p:nvPr/>
        </p:nvSpPr>
        <p:spPr bwMode="auto">
          <a:xfrm>
            <a:off x="2057400" y="2286000"/>
            <a:ext cx="1295400" cy="762000"/>
          </a:xfrm>
          <a:prstGeom prst="rightArrow">
            <a:avLst>
              <a:gd name="adj1" fmla="val 50000"/>
              <a:gd name="adj2" fmla="val 42500"/>
            </a:avLst>
          </a:prstGeom>
          <a:solidFill>
            <a:schemeClr val="bg1"/>
          </a:solidFill>
          <a:ln w="38100">
            <a:solidFill>
              <a:srgbClr val="000000"/>
            </a:solidFill>
            <a:miter lim="800000"/>
            <a:headEnd/>
            <a:tailEnd/>
          </a:ln>
        </p:spPr>
        <p:txBody>
          <a:bodyPr wrap="none" anchor="ctr"/>
          <a:lstStyle/>
          <a:p>
            <a:endParaRPr lang="en-US" altLang="en-US"/>
          </a:p>
        </p:txBody>
      </p:sp>
      <p:sp>
        <p:nvSpPr>
          <p:cNvPr id="13323" name="Text Box 11"/>
          <p:cNvSpPr txBox="1">
            <a:spLocks noChangeArrowheads="1"/>
          </p:cNvSpPr>
          <p:nvPr/>
        </p:nvSpPr>
        <p:spPr bwMode="auto">
          <a:xfrm>
            <a:off x="0" y="3151188"/>
            <a:ext cx="1981200" cy="1951037"/>
          </a:xfrm>
          <a:prstGeom prst="rect">
            <a:avLst/>
          </a:prstGeom>
          <a:noFill/>
          <a:ln w="9525">
            <a:noFill/>
            <a:miter lim="800000"/>
            <a:headEnd/>
            <a:tailEnd/>
          </a:ln>
        </p:spPr>
        <p:txBody>
          <a:bodyPr>
            <a:spAutoFit/>
          </a:bodyPr>
          <a:lstStyle/>
          <a:p>
            <a:pPr algn="ctr">
              <a:spcBef>
                <a:spcPct val="50000"/>
              </a:spcBef>
            </a:pPr>
            <a:r>
              <a:rPr lang="en-US" altLang="en-US" sz="3200" b="1"/>
              <a:t>MEIOSIS</a:t>
            </a:r>
            <a:endParaRPr lang="en-US" altLang="en-US" sz="2000" b="1"/>
          </a:p>
          <a:p>
            <a:pPr algn="ctr">
              <a:spcBef>
                <a:spcPct val="50000"/>
              </a:spcBef>
            </a:pPr>
            <a:r>
              <a:rPr lang="en-US" altLang="en-US" sz="2000" b="1"/>
              <a:t>“Special” cell division that creates sperm and egg cells</a:t>
            </a:r>
          </a:p>
        </p:txBody>
      </p:sp>
      <p:sp>
        <p:nvSpPr>
          <p:cNvPr id="13324" name="Text Box 12"/>
          <p:cNvSpPr txBox="1">
            <a:spLocks noChangeArrowheads="1"/>
          </p:cNvSpPr>
          <p:nvPr/>
        </p:nvSpPr>
        <p:spPr bwMode="auto">
          <a:xfrm>
            <a:off x="7010400" y="3125788"/>
            <a:ext cx="1981200" cy="2103437"/>
          </a:xfrm>
          <a:prstGeom prst="rect">
            <a:avLst/>
          </a:prstGeom>
          <a:noFill/>
          <a:ln w="9525">
            <a:noFill/>
            <a:miter lim="800000"/>
            <a:headEnd/>
            <a:tailEnd/>
          </a:ln>
        </p:spPr>
        <p:txBody>
          <a:bodyPr>
            <a:spAutoFit/>
          </a:bodyPr>
          <a:lstStyle/>
          <a:p>
            <a:pPr algn="ctr">
              <a:spcBef>
                <a:spcPct val="50000"/>
              </a:spcBef>
            </a:pPr>
            <a:r>
              <a:rPr lang="en-US" altLang="en-US" sz="3200" b="1"/>
              <a:t>MITOSIS</a:t>
            </a:r>
            <a:endParaRPr lang="en-US" altLang="en-US" sz="2000" b="1"/>
          </a:p>
          <a:p>
            <a:pPr algn="ctr">
              <a:spcBef>
                <a:spcPct val="50000"/>
              </a:spcBef>
            </a:pPr>
            <a:r>
              <a:rPr lang="en-US" altLang="en-US" sz="2000" b="1" i="1"/>
              <a:t>(cell division)</a:t>
            </a:r>
          </a:p>
          <a:p>
            <a:pPr algn="ctr">
              <a:spcBef>
                <a:spcPct val="50000"/>
              </a:spcBef>
            </a:pPr>
            <a:r>
              <a:rPr lang="en-US" altLang="en-US" sz="2000" b="1"/>
              <a:t>Happens </a:t>
            </a:r>
            <a:r>
              <a:rPr lang="en-US" altLang="en-US" sz="2000" b="1" u="sng"/>
              <a:t>after</a:t>
            </a:r>
            <a:r>
              <a:rPr lang="en-US" altLang="en-US" sz="2000" b="1"/>
              <a:t> fertilization occurs</a:t>
            </a:r>
          </a:p>
        </p:txBody>
      </p:sp>
      <p:sp>
        <p:nvSpPr>
          <p:cNvPr id="13325" name="Text Box 13"/>
          <p:cNvSpPr txBox="1">
            <a:spLocks noChangeArrowheads="1"/>
          </p:cNvSpPr>
          <p:nvPr/>
        </p:nvSpPr>
        <p:spPr bwMode="auto">
          <a:xfrm>
            <a:off x="3657600" y="304800"/>
            <a:ext cx="1905000" cy="46672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altLang="en-US" sz="2400" b="1"/>
              <a:t>Fertilization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ssolve">
                                      <p:cBhvr>
                                        <p:cTn id="7" dur="500"/>
                                        <p:tgtEl>
                                          <p:spTgt spid="133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dissolve">
                                      <p:cBhvr>
                                        <p:cTn id="10" dur="500"/>
                                        <p:tgtEl>
                                          <p:spTgt spid="133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25"/>
                                        </p:tgtEl>
                                        <p:attrNameLst>
                                          <p:attrName>style.visibility</p:attrName>
                                        </p:attrNameLst>
                                      </p:cBhvr>
                                      <p:to>
                                        <p:strVal val="visible"/>
                                      </p:to>
                                    </p:set>
                                    <p:animEffect transition="in" filter="dissolve">
                                      <p:cBhvr>
                                        <p:cTn id="13" dur="500"/>
                                        <p:tgtEl>
                                          <p:spTgt spid="133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23"/>
                                        </p:tgtEl>
                                        <p:attrNameLst>
                                          <p:attrName>style.visibility</p:attrName>
                                        </p:attrNameLst>
                                      </p:cBhvr>
                                      <p:to>
                                        <p:strVal val="visible"/>
                                      </p:to>
                                    </p:set>
                                    <p:anim calcmode="lin" valueType="num">
                                      <p:cBhvr additive="base">
                                        <p:cTn id="18" dur="500" fill="hold"/>
                                        <p:tgtEl>
                                          <p:spTgt spid="13323"/>
                                        </p:tgtEl>
                                        <p:attrNameLst>
                                          <p:attrName>ppt_x</p:attrName>
                                        </p:attrNameLst>
                                      </p:cBhvr>
                                      <p:tavLst>
                                        <p:tav tm="0">
                                          <p:val>
                                            <p:strVal val="0-#ppt_w/2"/>
                                          </p:val>
                                        </p:tav>
                                        <p:tav tm="100000">
                                          <p:val>
                                            <p:strVal val="#ppt_x"/>
                                          </p:val>
                                        </p:tav>
                                      </p:tavLst>
                                    </p:anim>
                                    <p:anim calcmode="lin" valueType="num">
                                      <p:cBhvr additive="base">
                                        <p:cTn id="19" dur="500" fill="hold"/>
                                        <p:tgtEl>
                                          <p:spTgt spid="1332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3322"/>
                                        </p:tgtEl>
                                        <p:attrNameLst>
                                          <p:attrName>style.visibility</p:attrName>
                                        </p:attrNameLst>
                                      </p:cBhvr>
                                      <p:to>
                                        <p:strVal val="visible"/>
                                      </p:to>
                                    </p:set>
                                    <p:anim calcmode="lin" valueType="num">
                                      <p:cBhvr additive="base">
                                        <p:cTn id="22" dur="500" fill="hold"/>
                                        <p:tgtEl>
                                          <p:spTgt spid="13322"/>
                                        </p:tgtEl>
                                        <p:attrNameLst>
                                          <p:attrName>ppt_x</p:attrName>
                                        </p:attrNameLst>
                                      </p:cBhvr>
                                      <p:tavLst>
                                        <p:tav tm="0">
                                          <p:val>
                                            <p:strVal val="0-#ppt_w/2"/>
                                          </p:val>
                                        </p:tav>
                                        <p:tav tm="100000">
                                          <p:val>
                                            <p:strVal val="#ppt_x"/>
                                          </p:val>
                                        </p:tav>
                                      </p:tavLst>
                                    </p:anim>
                                    <p:anim calcmode="lin" valueType="num">
                                      <p:cBhvr additive="base">
                                        <p:cTn id="23"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321"/>
                                        </p:tgtEl>
                                        <p:attrNameLst>
                                          <p:attrName>style.visibility</p:attrName>
                                        </p:attrNameLst>
                                      </p:cBhvr>
                                      <p:to>
                                        <p:strVal val="visible"/>
                                      </p:to>
                                    </p:set>
                                    <p:anim calcmode="lin" valueType="num">
                                      <p:cBhvr additive="base">
                                        <p:cTn id="28" dur="500" fill="hold"/>
                                        <p:tgtEl>
                                          <p:spTgt spid="13321"/>
                                        </p:tgtEl>
                                        <p:attrNameLst>
                                          <p:attrName>ppt_x</p:attrName>
                                        </p:attrNameLst>
                                      </p:cBhvr>
                                      <p:tavLst>
                                        <p:tav tm="0">
                                          <p:val>
                                            <p:strVal val="0-#ppt_w/2"/>
                                          </p:val>
                                        </p:tav>
                                        <p:tav tm="100000">
                                          <p:val>
                                            <p:strVal val="#ppt_x"/>
                                          </p:val>
                                        </p:tav>
                                      </p:tavLst>
                                    </p:anim>
                                    <p:anim calcmode="lin" valueType="num">
                                      <p:cBhvr additive="base">
                                        <p:cTn id="29" dur="500" fill="hold"/>
                                        <p:tgtEl>
                                          <p:spTgt spid="1332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3324"/>
                                        </p:tgtEl>
                                        <p:attrNameLst>
                                          <p:attrName>style.visibility</p:attrName>
                                        </p:attrNameLst>
                                      </p:cBhvr>
                                      <p:to>
                                        <p:strVal val="visible"/>
                                      </p:to>
                                    </p:set>
                                    <p:anim calcmode="lin" valueType="num">
                                      <p:cBhvr additive="base">
                                        <p:cTn id="32" dur="500" fill="hold"/>
                                        <p:tgtEl>
                                          <p:spTgt spid="13324"/>
                                        </p:tgtEl>
                                        <p:attrNameLst>
                                          <p:attrName>ppt_x</p:attrName>
                                        </p:attrNameLst>
                                      </p:cBhvr>
                                      <p:tavLst>
                                        <p:tav tm="0">
                                          <p:val>
                                            <p:strVal val="0-#ppt_w/2"/>
                                          </p:val>
                                        </p:tav>
                                        <p:tav tm="100000">
                                          <p:val>
                                            <p:strVal val="#ppt_x"/>
                                          </p:val>
                                        </p:tav>
                                      </p:tavLst>
                                    </p:anim>
                                    <p:anim calcmode="lin" valueType="num">
                                      <p:cBhvr additive="base">
                                        <p:cTn id="33"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1" grpId="0" animBg="1"/>
      <p:bldP spid="13322" grpId="0" animBg="1"/>
      <p:bldP spid="13323" grpId="0"/>
      <p:bldP spid="13324" grpId="0"/>
      <p:bldP spid="133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8" name="Picture 8"/>
          <p:cNvPicPr>
            <a:picLocks noChangeAspect="1" noChangeArrowheads="1"/>
          </p:cNvPicPr>
          <p:nvPr/>
        </p:nvPicPr>
        <p:blipFill>
          <a:blip r:embed="rId2"/>
          <a:srcRect/>
          <a:stretch>
            <a:fillRect/>
          </a:stretch>
        </p:blipFill>
        <p:spPr bwMode="auto">
          <a:xfrm>
            <a:off x="0" y="3352800"/>
            <a:ext cx="6172200" cy="3276600"/>
          </a:xfrm>
          <a:prstGeom prst="rect">
            <a:avLst/>
          </a:prstGeom>
          <a:noFill/>
          <a:ln w="9525">
            <a:noFill/>
            <a:miter lim="800000"/>
            <a:headEnd/>
            <a:tailEnd/>
          </a:ln>
        </p:spPr>
      </p:pic>
      <p:pic>
        <p:nvPicPr>
          <p:cNvPr id="56327" name="Picture 7"/>
          <p:cNvPicPr>
            <a:picLocks noChangeAspect="1" noChangeArrowheads="1"/>
          </p:cNvPicPr>
          <p:nvPr/>
        </p:nvPicPr>
        <p:blipFill>
          <a:blip r:embed="rId3"/>
          <a:srcRect/>
          <a:stretch>
            <a:fillRect/>
          </a:stretch>
        </p:blipFill>
        <p:spPr bwMode="auto">
          <a:xfrm>
            <a:off x="3200400" y="76200"/>
            <a:ext cx="5943600" cy="3244850"/>
          </a:xfrm>
          <a:prstGeom prst="rect">
            <a:avLst/>
          </a:prstGeom>
          <a:noFill/>
          <a:ln w="9525">
            <a:noFill/>
            <a:miter lim="800000"/>
            <a:headEnd/>
            <a:tailEnd/>
          </a:ln>
        </p:spPr>
      </p:pic>
      <p:pic>
        <p:nvPicPr>
          <p:cNvPr id="32771" name="Picture 5"/>
          <p:cNvPicPr>
            <a:picLocks noChangeAspect="1" noChangeArrowheads="1"/>
          </p:cNvPicPr>
          <p:nvPr/>
        </p:nvPicPr>
        <p:blipFill>
          <a:blip r:embed="rId4"/>
          <a:srcRect/>
          <a:stretch>
            <a:fillRect/>
          </a:stretch>
        </p:blipFill>
        <p:spPr bwMode="auto">
          <a:xfrm>
            <a:off x="101600" y="95250"/>
            <a:ext cx="3048000" cy="3257550"/>
          </a:xfrm>
          <a:prstGeom prst="rect">
            <a:avLst/>
          </a:prstGeom>
          <a:noFill/>
          <a:ln w="9525">
            <a:noFill/>
            <a:miter lim="800000"/>
            <a:headEnd/>
            <a:tailEnd/>
          </a:ln>
        </p:spPr>
      </p:pic>
      <p:pic>
        <p:nvPicPr>
          <p:cNvPr id="56330" name="Picture 10"/>
          <p:cNvPicPr>
            <a:picLocks noChangeAspect="1" noChangeArrowheads="1"/>
          </p:cNvPicPr>
          <p:nvPr/>
        </p:nvPicPr>
        <p:blipFill>
          <a:blip r:embed="rId5"/>
          <a:srcRect t="2380"/>
          <a:stretch>
            <a:fillRect/>
          </a:stretch>
        </p:blipFill>
        <p:spPr bwMode="auto">
          <a:xfrm>
            <a:off x="6170613" y="3429000"/>
            <a:ext cx="2973387" cy="3124200"/>
          </a:xfrm>
          <a:prstGeom prst="rect">
            <a:avLst/>
          </a:prstGeom>
          <a:noFill/>
          <a:ln w="9525">
            <a:noFill/>
            <a:miter lim="800000"/>
            <a:headEnd/>
            <a:tailEnd/>
          </a:ln>
        </p:spPr>
      </p:pic>
      <p:sp>
        <p:nvSpPr>
          <p:cNvPr id="4" name="Right Arrow 3"/>
          <p:cNvSpPr/>
          <p:nvPr/>
        </p:nvSpPr>
        <p:spPr>
          <a:xfrm>
            <a:off x="5410200" y="2057400"/>
            <a:ext cx="1752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altLang="en-US" sz="2400" b="1"/>
              <a:t>mitosis</a:t>
            </a:r>
          </a:p>
        </p:txBody>
      </p:sp>
      <p:sp>
        <p:nvSpPr>
          <p:cNvPr id="12" name="Right Arrow 11"/>
          <p:cNvSpPr/>
          <p:nvPr/>
        </p:nvSpPr>
        <p:spPr>
          <a:xfrm>
            <a:off x="1981200" y="5257800"/>
            <a:ext cx="1752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altLang="en-US" sz="2400" b="1"/>
              <a:t>mitosis</a:t>
            </a:r>
          </a:p>
        </p:txBody>
      </p:sp>
      <p:sp>
        <p:nvSpPr>
          <p:cNvPr id="13" name="Right Arrow 12"/>
          <p:cNvSpPr/>
          <p:nvPr/>
        </p:nvSpPr>
        <p:spPr>
          <a:xfrm>
            <a:off x="4953000" y="5257800"/>
            <a:ext cx="1752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altLang="en-US" sz="2400" b="1"/>
              <a:t>mitosis</a:t>
            </a:r>
          </a:p>
        </p:txBody>
      </p:sp>
      <p:sp>
        <p:nvSpPr>
          <p:cNvPr id="7" name="TextBox 6"/>
          <p:cNvSpPr txBox="1">
            <a:spLocks noChangeArrowheads="1"/>
          </p:cNvSpPr>
          <p:nvPr/>
        </p:nvSpPr>
        <p:spPr bwMode="auto">
          <a:xfrm>
            <a:off x="141288" y="2947988"/>
            <a:ext cx="8890000" cy="1155700"/>
          </a:xfrm>
          <a:prstGeom prst="rect">
            <a:avLst/>
          </a:prstGeom>
          <a:solidFill>
            <a:srgbClr val="FFFFFF"/>
          </a:solidFill>
          <a:ln w="28575">
            <a:solidFill>
              <a:schemeClr val="bg1"/>
            </a:solidFill>
            <a:miter lim="800000"/>
            <a:headEnd/>
            <a:tailEnd/>
          </a:ln>
        </p:spPr>
        <p:txBody>
          <a:bodyPr>
            <a:spAutoFit/>
          </a:bodyPr>
          <a:lstStyle/>
          <a:p>
            <a:pPr algn="ctr"/>
            <a:r>
              <a:rPr lang="en-US" altLang="en-US" sz="3400"/>
              <a:t>It took </a:t>
            </a:r>
            <a:r>
              <a:rPr lang="en-US" altLang="en-US" sz="3400" b="1" u="sng"/>
              <a:t>meiosis</a:t>
            </a:r>
            <a:r>
              <a:rPr lang="en-US" altLang="en-US" sz="3400" b="1"/>
              <a:t>,</a:t>
            </a:r>
            <a:r>
              <a:rPr lang="en-US" altLang="en-US" sz="3400"/>
              <a:t> then </a:t>
            </a:r>
            <a:r>
              <a:rPr lang="en-US" altLang="en-US" sz="3400" b="1" u="sng"/>
              <a:t>fertilization</a:t>
            </a:r>
            <a:r>
              <a:rPr lang="en-US" altLang="en-US" sz="3400"/>
              <a:t>, and then LOTS &amp; LOTS of </a:t>
            </a:r>
            <a:r>
              <a:rPr lang="en-US" altLang="en-US" sz="3400" b="1" u="sng"/>
              <a:t>mitosis</a:t>
            </a:r>
            <a:r>
              <a:rPr lang="en-US" altLang="en-US" sz="3400"/>
              <a:t> to make YOU!</a:t>
            </a:r>
            <a:endParaRPr lang="en-US" altLang="en-US" sz="3400" i="1"/>
          </a:p>
        </p:txBody>
      </p:sp>
      <p:sp>
        <p:nvSpPr>
          <p:cNvPr id="13325" name="Text Box 13"/>
          <p:cNvSpPr txBox="1">
            <a:spLocks noChangeArrowheads="1"/>
          </p:cNvSpPr>
          <p:nvPr/>
        </p:nvSpPr>
        <p:spPr bwMode="auto">
          <a:xfrm>
            <a:off x="1066800" y="2209800"/>
            <a:ext cx="1905000" cy="46672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altLang="en-US" sz="2400" b="1"/>
              <a:t>fertilization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dissolve">
                                      <p:cBhvr>
                                        <p:cTn id="7" dur="500"/>
                                        <p:tgtEl>
                                          <p:spTgt spid="133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3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632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63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7" grpId="0" animBg="1"/>
      <p:bldP spid="133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pPr eaLnBrk="1" hangingPunct="1">
              <a:defRPr/>
            </a:pPr>
            <a:r>
              <a:rPr lang="en-US" altLang="en-US" sz="3400">
                <a:solidFill>
                  <a:schemeClr val="tx1"/>
                </a:solidFill>
                <a:effectLst>
                  <a:outerShdw blurRad="38100" dist="38100" dir="2700000" algn="tl">
                    <a:srgbClr val="C0C0C0"/>
                  </a:outerShdw>
                </a:effectLst>
              </a:rPr>
              <a:t>How did you go from just ONE cell </a:t>
            </a:r>
            <a:br>
              <a:rPr lang="en-US" altLang="en-US" sz="3400">
                <a:solidFill>
                  <a:schemeClr val="tx1"/>
                </a:solidFill>
                <a:effectLst>
                  <a:outerShdw blurRad="38100" dist="38100" dir="2700000" algn="tl">
                    <a:srgbClr val="C0C0C0"/>
                  </a:outerShdw>
                </a:effectLst>
              </a:rPr>
            </a:br>
            <a:r>
              <a:rPr lang="en-US" altLang="en-US" sz="3400">
                <a:solidFill>
                  <a:schemeClr val="tx1"/>
                </a:solidFill>
                <a:effectLst>
                  <a:outerShdw blurRad="38100" dist="38100" dir="2700000" algn="tl">
                    <a:srgbClr val="C0C0C0"/>
                  </a:outerShdw>
                </a:effectLst>
              </a:rPr>
              <a:t>to TRILLIONS of cells?</a:t>
            </a:r>
          </a:p>
        </p:txBody>
      </p:sp>
      <p:pic>
        <p:nvPicPr>
          <p:cNvPr id="33794" name="Picture 3" descr="fertilizationB.gif"/>
          <p:cNvPicPr>
            <a:picLocks noChangeAspect="1"/>
          </p:cNvPicPr>
          <p:nvPr/>
        </p:nvPicPr>
        <p:blipFill>
          <a:blip r:embed="rId2"/>
          <a:srcRect/>
          <a:stretch>
            <a:fillRect/>
          </a:stretch>
        </p:blipFill>
        <p:spPr bwMode="auto">
          <a:xfrm>
            <a:off x="512763" y="2679700"/>
            <a:ext cx="2081212" cy="2082800"/>
          </a:xfrm>
          <a:prstGeom prst="rect">
            <a:avLst/>
          </a:prstGeom>
          <a:noFill/>
          <a:ln w="9525">
            <a:noFill/>
            <a:miter lim="800000"/>
            <a:headEnd/>
            <a:tailEnd/>
          </a:ln>
        </p:spPr>
      </p:pic>
      <p:grpSp>
        <p:nvGrpSpPr>
          <p:cNvPr id="33795" name="Right Arrow 4"/>
          <p:cNvGrpSpPr>
            <a:grpSpLocks/>
          </p:cNvGrpSpPr>
          <p:nvPr/>
        </p:nvGrpSpPr>
        <p:grpSpPr bwMode="auto">
          <a:xfrm>
            <a:off x="2803525" y="3449638"/>
            <a:ext cx="2043113" cy="939800"/>
            <a:chOff x="1766" y="2173"/>
            <a:chExt cx="1287" cy="592"/>
          </a:xfrm>
        </p:grpSpPr>
        <p:pic>
          <p:nvPicPr>
            <p:cNvPr id="33799" name="Right Arrow 4"/>
            <p:cNvPicPr>
              <a:picLocks noChangeArrowheads="1"/>
            </p:cNvPicPr>
            <p:nvPr/>
          </p:nvPicPr>
          <p:blipFill>
            <a:blip r:embed="rId3"/>
            <a:srcRect/>
            <a:stretch>
              <a:fillRect/>
            </a:stretch>
          </p:blipFill>
          <p:spPr bwMode="auto">
            <a:xfrm>
              <a:off x="1766" y="2173"/>
              <a:ext cx="1287" cy="592"/>
            </a:xfrm>
            <a:prstGeom prst="rect">
              <a:avLst/>
            </a:prstGeom>
            <a:noFill/>
            <a:ln w="9525">
              <a:noFill/>
              <a:miter lim="800000"/>
              <a:headEnd/>
              <a:tailEnd/>
            </a:ln>
          </p:spPr>
        </p:pic>
        <p:sp>
          <p:nvSpPr>
            <p:cNvPr id="33800" name="Text Box 6"/>
            <p:cNvSpPr txBox="1">
              <a:spLocks noChangeArrowheads="1"/>
            </p:cNvSpPr>
            <p:nvPr/>
          </p:nvSpPr>
          <p:spPr bwMode="auto">
            <a:xfrm>
              <a:off x="1813" y="2364"/>
              <a:ext cx="1083" cy="251"/>
            </a:xfrm>
            <a:prstGeom prst="rect">
              <a:avLst/>
            </a:prstGeom>
            <a:noFill/>
            <a:ln w="9525">
              <a:noFill/>
              <a:miter lim="800000"/>
              <a:headEnd/>
              <a:tailEnd/>
            </a:ln>
          </p:spPr>
          <p:txBody>
            <a:bodyPr anchor="ctr"/>
            <a:lstStyle/>
            <a:p>
              <a:pPr algn="ctr" defTabSz="457200"/>
              <a:endParaRPr lang="en-US" altLang="en-US">
                <a:solidFill>
                  <a:srgbClr val="FFFFFF"/>
                </a:solidFill>
                <a:latin typeface="Century Gothic" pitchFamily="34" charset="0"/>
              </a:endParaRPr>
            </a:p>
          </p:txBody>
        </p:sp>
      </p:grpSp>
      <p:pic>
        <p:nvPicPr>
          <p:cNvPr id="33796" name="Picture 7" descr="Question_Mark_000007651615XSmall.jpg"/>
          <p:cNvPicPr>
            <a:picLocks noChangeAspect="1"/>
          </p:cNvPicPr>
          <p:nvPr/>
        </p:nvPicPr>
        <p:blipFill>
          <a:blip r:embed="rId4"/>
          <a:srcRect/>
          <a:stretch>
            <a:fillRect/>
          </a:stretch>
        </p:blipFill>
        <p:spPr bwMode="auto">
          <a:xfrm>
            <a:off x="3200400" y="2362200"/>
            <a:ext cx="1087438" cy="1084263"/>
          </a:xfrm>
          <a:prstGeom prst="rect">
            <a:avLst/>
          </a:prstGeom>
          <a:noFill/>
          <a:ln w="9525">
            <a:noFill/>
            <a:miter lim="800000"/>
            <a:headEnd/>
            <a:tailEnd/>
          </a:ln>
        </p:spPr>
      </p:pic>
      <p:sp>
        <p:nvSpPr>
          <p:cNvPr id="10" name="TextBox 9"/>
          <p:cNvSpPr txBox="1">
            <a:spLocks noChangeArrowheads="1"/>
          </p:cNvSpPr>
          <p:nvPr/>
        </p:nvSpPr>
        <p:spPr bwMode="auto">
          <a:xfrm>
            <a:off x="68263" y="5119688"/>
            <a:ext cx="8770937" cy="1555750"/>
          </a:xfrm>
          <a:prstGeom prst="rect">
            <a:avLst/>
          </a:prstGeom>
          <a:noFill/>
          <a:ln w="9525">
            <a:noFill/>
            <a:miter lim="800000"/>
            <a:headEnd/>
            <a:tailEnd/>
          </a:ln>
        </p:spPr>
        <p:txBody>
          <a:bodyPr>
            <a:spAutoFit/>
          </a:bodyPr>
          <a:lstStyle/>
          <a:p>
            <a:pPr defTabSz="457200"/>
            <a:r>
              <a:rPr lang="en-US" altLang="en-US" sz="9600" b="1">
                <a:latin typeface="Corbel" pitchFamily="34" charset="0"/>
              </a:rPr>
              <a:t>MITOSIS </a:t>
            </a:r>
            <a:r>
              <a:rPr lang="en-US" altLang="en-US" sz="4800" b="1" i="1">
                <a:latin typeface="Corbel" pitchFamily="34" charset="0"/>
              </a:rPr>
              <a:t>(cell division)</a:t>
            </a:r>
          </a:p>
        </p:txBody>
      </p:sp>
      <p:pic>
        <p:nvPicPr>
          <p:cNvPr id="6153" name="Picture 10"/>
          <p:cNvPicPr>
            <a:picLocks noChangeAspect="1" noChangeArrowheads="1"/>
          </p:cNvPicPr>
          <p:nvPr/>
        </p:nvPicPr>
        <p:blipFill>
          <a:blip r:embed="rId5"/>
          <a:srcRect/>
          <a:stretch>
            <a:fillRect/>
          </a:stretch>
        </p:blipFill>
        <p:spPr bwMode="auto">
          <a:xfrm>
            <a:off x="5257800" y="1676400"/>
            <a:ext cx="3625850" cy="3903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senet.org/sites/default/files/catalog/uploads/12615/cholera_bacteria_nise.jpg"/>
          <p:cNvPicPr>
            <a:picLocks noChangeAspect="1" noChangeArrowheads="1"/>
          </p:cNvPicPr>
          <p:nvPr/>
        </p:nvPicPr>
        <p:blipFill>
          <a:blip r:embed="rId2"/>
          <a:srcRect/>
          <a:stretch>
            <a:fillRect/>
          </a:stretch>
        </p:blipFill>
        <p:spPr bwMode="auto">
          <a:xfrm>
            <a:off x="0" y="0"/>
            <a:ext cx="9142413" cy="6858000"/>
          </a:xfrm>
          <a:prstGeom prst="rect">
            <a:avLst/>
          </a:prstGeom>
          <a:noFill/>
          <a:ln w="9525">
            <a:noFill/>
            <a:miter lim="800000"/>
            <a:headEnd/>
            <a:tailEnd/>
          </a:ln>
        </p:spPr>
      </p:pic>
      <p:pic>
        <p:nvPicPr>
          <p:cNvPr id="15362" name="Picture 4" descr="http://www.apsnet.org/edcenter/illglossary/Article%20Images/bacterium.JPG"/>
          <p:cNvPicPr>
            <a:picLocks noChangeAspect="1" noChangeArrowheads="1"/>
          </p:cNvPicPr>
          <p:nvPr/>
        </p:nvPicPr>
        <p:blipFill>
          <a:blip r:embed="rId3"/>
          <a:srcRect/>
          <a:stretch>
            <a:fillRect/>
          </a:stretch>
        </p:blipFill>
        <p:spPr bwMode="auto">
          <a:xfrm>
            <a:off x="457200" y="457200"/>
            <a:ext cx="3810000" cy="1809750"/>
          </a:xfrm>
          <a:prstGeom prst="rect">
            <a:avLst/>
          </a:prstGeom>
          <a:noFill/>
          <a:ln w="57150">
            <a:solidFill>
              <a:srgbClr val="FFFF00"/>
            </a:solidFill>
            <a:miter lim="800000"/>
            <a:headEnd/>
            <a:tailEnd/>
          </a:ln>
        </p:spPr>
      </p:pic>
      <p:sp>
        <p:nvSpPr>
          <p:cNvPr id="4" name="Rectangular Callout 3"/>
          <p:cNvSpPr/>
          <p:nvPr/>
        </p:nvSpPr>
        <p:spPr>
          <a:xfrm>
            <a:off x="4800600" y="304800"/>
            <a:ext cx="3886200" cy="838200"/>
          </a:xfrm>
          <a:prstGeom prst="wedgeRectCallout">
            <a:avLst>
              <a:gd name="adj1" fmla="val -74564"/>
              <a:gd name="adj2" fmla="val 7113"/>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0000"/>
                </a:solidFill>
              </a:rPr>
              <a:t>This Salmonella bacteria will reproduce </a:t>
            </a:r>
            <a:r>
              <a:rPr lang="en-US" sz="2400" b="1" u="sng" dirty="0">
                <a:solidFill>
                  <a:srgbClr val="FF0000"/>
                </a:solidFill>
              </a:rPr>
              <a:t>asexually</a:t>
            </a:r>
            <a:r>
              <a:rPr lang="en-US" sz="2400" dirty="0">
                <a:solidFill>
                  <a:srgbClr val="FF0000"/>
                </a:solidFill>
              </a:rPr>
              <a:t>.</a:t>
            </a:r>
            <a:endParaRPr lang="en-US" sz="2400" b="1" u="sng" dirty="0">
              <a:solidFill>
                <a:srgbClr val="FF0000"/>
              </a:solidFill>
            </a:endParaRPr>
          </a:p>
        </p:txBody>
      </p:sp>
      <p:sp>
        <p:nvSpPr>
          <p:cNvPr id="7" name="Rectangular Callout 6"/>
          <p:cNvSpPr>
            <a:spLocks noChangeArrowheads="1"/>
          </p:cNvSpPr>
          <p:nvPr/>
        </p:nvSpPr>
        <p:spPr bwMode="auto">
          <a:xfrm>
            <a:off x="4800600" y="1981200"/>
            <a:ext cx="4191000" cy="1676400"/>
          </a:xfrm>
          <a:prstGeom prst="wedgeRectCallout">
            <a:avLst>
              <a:gd name="adj1" fmla="val -46782"/>
              <a:gd name="adj2" fmla="val 21685"/>
            </a:avLst>
          </a:prstGeom>
          <a:solidFill>
            <a:srgbClr val="F2F2F2"/>
          </a:solidFill>
          <a:ln w="25400" algn="ctr">
            <a:solidFill>
              <a:srgbClr val="FF0000"/>
            </a:solidFill>
            <a:miter lim="800000"/>
            <a:headEnd/>
            <a:tailEnd/>
          </a:ln>
        </p:spPr>
        <p:txBody>
          <a:bodyPr anchor="ctr"/>
          <a:lstStyle/>
          <a:p>
            <a:pPr algn="ctr" fontAlgn="auto">
              <a:spcBef>
                <a:spcPts val="0"/>
              </a:spcBef>
              <a:spcAft>
                <a:spcPts val="0"/>
              </a:spcAft>
              <a:defRPr/>
            </a:pPr>
            <a:r>
              <a:rPr lang="en-US" sz="2400" dirty="0">
                <a:solidFill>
                  <a:srgbClr val="FF0000"/>
                </a:solidFill>
                <a:latin typeface="+mn-lt"/>
                <a:cs typeface="+mn-cs"/>
              </a:rPr>
              <a:t>After just 12 hours, there will be 20 million Salmonella bacteria that are all </a:t>
            </a:r>
            <a:r>
              <a:rPr lang="en-US" sz="2400" b="1" u="sng" dirty="0">
                <a:solidFill>
                  <a:srgbClr val="FF0000"/>
                </a:solidFill>
                <a:latin typeface="+mn-lt"/>
                <a:cs typeface="+mn-cs"/>
              </a:rPr>
              <a:t>genetically</a:t>
            </a:r>
            <a:r>
              <a:rPr lang="en-US" sz="2400" dirty="0">
                <a:solidFill>
                  <a:srgbClr val="FF0000"/>
                </a:solidFill>
                <a:latin typeface="+mn-lt"/>
                <a:cs typeface="+mn-cs"/>
              </a:rPr>
              <a:t> </a:t>
            </a:r>
            <a:r>
              <a:rPr lang="en-US" sz="2400" b="1" u="sng" dirty="0">
                <a:solidFill>
                  <a:srgbClr val="FF0000"/>
                </a:solidFill>
                <a:latin typeface="+mn-lt"/>
                <a:cs typeface="+mn-cs"/>
              </a:rPr>
              <a:t>identical</a:t>
            </a:r>
            <a:r>
              <a:rPr lang="en-US" sz="2400" dirty="0">
                <a:solidFill>
                  <a:srgbClr val="FF0000"/>
                </a:solidFill>
                <a:latin typeface="+mn-lt"/>
                <a:cs typeface="+mn-cs"/>
              </a:rPr>
              <a:t>.</a:t>
            </a:r>
          </a:p>
        </p:txBody>
      </p:sp>
      <p:sp>
        <p:nvSpPr>
          <p:cNvPr id="5" name="TextBox 4"/>
          <p:cNvSpPr txBox="1">
            <a:spLocks noChangeArrowheads="1"/>
          </p:cNvSpPr>
          <p:nvPr/>
        </p:nvSpPr>
        <p:spPr bwMode="auto">
          <a:xfrm>
            <a:off x="458788" y="4419600"/>
            <a:ext cx="8229600" cy="1552575"/>
          </a:xfrm>
          <a:prstGeom prst="rect">
            <a:avLst/>
          </a:prstGeom>
          <a:solidFill>
            <a:schemeClr val="bg1"/>
          </a:solidFill>
          <a:ln w="9525">
            <a:noFill/>
            <a:miter lim="800000"/>
            <a:headEnd/>
            <a:tailEnd/>
          </a:ln>
        </p:spPr>
        <p:txBody>
          <a:bodyPr>
            <a:spAutoFit/>
          </a:bodyPr>
          <a:lstStyle/>
          <a:p>
            <a:r>
              <a:rPr lang="en-US" sz="2400" b="1" u="sng">
                <a:solidFill>
                  <a:srgbClr val="0000CC"/>
                </a:solidFill>
                <a:latin typeface="Calibri" pitchFamily="34" charset="0"/>
              </a:rPr>
              <a:t>Question</a:t>
            </a:r>
            <a:r>
              <a:rPr lang="en-US" sz="2400" b="1">
                <a:solidFill>
                  <a:srgbClr val="0000CC"/>
                </a:solidFill>
                <a:latin typeface="Calibri" pitchFamily="34" charset="0"/>
              </a:rPr>
              <a:t>: </a:t>
            </a:r>
            <a:r>
              <a:rPr lang="en-US" sz="2400" b="1" i="1">
                <a:solidFill>
                  <a:srgbClr val="0000CC"/>
                </a:solidFill>
                <a:latin typeface="Calibri" pitchFamily="34" charset="0"/>
              </a:rPr>
              <a:t>Antibiotics</a:t>
            </a:r>
            <a:r>
              <a:rPr lang="en-US" sz="2400">
                <a:solidFill>
                  <a:srgbClr val="0000CC"/>
                </a:solidFill>
                <a:latin typeface="Calibri" pitchFamily="34" charset="0"/>
              </a:rPr>
              <a:t> are chemical compounds that kill certain bacteria. If the original bacteria can be killed by an antibiotic, what will happen to the 20 million bacteria is they are exposed to the same antibiotic?</a:t>
            </a:r>
          </a:p>
        </p:txBody>
      </p:sp>
      <p:sp>
        <p:nvSpPr>
          <p:cNvPr id="6" name="Rectangle 5"/>
          <p:cNvSpPr/>
          <p:nvPr/>
        </p:nvSpPr>
        <p:spPr>
          <a:xfrm>
            <a:off x="3697288" y="5722938"/>
            <a:ext cx="510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tx1"/>
                </a:solidFill>
                <a:latin typeface="Calibri" pitchFamily="34" charset="0"/>
              </a:rPr>
              <a:t>Answer: </a:t>
            </a:r>
            <a:r>
              <a:rPr lang="en-US" sz="2400">
                <a:solidFill>
                  <a:schemeClr val="tx1"/>
                </a:solidFill>
                <a:latin typeface="Calibri" pitchFamily="34" charset="0"/>
              </a:rPr>
              <a:t>They will </a:t>
            </a:r>
            <a:r>
              <a:rPr lang="en-US" sz="2400" b="1" u="sng">
                <a:solidFill>
                  <a:schemeClr val="tx1"/>
                </a:solidFill>
                <a:latin typeface="Calibri" pitchFamily="34" charset="0"/>
              </a:rPr>
              <a:t>all</a:t>
            </a:r>
            <a:r>
              <a:rPr lang="en-US" sz="2400">
                <a:solidFill>
                  <a:schemeClr val="tx1"/>
                </a:solidFill>
                <a:latin typeface="Calibri" pitchFamily="34" charset="0"/>
              </a:rPr>
              <a:t> die!</a:t>
            </a:r>
          </a:p>
        </p:txBody>
      </p:sp>
      <p:sp>
        <p:nvSpPr>
          <p:cNvPr id="15367" name="Rectangle 8">
            <a:hlinkClick r:id="rId4"/>
          </p:cNvPr>
          <p:cNvSpPr>
            <a:spLocks noChangeArrowheads="1"/>
          </p:cNvSpPr>
          <p:nvPr/>
        </p:nvSpPr>
        <p:spPr bwMode="auto">
          <a:xfrm>
            <a:off x="7620000" y="3810000"/>
            <a:ext cx="1143000" cy="381000"/>
          </a:xfrm>
          <a:prstGeom prst="rect">
            <a:avLst/>
          </a:prstGeom>
          <a:solidFill>
            <a:schemeClr val="accent1"/>
          </a:solidFill>
          <a:ln w="9525">
            <a:solidFill>
              <a:schemeClr val="tx1"/>
            </a:solidFill>
            <a:miter lim="800000"/>
            <a:headEnd/>
            <a:tailEnd/>
          </a:ln>
        </p:spPr>
        <p:txBody>
          <a:bodyPr wrap="none" anchor="ctr"/>
          <a:lstStyle/>
          <a:p>
            <a:pPr algn="ctr"/>
            <a:r>
              <a:rPr lang="en-US"/>
              <a:t>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153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http://images.clipartpanda.com/numbers-clipart-for-kids-black-and-white-TN_playful_baby_outline_1301.jpg"/>
          <p:cNvPicPr>
            <a:picLocks noChangeAspect="1" noChangeArrowheads="1"/>
          </p:cNvPicPr>
          <p:nvPr/>
        </p:nvPicPr>
        <p:blipFill>
          <a:blip r:embed="rId2"/>
          <a:srcRect/>
          <a:stretch>
            <a:fillRect/>
          </a:stretch>
        </p:blipFill>
        <p:spPr bwMode="auto">
          <a:xfrm>
            <a:off x="1089025" y="4340225"/>
            <a:ext cx="769938" cy="1001713"/>
          </a:xfrm>
          <a:prstGeom prst="rect">
            <a:avLst/>
          </a:prstGeom>
          <a:noFill/>
          <a:ln w="9525">
            <a:noFill/>
            <a:miter lim="800000"/>
            <a:headEnd/>
            <a:tailEnd/>
          </a:ln>
        </p:spPr>
      </p:pic>
      <p:pic>
        <p:nvPicPr>
          <p:cNvPr id="16386" name="Picture 2" descr="https://lh5.googleusercontent.com/DfcmRu1mkSLRNXBpZF_cbozHSYP_UXRd0pZZ1zmUEbRK9mO9F2NU20n-0j_7Q6tA6ykn_saqJ2KXzVPQBT3y7FNbt3gqqjB4wOh9f85fcRYPNMXuTYBmdeYdROHDjkeG-HzmjdS5NgqN1fwF"/>
          <p:cNvPicPr>
            <a:picLocks noChangeAspect="1" noChangeArrowheads="1"/>
          </p:cNvPicPr>
          <p:nvPr/>
        </p:nvPicPr>
        <p:blipFill>
          <a:blip r:embed="rId3"/>
          <a:srcRect/>
          <a:stretch>
            <a:fillRect/>
          </a:stretch>
        </p:blipFill>
        <p:spPr bwMode="auto">
          <a:xfrm>
            <a:off x="-9525" y="41275"/>
            <a:ext cx="3114675" cy="3921125"/>
          </a:xfrm>
          <a:prstGeom prst="rect">
            <a:avLst/>
          </a:prstGeom>
          <a:noFill/>
          <a:ln w="9525">
            <a:noFill/>
            <a:miter lim="800000"/>
            <a:headEnd/>
            <a:tailEnd/>
          </a:ln>
        </p:spPr>
      </p:pic>
      <p:sp>
        <p:nvSpPr>
          <p:cNvPr id="3" name="Rectangular Callout 2"/>
          <p:cNvSpPr>
            <a:spLocks noChangeArrowheads="1"/>
          </p:cNvSpPr>
          <p:nvPr/>
        </p:nvSpPr>
        <p:spPr bwMode="auto">
          <a:xfrm>
            <a:off x="3105150" y="290513"/>
            <a:ext cx="2000250" cy="1614487"/>
          </a:xfrm>
          <a:prstGeom prst="wedgeRectCallout">
            <a:avLst>
              <a:gd name="adj1" fmla="val -89125"/>
              <a:gd name="adj2" fmla="val -9981"/>
            </a:avLst>
          </a:prstGeom>
          <a:solidFill>
            <a:srgbClr val="F2F2F2"/>
          </a:solidFill>
          <a:ln w="25400" algn="ctr">
            <a:solidFill>
              <a:srgbClr val="FF0000"/>
            </a:solidFill>
            <a:miter lim="800000"/>
            <a:headEnd/>
            <a:tailEnd/>
          </a:ln>
        </p:spPr>
        <p:txBody>
          <a:bodyPr anchor="ctr"/>
          <a:lstStyle/>
          <a:p>
            <a:pPr algn="ctr" fontAlgn="auto">
              <a:spcBef>
                <a:spcPts val="0"/>
              </a:spcBef>
              <a:spcAft>
                <a:spcPts val="0"/>
              </a:spcAft>
              <a:defRPr/>
            </a:pPr>
            <a:r>
              <a:rPr lang="en-US" sz="2400" dirty="0">
                <a:solidFill>
                  <a:srgbClr val="FF0000"/>
                </a:solidFill>
                <a:latin typeface="+mn-lt"/>
                <a:cs typeface="+mn-cs"/>
              </a:rPr>
              <a:t>Human beings reproduce </a:t>
            </a:r>
            <a:r>
              <a:rPr lang="en-US" sz="2400" b="1" u="sng" dirty="0">
                <a:solidFill>
                  <a:srgbClr val="FF0000"/>
                </a:solidFill>
                <a:latin typeface="+mn-lt"/>
                <a:cs typeface="+mn-cs"/>
              </a:rPr>
              <a:t>sexually</a:t>
            </a:r>
            <a:r>
              <a:rPr lang="en-US" sz="2400" dirty="0">
                <a:solidFill>
                  <a:srgbClr val="FF0000"/>
                </a:solidFill>
                <a:latin typeface="+mn-lt"/>
                <a:cs typeface="+mn-cs"/>
              </a:rPr>
              <a:t>.</a:t>
            </a:r>
            <a:endParaRPr lang="en-US" sz="2400" b="1" u="sng" dirty="0">
              <a:solidFill>
                <a:srgbClr val="FF0000"/>
              </a:solidFill>
              <a:latin typeface="+mn-lt"/>
              <a:cs typeface="+mn-cs"/>
            </a:endParaRPr>
          </a:p>
        </p:txBody>
      </p:sp>
      <p:sp>
        <p:nvSpPr>
          <p:cNvPr id="4" name="Rectangular Callout 3"/>
          <p:cNvSpPr>
            <a:spLocks noChangeArrowheads="1"/>
          </p:cNvSpPr>
          <p:nvPr/>
        </p:nvSpPr>
        <p:spPr bwMode="auto">
          <a:xfrm>
            <a:off x="2439988" y="2590800"/>
            <a:ext cx="2819400" cy="2667000"/>
          </a:xfrm>
          <a:prstGeom prst="wedgeRectCallout">
            <a:avLst>
              <a:gd name="adj1" fmla="val -73875"/>
              <a:gd name="adj2" fmla="val 19704"/>
            </a:avLst>
          </a:prstGeom>
          <a:solidFill>
            <a:srgbClr val="F2F2F2"/>
          </a:solidFill>
          <a:ln w="25400" algn="ctr">
            <a:solidFill>
              <a:srgbClr val="FF0000"/>
            </a:solidFill>
            <a:miter lim="800000"/>
            <a:headEnd/>
            <a:tailEnd/>
          </a:ln>
        </p:spPr>
        <p:txBody>
          <a:bodyPr anchor="ctr"/>
          <a:lstStyle/>
          <a:p>
            <a:pPr algn="ctr" fontAlgn="auto">
              <a:spcBef>
                <a:spcPts val="0"/>
              </a:spcBef>
              <a:spcAft>
                <a:spcPts val="0"/>
              </a:spcAft>
              <a:defRPr/>
            </a:pPr>
            <a:r>
              <a:rPr lang="en-US" sz="2400" dirty="0">
                <a:solidFill>
                  <a:srgbClr val="FF0000"/>
                </a:solidFill>
                <a:latin typeface="+mn-lt"/>
                <a:cs typeface="+mn-cs"/>
              </a:rPr>
              <a:t>After 9 months, the human offspring is born, with a </a:t>
            </a:r>
            <a:r>
              <a:rPr lang="en-US" sz="2400" b="1" u="sng" dirty="0">
                <a:solidFill>
                  <a:srgbClr val="FF0000"/>
                </a:solidFill>
                <a:latin typeface="+mn-lt"/>
                <a:cs typeface="+mn-cs"/>
              </a:rPr>
              <a:t>unique combination </a:t>
            </a:r>
            <a:r>
              <a:rPr lang="en-US" sz="2400" dirty="0">
                <a:solidFill>
                  <a:srgbClr val="FF0000"/>
                </a:solidFill>
                <a:latin typeface="+mn-lt"/>
                <a:cs typeface="+mn-cs"/>
              </a:rPr>
              <a:t>of genetic material from both parents.</a:t>
            </a:r>
          </a:p>
        </p:txBody>
      </p:sp>
      <p:sp>
        <p:nvSpPr>
          <p:cNvPr id="5" name="TextBox 4"/>
          <p:cNvSpPr txBox="1">
            <a:spLocks noChangeArrowheads="1"/>
          </p:cNvSpPr>
          <p:nvPr/>
        </p:nvSpPr>
        <p:spPr bwMode="auto">
          <a:xfrm>
            <a:off x="5334000" y="76200"/>
            <a:ext cx="3733800" cy="5568950"/>
          </a:xfrm>
          <a:prstGeom prst="rect">
            <a:avLst/>
          </a:prstGeom>
          <a:solidFill>
            <a:schemeClr val="bg1"/>
          </a:solidFill>
          <a:ln w="9525">
            <a:noFill/>
            <a:miter lim="800000"/>
            <a:headEnd/>
            <a:tailEnd/>
          </a:ln>
        </p:spPr>
        <p:txBody>
          <a:bodyPr>
            <a:spAutoFit/>
          </a:bodyPr>
          <a:lstStyle/>
          <a:p>
            <a:pPr>
              <a:buFontTx/>
              <a:buChar char="•"/>
            </a:pPr>
            <a:r>
              <a:rPr lang="en-US" sz="2400">
                <a:latin typeface="Calibri" pitchFamily="34" charset="0"/>
              </a:rPr>
              <a:t> The offspring gets half its genetic material from each parent. </a:t>
            </a:r>
          </a:p>
          <a:p>
            <a:pPr>
              <a:buFontTx/>
              <a:buChar char="•"/>
            </a:pPr>
            <a:r>
              <a:rPr lang="en-US" sz="2400">
                <a:latin typeface="Calibri" pitchFamily="34" charset="0"/>
              </a:rPr>
              <a:t> This </a:t>
            </a:r>
            <a:r>
              <a:rPr lang="en-US" sz="2400" b="1">
                <a:latin typeface="Calibri" pitchFamily="34" charset="0"/>
              </a:rPr>
              <a:t>combination</a:t>
            </a:r>
            <a:r>
              <a:rPr lang="en-US" sz="2400">
                <a:latin typeface="Calibri" pitchFamily="34" charset="0"/>
              </a:rPr>
              <a:t> will make the offspring </a:t>
            </a:r>
            <a:r>
              <a:rPr lang="en-US" sz="2400" b="1">
                <a:latin typeface="Calibri" pitchFamily="34" charset="0"/>
              </a:rPr>
              <a:t>unique</a:t>
            </a:r>
            <a:r>
              <a:rPr lang="en-US" sz="2400">
                <a:latin typeface="Calibri" pitchFamily="34" charset="0"/>
              </a:rPr>
              <a:t>!</a:t>
            </a:r>
          </a:p>
          <a:p>
            <a:pPr>
              <a:buFontTx/>
              <a:buChar char="•"/>
            </a:pPr>
            <a:r>
              <a:rPr lang="en-US" sz="2400">
                <a:latin typeface="Calibri" pitchFamily="34" charset="0"/>
              </a:rPr>
              <a:t> Offspring can have traits not seen in parents, such as unique hair color, extra height, or </a:t>
            </a:r>
            <a:r>
              <a:rPr lang="en-US" sz="2400" b="1">
                <a:latin typeface="Calibri" pitchFamily="34" charset="0"/>
              </a:rPr>
              <a:t>resistance to a disease</a:t>
            </a:r>
          </a:p>
          <a:p>
            <a:endParaRPr lang="en-US" sz="2400" b="1">
              <a:latin typeface="Calibri" pitchFamily="34" charset="0"/>
            </a:endParaRPr>
          </a:p>
          <a:p>
            <a:r>
              <a:rPr lang="en-US" sz="2400" b="1" u="sng">
                <a:solidFill>
                  <a:srgbClr val="0000CC"/>
                </a:solidFill>
                <a:latin typeface="Calibri" pitchFamily="34" charset="0"/>
              </a:rPr>
              <a:t>Question</a:t>
            </a:r>
            <a:r>
              <a:rPr lang="en-US" sz="2400" b="1">
                <a:solidFill>
                  <a:srgbClr val="0000CC"/>
                </a:solidFill>
                <a:latin typeface="Calibri" pitchFamily="34" charset="0"/>
              </a:rPr>
              <a:t>: </a:t>
            </a:r>
            <a:r>
              <a:rPr lang="en-US" sz="2400">
                <a:solidFill>
                  <a:srgbClr val="0000CC"/>
                </a:solidFill>
                <a:latin typeface="Calibri" pitchFamily="34" charset="0"/>
              </a:rPr>
              <a:t>If a disease makes both the parents very sick, is it possible that the offspring might </a:t>
            </a:r>
            <a:r>
              <a:rPr lang="en-US" sz="2400" b="1" u="sng">
                <a:solidFill>
                  <a:srgbClr val="0000CC"/>
                </a:solidFill>
                <a:latin typeface="Calibri" pitchFamily="34" charset="0"/>
              </a:rPr>
              <a:t>not get sick</a:t>
            </a:r>
            <a:r>
              <a:rPr lang="en-US" sz="2400">
                <a:solidFill>
                  <a:srgbClr val="0000CC"/>
                </a:solidFill>
                <a:latin typeface="Calibri" pitchFamily="34" charset="0"/>
              </a:rPr>
              <a:t> at all?</a:t>
            </a:r>
          </a:p>
        </p:txBody>
      </p:sp>
      <p:sp>
        <p:nvSpPr>
          <p:cNvPr id="6" name="Rectangle 5"/>
          <p:cNvSpPr/>
          <p:nvPr/>
        </p:nvSpPr>
        <p:spPr>
          <a:xfrm>
            <a:off x="1089025" y="5784850"/>
            <a:ext cx="7064375" cy="84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chemeClr val="tx1"/>
                </a:solidFill>
                <a:latin typeface="Calibri" pitchFamily="34" charset="0"/>
              </a:rPr>
              <a:t>Answer: </a:t>
            </a:r>
            <a:r>
              <a:rPr lang="en-US" sz="2400">
                <a:solidFill>
                  <a:schemeClr val="tx1"/>
                </a:solidFill>
                <a:latin typeface="Calibri" pitchFamily="34" charset="0"/>
              </a:rPr>
              <a:t>Yes! Sexual reproduction may be slow, but it can produces lots of </a:t>
            </a:r>
            <a:r>
              <a:rPr lang="en-US" sz="2400" b="1">
                <a:solidFill>
                  <a:schemeClr val="tx1"/>
                </a:solidFill>
                <a:latin typeface="Calibri" pitchFamily="34" charset="0"/>
              </a:rPr>
              <a:t>genetic variety</a:t>
            </a:r>
            <a:r>
              <a:rPr lang="en-US" sz="2400">
                <a:solidFill>
                  <a:schemeClr val="tx1"/>
                </a:solidFill>
                <a:latin typeface="Calibri" pitchFamily="34" charset="0"/>
              </a:rPr>
              <a:t>! </a:t>
            </a:r>
          </a:p>
        </p:txBody>
      </p:sp>
      <p:cxnSp>
        <p:nvCxnSpPr>
          <p:cNvPr id="7" name="Straight Arrow Connector 6"/>
          <p:cNvCxnSpPr/>
          <p:nvPr/>
        </p:nvCxnSpPr>
        <p:spPr>
          <a:xfrm>
            <a:off x="1473200" y="4035425"/>
            <a:ext cx="0" cy="304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4" name="Group 40"/>
          <p:cNvGraphicFramePr>
            <a:graphicFrameLocks noGrp="1"/>
          </p:cNvGraphicFramePr>
          <p:nvPr/>
        </p:nvGraphicFramePr>
        <p:xfrm>
          <a:off x="457200" y="457200"/>
          <a:ext cx="8382000" cy="3657601"/>
        </p:xfrm>
        <a:graphic>
          <a:graphicData uri="http://schemas.openxmlformats.org/drawingml/2006/table">
            <a:tbl>
              <a:tblPr/>
              <a:tblGrid>
                <a:gridCol w="2135188"/>
                <a:gridCol w="3162300"/>
                <a:gridCol w="3084512"/>
              </a:tblGrid>
              <a:tr h="636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Arial" charset="0"/>
                        </a:rPr>
                        <a:t>ASEXUAL</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Arial" charset="0"/>
                        </a:rPr>
                        <a:t>SEXUAL</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11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cs typeface="Arial" charset="0"/>
                        </a:rPr>
                        <a:t>Advantages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cs typeface="Arial" charset="0"/>
                        </a:rPr>
                        <a:t>(the pros)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Disadvantages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Arial" charset="0"/>
                          <a:cs typeface="Arial" charset="0"/>
                        </a:rPr>
                        <a:t>(the cons)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a:spLocks noChangeArrowheads="1"/>
          </p:cNvSpPr>
          <p:nvPr/>
        </p:nvSpPr>
        <p:spPr bwMode="auto">
          <a:xfrm>
            <a:off x="2971800" y="1600200"/>
            <a:ext cx="2362200" cy="579438"/>
          </a:xfrm>
          <a:prstGeom prst="rect">
            <a:avLst/>
          </a:prstGeom>
          <a:noFill/>
          <a:ln w="9525">
            <a:noFill/>
            <a:miter lim="800000"/>
            <a:headEnd/>
            <a:tailEnd/>
          </a:ln>
        </p:spPr>
        <p:txBody>
          <a:bodyPr>
            <a:spAutoFit/>
          </a:bodyPr>
          <a:lstStyle/>
          <a:p>
            <a:pPr algn="ctr"/>
            <a:r>
              <a:rPr lang="en-US" sz="3200" b="1" i="1">
                <a:solidFill>
                  <a:srgbClr val="FF0000"/>
                </a:solidFill>
                <a:latin typeface="Calibri" pitchFamily="34" charset="0"/>
              </a:rPr>
              <a:t>fast!</a:t>
            </a:r>
          </a:p>
        </p:txBody>
      </p:sp>
      <p:sp>
        <p:nvSpPr>
          <p:cNvPr id="4" name="TextBox 3"/>
          <p:cNvSpPr txBox="1">
            <a:spLocks noChangeArrowheads="1"/>
          </p:cNvSpPr>
          <p:nvPr/>
        </p:nvSpPr>
        <p:spPr bwMode="auto">
          <a:xfrm>
            <a:off x="6019800" y="3124200"/>
            <a:ext cx="2362200" cy="579438"/>
          </a:xfrm>
          <a:prstGeom prst="rect">
            <a:avLst/>
          </a:prstGeom>
          <a:noFill/>
          <a:ln w="9525">
            <a:noFill/>
            <a:miter lim="800000"/>
            <a:headEnd/>
            <a:tailEnd/>
          </a:ln>
        </p:spPr>
        <p:txBody>
          <a:bodyPr>
            <a:spAutoFit/>
          </a:bodyPr>
          <a:lstStyle/>
          <a:p>
            <a:pPr algn="ctr"/>
            <a:r>
              <a:rPr lang="en-US" sz="3200" b="1" i="1">
                <a:latin typeface="Calibri" pitchFamily="34" charset="0"/>
              </a:rPr>
              <a:t>slow</a:t>
            </a:r>
          </a:p>
        </p:txBody>
      </p:sp>
      <p:sp>
        <p:nvSpPr>
          <p:cNvPr id="5" name="TextBox 4"/>
          <p:cNvSpPr txBox="1">
            <a:spLocks noChangeArrowheads="1"/>
          </p:cNvSpPr>
          <p:nvPr/>
        </p:nvSpPr>
        <p:spPr bwMode="auto">
          <a:xfrm>
            <a:off x="6019800" y="1416050"/>
            <a:ext cx="2362200" cy="946150"/>
          </a:xfrm>
          <a:prstGeom prst="rect">
            <a:avLst/>
          </a:prstGeom>
          <a:noFill/>
          <a:ln w="9525">
            <a:noFill/>
            <a:miter lim="800000"/>
            <a:headEnd/>
            <a:tailEnd/>
          </a:ln>
        </p:spPr>
        <p:txBody>
          <a:bodyPr>
            <a:spAutoFit/>
          </a:bodyPr>
          <a:lstStyle/>
          <a:p>
            <a:pPr algn="ctr"/>
            <a:r>
              <a:rPr lang="en-US" sz="2800" b="1" i="1">
                <a:solidFill>
                  <a:srgbClr val="FF0000"/>
                </a:solidFill>
                <a:latin typeface="Calibri" pitchFamily="34" charset="0"/>
              </a:rPr>
              <a:t>more genetic variety</a:t>
            </a:r>
          </a:p>
        </p:txBody>
      </p:sp>
      <p:sp>
        <p:nvSpPr>
          <p:cNvPr id="6" name="TextBox 5"/>
          <p:cNvSpPr txBox="1">
            <a:spLocks noChangeArrowheads="1"/>
          </p:cNvSpPr>
          <p:nvPr/>
        </p:nvSpPr>
        <p:spPr bwMode="auto">
          <a:xfrm>
            <a:off x="2819400" y="2971800"/>
            <a:ext cx="2730500" cy="946150"/>
          </a:xfrm>
          <a:prstGeom prst="rect">
            <a:avLst/>
          </a:prstGeom>
          <a:noFill/>
          <a:ln w="9525">
            <a:noFill/>
            <a:miter lim="800000"/>
            <a:headEnd/>
            <a:tailEnd/>
          </a:ln>
        </p:spPr>
        <p:txBody>
          <a:bodyPr>
            <a:spAutoFit/>
          </a:bodyPr>
          <a:lstStyle/>
          <a:p>
            <a:pPr algn="ctr"/>
            <a:r>
              <a:rPr lang="en-US" sz="2800" b="1" i="1">
                <a:latin typeface="Calibri" pitchFamily="34" charset="0"/>
              </a:rPr>
              <a:t>very little genetic variety</a:t>
            </a:r>
          </a:p>
        </p:txBody>
      </p:sp>
      <p:pic>
        <p:nvPicPr>
          <p:cNvPr id="17431" name="Picture 44" descr="jIIThQqsIEHadEMU5iUFWYyEm2BAWR1gG22FiWny82NJwyLo2juTmillofsXlmwL6Quu6FU2NWLvGlgBKEkluk-cjVtB6zuXzrCD9E_vb4pDWolK6pN6vdSPWLpQN8JKsWwTQ8C3iw"/>
          <p:cNvPicPr>
            <a:picLocks noChangeAspect="1" noChangeArrowheads="1"/>
          </p:cNvPicPr>
          <p:nvPr/>
        </p:nvPicPr>
        <p:blipFill>
          <a:blip r:embed="rId2"/>
          <a:srcRect/>
          <a:stretch>
            <a:fillRect/>
          </a:stretch>
        </p:blipFill>
        <p:spPr bwMode="auto">
          <a:xfrm>
            <a:off x="6172200" y="4419600"/>
            <a:ext cx="2438400" cy="2287588"/>
          </a:xfrm>
          <a:prstGeom prst="rect">
            <a:avLst/>
          </a:prstGeom>
          <a:noFill/>
          <a:ln w="9525">
            <a:noFill/>
            <a:miter lim="800000"/>
            <a:headEnd/>
            <a:tailEnd/>
          </a:ln>
        </p:spPr>
      </p:pic>
      <p:pic>
        <p:nvPicPr>
          <p:cNvPr id="17432" name="Picture 45" descr="dlS1vDuIq8tMby9HhF2Nhr5fHNVQFGXSkKyCPO71nmEi53T9eNzkJGHkdGNg0iBwky2j4cYy0U0Y1JtPnPgZ142euUVQI9HJoA2dUP7zPj7Ha3u31tLwRiDYnxYBj3PgELcwDRVKgQ"/>
          <p:cNvPicPr>
            <a:picLocks noChangeAspect="1" noChangeArrowheads="1"/>
          </p:cNvPicPr>
          <p:nvPr/>
        </p:nvPicPr>
        <p:blipFill>
          <a:blip r:embed="rId3"/>
          <a:srcRect r="21951" b="7843"/>
          <a:stretch>
            <a:fillRect/>
          </a:stretch>
        </p:blipFill>
        <p:spPr bwMode="auto">
          <a:xfrm>
            <a:off x="3124200" y="4419600"/>
            <a:ext cx="2324100" cy="2276475"/>
          </a:xfrm>
          <a:prstGeom prst="rect">
            <a:avLst/>
          </a:prstGeom>
          <a:noFill/>
          <a:ln w="9525">
            <a:noFill/>
            <a:miter lim="800000"/>
            <a:headEnd/>
            <a:tailEnd/>
          </a:ln>
        </p:spPr>
      </p:pic>
      <p:sp>
        <p:nvSpPr>
          <p:cNvPr id="2" name="TextBox 5"/>
          <p:cNvSpPr txBox="1">
            <a:spLocks noChangeArrowheads="1"/>
          </p:cNvSpPr>
          <p:nvPr/>
        </p:nvSpPr>
        <p:spPr bwMode="auto">
          <a:xfrm>
            <a:off x="2362200" y="4800600"/>
            <a:ext cx="2209800" cy="547688"/>
          </a:xfrm>
          <a:prstGeom prst="rect">
            <a:avLst/>
          </a:prstGeom>
          <a:solidFill>
            <a:schemeClr val="bg1"/>
          </a:solidFill>
          <a:ln w="28575">
            <a:solidFill>
              <a:schemeClr val="tx1"/>
            </a:solidFill>
            <a:miter lim="800000"/>
            <a:headEnd/>
            <a:tailEnd/>
          </a:ln>
        </p:spPr>
        <p:txBody>
          <a:bodyPr>
            <a:spAutoFit/>
          </a:bodyPr>
          <a:lstStyle/>
          <a:p>
            <a:pPr algn="ctr"/>
            <a:r>
              <a:rPr lang="en-US" sz="2800" b="1" i="1">
                <a:latin typeface="Calibri" pitchFamily="34" charset="0"/>
              </a:rPr>
              <a:t>no variety</a:t>
            </a:r>
          </a:p>
        </p:txBody>
      </p:sp>
      <p:sp>
        <p:nvSpPr>
          <p:cNvPr id="7" name="TextBox 5"/>
          <p:cNvSpPr txBox="1">
            <a:spLocks noChangeArrowheads="1"/>
          </p:cNvSpPr>
          <p:nvPr/>
        </p:nvSpPr>
        <p:spPr bwMode="auto">
          <a:xfrm>
            <a:off x="6324600" y="5943600"/>
            <a:ext cx="2667000" cy="547688"/>
          </a:xfrm>
          <a:prstGeom prst="rect">
            <a:avLst/>
          </a:prstGeom>
          <a:solidFill>
            <a:schemeClr val="bg1"/>
          </a:solidFill>
          <a:ln w="28575">
            <a:solidFill>
              <a:schemeClr val="tx1"/>
            </a:solidFill>
            <a:miter lim="800000"/>
            <a:headEnd/>
            <a:tailEnd/>
          </a:ln>
        </p:spPr>
        <p:txBody>
          <a:bodyPr>
            <a:spAutoFit/>
          </a:bodyPr>
          <a:lstStyle/>
          <a:p>
            <a:pPr algn="ctr"/>
            <a:r>
              <a:rPr lang="en-US" sz="2800" b="1" i="1">
                <a:latin typeface="Calibri" pitchFamily="34" charset="0"/>
              </a:rPr>
              <a:t>lots of variety</a:t>
            </a:r>
          </a:p>
        </p:txBody>
      </p:sp>
      <p:pic>
        <p:nvPicPr>
          <p:cNvPr id="17436" name="Picture 10" descr="pencil2"/>
          <p:cNvPicPr>
            <a:picLocks noChangeAspect="1" noChangeArrowheads="1"/>
          </p:cNvPicPr>
          <p:nvPr/>
        </p:nvPicPr>
        <p:blipFill>
          <a:blip r:embed="rId4"/>
          <a:srcRect/>
          <a:stretch>
            <a:fillRect/>
          </a:stretch>
        </p:blipFill>
        <p:spPr bwMode="auto">
          <a:xfrm>
            <a:off x="8305800" y="76200"/>
            <a:ext cx="838200" cy="838200"/>
          </a:xfrm>
          <a:prstGeom prst="rect">
            <a:avLst/>
          </a:prstGeom>
          <a:noFill/>
          <a:ln w="9525">
            <a:noFill/>
            <a:miter lim="800000"/>
            <a:headEnd/>
            <a:tailEnd/>
          </a:ln>
        </p:spPr>
      </p:pic>
      <p:pic>
        <p:nvPicPr>
          <p:cNvPr id="17437" name="Picture 2" descr="https://lh5.googleusercontent.com/DfcmRu1mkSLRNXBpZF_cbozHSYP_UXRd0pZZ1zmUEbRK9mO9F2NU20n-0j_7Q6tA6ykn_saqJ2KXzVPQBT3y7FNbt3gqqjB4wOh9f85fcRYPNMXuTYBmdeYdROHDjkeG-HzmjdS5NgqN1fwF"/>
          <p:cNvPicPr>
            <a:picLocks noChangeAspect="1" noChangeArrowheads="1"/>
          </p:cNvPicPr>
          <p:nvPr/>
        </p:nvPicPr>
        <p:blipFill>
          <a:blip r:embed="rId5"/>
          <a:srcRect l="29700" r="31200" b="56456"/>
          <a:stretch>
            <a:fillRect/>
          </a:stretch>
        </p:blipFill>
        <p:spPr bwMode="auto">
          <a:xfrm>
            <a:off x="7108825" y="109538"/>
            <a:ext cx="271463" cy="381000"/>
          </a:xfrm>
          <a:prstGeom prst="rect">
            <a:avLst/>
          </a:prstGeom>
          <a:noFill/>
          <a:ln w="9525">
            <a:solidFill>
              <a:schemeClr val="tx1"/>
            </a:solidFill>
            <a:miter lim="800000"/>
            <a:headEnd/>
            <a:tailEnd/>
          </a:ln>
        </p:spPr>
      </p:pic>
      <p:pic>
        <p:nvPicPr>
          <p:cNvPr id="17438" name="Picture 4" descr="http://www.apsnet.org/edcenter/illglossary/Article%20Images/bacterium.JPG"/>
          <p:cNvPicPr>
            <a:picLocks noChangeAspect="1" noChangeArrowheads="1"/>
          </p:cNvPicPr>
          <p:nvPr/>
        </p:nvPicPr>
        <p:blipFill>
          <a:blip r:embed="rId6">
            <a:lum bright="-6000" contrast="48000"/>
          </a:blip>
          <a:srcRect/>
          <a:stretch>
            <a:fillRect/>
          </a:stretch>
        </p:blipFill>
        <p:spPr bwMode="auto">
          <a:xfrm>
            <a:off x="3810000" y="228600"/>
            <a:ext cx="533400" cy="252413"/>
          </a:xfrm>
          <a:prstGeom prst="rect">
            <a:avLst/>
          </a:prstGeom>
          <a:noFill/>
          <a:ln w="6350">
            <a:solidFill>
              <a:schemeClr val="tx1"/>
            </a:solidFill>
            <a:miter lim="800000"/>
            <a:headEnd/>
            <a:tailEnd/>
          </a:ln>
        </p:spPr>
      </p:pic>
      <p:sp>
        <p:nvSpPr>
          <p:cNvPr id="17440" name="Text Box 32"/>
          <p:cNvSpPr txBox="1">
            <a:spLocks noChangeArrowheads="1"/>
          </p:cNvSpPr>
          <p:nvPr/>
        </p:nvSpPr>
        <p:spPr bwMode="auto">
          <a:xfrm>
            <a:off x="0" y="0"/>
            <a:ext cx="514350" cy="366713"/>
          </a:xfrm>
          <a:prstGeom prst="rect">
            <a:avLst/>
          </a:prstGeom>
          <a:solidFill>
            <a:srgbClr val="FFFF00"/>
          </a:solidFill>
          <a:ln w="9525">
            <a:noFill/>
            <a:miter lim="800000"/>
            <a:headEnd/>
            <a:tailEnd/>
          </a:ln>
          <a:effectLst/>
        </p:spPr>
        <p:txBody>
          <a:bodyPr wrap="none">
            <a:spAutoFit/>
          </a:bodyPr>
          <a:lstStyle/>
          <a:p>
            <a:r>
              <a:rPr lang="en-US" b="1"/>
              <a:t>p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p:txBody>
          <a:bodyPr/>
          <a:lstStyle/>
          <a:p>
            <a:r>
              <a:rPr lang="en-US" smtClean="0"/>
              <a:t>Look at the easel</a:t>
            </a:r>
          </a:p>
        </p:txBody>
      </p:sp>
      <p:sp>
        <p:nvSpPr>
          <p:cNvPr id="36869" name="Rectangle 5"/>
          <p:cNvSpPr>
            <a:spLocks noGrp="1" noChangeArrowheads="1"/>
          </p:cNvSpPr>
          <p:nvPr>
            <p:ph type="subTitle" idx="1"/>
          </p:nvPr>
        </p:nvSpPr>
        <p:spPr>
          <a:xfrm>
            <a:off x="1676400" y="3733800"/>
            <a:ext cx="5715000" cy="1752600"/>
          </a:xfrm>
        </p:spPr>
        <p:txBody>
          <a:bodyPr/>
          <a:lstStyle/>
          <a:p>
            <a:r>
              <a:rPr lang="en-US" i="1" smtClean="0"/>
              <a:t>For a sneak preview about DNA &amp; chromosomes!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0" y="0"/>
            <a:ext cx="9144000" cy="6870700"/>
          </a:xfrm>
          <a:prstGeom prst="rect">
            <a:avLst/>
          </a:prstGeom>
          <a:noFill/>
          <a:ln w="9525">
            <a:noFill/>
            <a:miter lim="800000"/>
            <a:headEnd/>
            <a:tailEnd/>
          </a:ln>
        </p:spPr>
      </p:pic>
      <p:sp>
        <p:nvSpPr>
          <p:cNvPr id="9274" name="Text Box 58"/>
          <p:cNvSpPr txBox="1">
            <a:spLocks noChangeArrowheads="1"/>
          </p:cNvSpPr>
          <p:nvPr/>
        </p:nvSpPr>
        <p:spPr bwMode="auto">
          <a:xfrm>
            <a:off x="5562600" y="3429000"/>
            <a:ext cx="3276600" cy="701675"/>
          </a:xfrm>
          <a:prstGeom prst="rect">
            <a:avLst/>
          </a:prstGeom>
          <a:noFill/>
          <a:ln w="9525">
            <a:noFill/>
            <a:miter lim="800000"/>
            <a:headEnd/>
            <a:tailEnd/>
          </a:ln>
        </p:spPr>
        <p:txBody>
          <a:bodyPr>
            <a:spAutoFit/>
          </a:bodyPr>
          <a:lstStyle/>
          <a:p>
            <a:pPr algn="ctr"/>
            <a:r>
              <a:rPr lang="en-US" altLang="en-US" sz="2000" b="1">
                <a:solidFill>
                  <a:srgbClr val="FF0000"/>
                </a:solidFill>
              </a:rPr>
              <a:t>EVERYWHERE in your body </a:t>
            </a:r>
            <a:r>
              <a:rPr lang="en-US" altLang="en-US" sz="2000" b="1" u="sng">
                <a:solidFill>
                  <a:srgbClr val="FF0000"/>
                </a:solidFill>
              </a:rPr>
              <a:t>except</a:t>
            </a:r>
            <a:r>
              <a:rPr lang="en-US" altLang="en-US" sz="2000" b="1">
                <a:solidFill>
                  <a:srgbClr val="FF0000"/>
                </a:solidFill>
              </a:rPr>
              <a:t> the gonads</a:t>
            </a:r>
          </a:p>
        </p:txBody>
      </p:sp>
      <p:sp>
        <p:nvSpPr>
          <p:cNvPr id="9275" name="Text Box 59"/>
          <p:cNvSpPr txBox="1">
            <a:spLocks noChangeArrowheads="1"/>
          </p:cNvSpPr>
          <p:nvPr/>
        </p:nvSpPr>
        <p:spPr bwMode="auto">
          <a:xfrm>
            <a:off x="1981200" y="3505200"/>
            <a:ext cx="1384300" cy="396875"/>
          </a:xfrm>
          <a:prstGeom prst="rect">
            <a:avLst/>
          </a:prstGeom>
          <a:noFill/>
          <a:ln w="9525">
            <a:noFill/>
            <a:miter lim="800000"/>
            <a:headEnd/>
            <a:tailEnd/>
          </a:ln>
        </p:spPr>
        <p:txBody>
          <a:bodyPr wrap="none">
            <a:spAutoFit/>
          </a:bodyPr>
          <a:lstStyle/>
          <a:p>
            <a:r>
              <a:rPr lang="en-US" altLang="en-US" sz="2000" b="1">
                <a:solidFill>
                  <a:srgbClr val="FF0000"/>
                </a:solidFill>
              </a:rPr>
              <a:t>GONADS!</a:t>
            </a:r>
          </a:p>
        </p:txBody>
      </p:sp>
      <p:sp>
        <p:nvSpPr>
          <p:cNvPr id="9276" name="Text Box 60"/>
          <p:cNvSpPr txBox="1">
            <a:spLocks noChangeArrowheads="1"/>
          </p:cNvSpPr>
          <p:nvPr/>
        </p:nvSpPr>
        <p:spPr bwMode="auto">
          <a:xfrm>
            <a:off x="3429000" y="3352800"/>
            <a:ext cx="1481138" cy="701675"/>
          </a:xfrm>
          <a:prstGeom prst="rect">
            <a:avLst/>
          </a:prstGeom>
          <a:noFill/>
          <a:ln w="9525">
            <a:noFill/>
            <a:miter lim="800000"/>
            <a:headEnd/>
            <a:tailEnd/>
          </a:ln>
        </p:spPr>
        <p:txBody>
          <a:bodyPr wrap="none">
            <a:spAutoFit/>
          </a:bodyPr>
          <a:lstStyle/>
          <a:p>
            <a:pPr algn="ctr"/>
            <a:r>
              <a:rPr lang="en-US" altLang="en-US" sz="2000" b="1" i="1">
                <a:solidFill>
                  <a:srgbClr val="FF0000"/>
                </a:solidFill>
              </a:rPr>
              <a:t>(ovaries &amp; </a:t>
            </a:r>
          </a:p>
          <a:p>
            <a:pPr algn="ctr"/>
            <a:r>
              <a:rPr lang="en-US" altLang="en-US" sz="2000" b="1" i="1">
                <a:solidFill>
                  <a:srgbClr val="FF0000"/>
                </a:solidFill>
              </a:rPr>
              <a:t>testes)</a:t>
            </a:r>
          </a:p>
        </p:txBody>
      </p:sp>
      <p:sp>
        <p:nvSpPr>
          <p:cNvPr id="10249" name="Text Box 9"/>
          <p:cNvSpPr txBox="1">
            <a:spLocks noChangeArrowheads="1"/>
          </p:cNvSpPr>
          <p:nvPr/>
        </p:nvSpPr>
        <p:spPr bwMode="auto">
          <a:xfrm>
            <a:off x="5334000" y="4572000"/>
            <a:ext cx="2362200" cy="701675"/>
          </a:xfrm>
          <a:prstGeom prst="rect">
            <a:avLst/>
          </a:prstGeom>
          <a:noFill/>
          <a:ln w="9525">
            <a:noFill/>
            <a:miter lim="800000"/>
            <a:headEnd/>
            <a:tailEnd/>
          </a:ln>
        </p:spPr>
        <p:txBody>
          <a:bodyPr>
            <a:spAutoFit/>
          </a:bodyPr>
          <a:lstStyle/>
          <a:p>
            <a:pPr algn="ctr"/>
            <a:r>
              <a:rPr lang="en-US" altLang="en-US" sz="2000" b="1">
                <a:solidFill>
                  <a:srgbClr val="FF0000"/>
                </a:solidFill>
              </a:rPr>
              <a:t>46 chromosomes in humans</a:t>
            </a:r>
          </a:p>
        </p:txBody>
      </p:sp>
      <p:sp>
        <p:nvSpPr>
          <p:cNvPr id="10250" name="Text Box 10"/>
          <p:cNvSpPr txBox="1">
            <a:spLocks noChangeArrowheads="1"/>
          </p:cNvSpPr>
          <p:nvPr/>
        </p:nvSpPr>
        <p:spPr bwMode="auto">
          <a:xfrm>
            <a:off x="1752600" y="4572000"/>
            <a:ext cx="2362200" cy="701675"/>
          </a:xfrm>
          <a:prstGeom prst="rect">
            <a:avLst/>
          </a:prstGeom>
          <a:noFill/>
          <a:ln w="9525">
            <a:noFill/>
            <a:miter lim="800000"/>
            <a:headEnd/>
            <a:tailEnd/>
          </a:ln>
        </p:spPr>
        <p:txBody>
          <a:bodyPr>
            <a:spAutoFit/>
          </a:bodyPr>
          <a:lstStyle/>
          <a:p>
            <a:pPr algn="ctr"/>
            <a:r>
              <a:rPr lang="en-US" altLang="en-US" sz="2000" b="1">
                <a:solidFill>
                  <a:srgbClr val="FF0000"/>
                </a:solidFill>
              </a:rPr>
              <a:t>23 chromosomes  in humans</a:t>
            </a:r>
          </a:p>
        </p:txBody>
      </p:sp>
      <p:sp>
        <p:nvSpPr>
          <p:cNvPr id="10251" name="Text Box 11"/>
          <p:cNvSpPr txBox="1">
            <a:spLocks noChangeArrowheads="1"/>
          </p:cNvSpPr>
          <p:nvPr/>
        </p:nvSpPr>
        <p:spPr bwMode="auto">
          <a:xfrm>
            <a:off x="7010400" y="4953000"/>
            <a:ext cx="2362200" cy="396875"/>
          </a:xfrm>
          <a:prstGeom prst="rect">
            <a:avLst/>
          </a:prstGeom>
          <a:noFill/>
          <a:ln w="9525">
            <a:noFill/>
            <a:miter lim="800000"/>
            <a:headEnd/>
            <a:tailEnd/>
          </a:ln>
        </p:spPr>
        <p:txBody>
          <a:bodyPr>
            <a:spAutoFit/>
          </a:bodyPr>
          <a:lstStyle/>
          <a:p>
            <a:pPr algn="ctr"/>
            <a:r>
              <a:rPr lang="en-US" altLang="en-US" sz="2000" i="1">
                <a:solidFill>
                  <a:srgbClr val="FF0000"/>
                </a:solidFill>
              </a:rPr>
              <a:t>FULL SET</a:t>
            </a:r>
          </a:p>
        </p:txBody>
      </p:sp>
      <p:sp>
        <p:nvSpPr>
          <p:cNvPr id="10252" name="Text Box 12"/>
          <p:cNvSpPr txBox="1">
            <a:spLocks noChangeArrowheads="1"/>
          </p:cNvSpPr>
          <p:nvPr/>
        </p:nvSpPr>
        <p:spPr bwMode="auto">
          <a:xfrm>
            <a:off x="3581400" y="5029200"/>
            <a:ext cx="1676400" cy="396875"/>
          </a:xfrm>
          <a:prstGeom prst="rect">
            <a:avLst/>
          </a:prstGeom>
          <a:noFill/>
          <a:ln w="9525">
            <a:noFill/>
            <a:miter lim="800000"/>
            <a:headEnd/>
            <a:tailEnd/>
          </a:ln>
        </p:spPr>
        <p:txBody>
          <a:bodyPr>
            <a:spAutoFit/>
          </a:bodyPr>
          <a:lstStyle/>
          <a:p>
            <a:pPr algn="ctr"/>
            <a:r>
              <a:rPr lang="en-US" altLang="en-US" sz="2000" i="1">
                <a:solidFill>
                  <a:srgbClr val="FF0000"/>
                </a:solidFill>
              </a:rPr>
              <a:t>HALF SET!</a:t>
            </a:r>
          </a:p>
        </p:txBody>
      </p:sp>
      <p:sp>
        <p:nvSpPr>
          <p:cNvPr id="9266" name="Text Box 50"/>
          <p:cNvSpPr txBox="1">
            <a:spLocks noChangeArrowheads="1"/>
          </p:cNvSpPr>
          <p:nvPr/>
        </p:nvSpPr>
        <p:spPr bwMode="auto">
          <a:xfrm>
            <a:off x="5943600" y="2667000"/>
            <a:ext cx="2590800" cy="396875"/>
          </a:xfrm>
          <a:prstGeom prst="rect">
            <a:avLst/>
          </a:prstGeom>
          <a:solidFill>
            <a:srgbClr val="FFFF00"/>
          </a:solidFill>
          <a:ln w="9525">
            <a:noFill/>
            <a:miter lim="800000"/>
            <a:headEnd/>
            <a:tailEnd/>
          </a:ln>
        </p:spPr>
        <p:txBody>
          <a:bodyPr>
            <a:spAutoFit/>
          </a:bodyPr>
          <a:lstStyle/>
          <a:p>
            <a:pPr algn="ctr"/>
            <a:r>
              <a:rPr lang="en-US" altLang="en-US" sz="2000"/>
              <a:t>and LOTS more…</a:t>
            </a:r>
          </a:p>
        </p:txBody>
      </p:sp>
      <p:sp>
        <p:nvSpPr>
          <p:cNvPr id="9267" name="Oval 51"/>
          <p:cNvSpPr>
            <a:spLocks noChangeArrowheads="1"/>
          </p:cNvSpPr>
          <p:nvPr/>
        </p:nvSpPr>
        <p:spPr bwMode="auto">
          <a:xfrm>
            <a:off x="2133600" y="1219200"/>
            <a:ext cx="733425" cy="733425"/>
          </a:xfrm>
          <a:prstGeom prst="ellipse">
            <a:avLst/>
          </a:prstGeom>
          <a:solidFill>
            <a:srgbClr val="0000FF"/>
          </a:solidFill>
          <a:ln w="19050">
            <a:solidFill>
              <a:schemeClr val="tx1"/>
            </a:solidFill>
            <a:round/>
            <a:headEnd/>
            <a:tailEnd/>
          </a:ln>
        </p:spPr>
        <p:txBody>
          <a:bodyPr wrap="none" anchor="ctr"/>
          <a:lstStyle/>
          <a:p>
            <a:endParaRPr lang="en-US" altLang="en-US"/>
          </a:p>
        </p:txBody>
      </p:sp>
      <p:grpSp>
        <p:nvGrpSpPr>
          <p:cNvPr id="9280" name="Group 64"/>
          <p:cNvGrpSpPr>
            <a:grpSpLocks/>
          </p:cNvGrpSpPr>
          <p:nvPr/>
        </p:nvGrpSpPr>
        <p:grpSpPr bwMode="auto">
          <a:xfrm>
            <a:off x="3505200" y="1371600"/>
            <a:ext cx="1409700" cy="217488"/>
            <a:chOff x="4584" y="2736"/>
            <a:chExt cx="888" cy="137"/>
          </a:xfrm>
        </p:grpSpPr>
        <p:sp>
          <p:nvSpPr>
            <p:cNvPr id="18451" name="Freeform 54"/>
            <p:cNvSpPr>
              <a:spLocks/>
            </p:cNvSpPr>
            <p:nvPr/>
          </p:nvSpPr>
          <p:spPr bwMode="auto">
            <a:xfrm flipH="1">
              <a:off x="4896" y="2760"/>
              <a:ext cx="576" cy="56"/>
            </a:xfrm>
            <a:custGeom>
              <a:avLst/>
              <a:gdLst>
                <a:gd name="T0" fmla="*/ 0 w 576"/>
                <a:gd name="T1" fmla="*/ 48 h 56"/>
                <a:gd name="T2" fmla="*/ 240 w 576"/>
                <a:gd name="T3" fmla="*/ 0 h 56"/>
                <a:gd name="T4" fmla="*/ 432 w 576"/>
                <a:gd name="T5" fmla="*/ 48 h 56"/>
                <a:gd name="T6" fmla="*/ 576 w 576"/>
                <a:gd name="T7" fmla="*/ 48 h 56"/>
                <a:gd name="T8" fmla="*/ 0 60000 65536"/>
                <a:gd name="T9" fmla="*/ 0 60000 65536"/>
                <a:gd name="T10" fmla="*/ 0 60000 65536"/>
                <a:gd name="T11" fmla="*/ 0 60000 65536"/>
                <a:gd name="T12" fmla="*/ 0 w 576"/>
                <a:gd name="T13" fmla="*/ 0 h 56"/>
                <a:gd name="T14" fmla="*/ 576 w 576"/>
                <a:gd name="T15" fmla="*/ 56 h 56"/>
              </a:gdLst>
              <a:ahLst/>
              <a:cxnLst>
                <a:cxn ang="T8">
                  <a:pos x="T0" y="T1"/>
                </a:cxn>
                <a:cxn ang="T9">
                  <a:pos x="T2" y="T3"/>
                </a:cxn>
                <a:cxn ang="T10">
                  <a:pos x="T4" y="T5"/>
                </a:cxn>
                <a:cxn ang="T11">
                  <a:pos x="T6" y="T7"/>
                </a:cxn>
              </a:cxnLst>
              <a:rect l="T12" t="T13" r="T14" b="T15"/>
              <a:pathLst>
                <a:path w="576" h="56">
                  <a:moveTo>
                    <a:pt x="0" y="48"/>
                  </a:moveTo>
                  <a:cubicBezTo>
                    <a:pt x="84" y="24"/>
                    <a:pt x="168" y="0"/>
                    <a:pt x="240" y="0"/>
                  </a:cubicBezTo>
                  <a:cubicBezTo>
                    <a:pt x="312" y="0"/>
                    <a:pt x="376" y="40"/>
                    <a:pt x="432" y="48"/>
                  </a:cubicBezTo>
                  <a:cubicBezTo>
                    <a:pt x="488" y="56"/>
                    <a:pt x="560" y="16"/>
                    <a:pt x="576" y="48"/>
                  </a:cubicBezTo>
                </a:path>
              </a:pathLst>
            </a:custGeom>
            <a:noFill/>
            <a:ln w="25400">
              <a:solidFill>
                <a:schemeClr val="tx1"/>
              </a:solidFill>
              <a:round/>
              <a:headEnd/>
              <a:tailEnd/>
            </a:ln>
          </p:spPr>
          <p:txBody>
            <a:bodyPr/>
            <a:lstStyle/>
            <a:p>
              <a:endParaRPr lang="en-US"/>
            </a:p>
          </p:txBody>
        </p:sp>
        <p:sp>
          <p:nvSpPr>
            <p:cNvPr id="18452" name="Rectangle 53"/>
            <p:cNvSpPr>
              <a:spLocks noChangeArrowheads="1"/>
            </p:cNvSpPr>
            <p:nvPr/>
          </p:nvSpPr>
          <p:spPr bwMode="auto">
            <a:xfrm>
              <a:off x="4784" y="2776"/>
              <a:ext cx="144" cy="48"/>
            </a:xfrm>
            <a:prstGeom prst="rect">
              <a:avLst/>
            </a:prstGeom>
            <a:solidFill>
              <a:srgbClr val="0000FF"/>
            </a:solidFill>
            <a:ln w="9525">
              <a:solidFill>
                <a:schemeClr val="tx1"/>
              </a:solidFill>
              <a:miter lim="800000"/>
              <a:headEnd/>
              <a:tailEnd/>
            </a:ln>
          </p:spPr>
          <p:txBody>
            <a:bodyPr wrap="none" anchor="ctr"/>
            <a:lstStyle/>
            <a:p>
              <a:endParaRPr lang="en-US" altLang="en-US"/>
            </a:p>
          </p:txBody>
        </p:sp>
        <p:sp>
          <p:nvSpPr>
            <p:cNvPr id="18453" name="Oval 52"/>
            <p:cNvSpPr>
              <a:spLocks noChangeArrowheads="1"/>
            </p:cNvSpPr>
            <p:nvPr/>
          </p:nvSpPr>
          <p:spPr bwMode="auto">
            <a:xfrm>
              <a:off x="4584" y="2736"/>
              <a:ext cx="240" cy="137"/>
            </a:xfrm>
            <a:prstGeom prst="ellipse">
              <a:avLst/>
            </a:prstGeom>
            <a:solidFill>
              <a:srgbClr val="0000FF"/>
            </a:solidFill>
            <a:ln w="19050">
              <a:solidFill>
                <a:schemeClr val="tx1"/>
              </a:solidFill>
              <a:round/>
              <a:headEnd/>
              <a:tailEnd/>
            </a:ln>
          </p:spPr>
          <p:txBody>
            <a:bodyPr wrap="none" anchor="ctr"/>
            <a:lstStyle/>
            <a:p>
              <a:endParaRPr lang="en-US" altLang="en-US"/>
            </a:p>
          </p:txBody>
        </p:sp>
      </p:grpSp>
      <p:sp>
        <p:nvSpPr>
          <p:cNvPr id="9272" name="Text Box 56"/>
          <p:cNvSpPr txBox="1">
            <a:spLocks noChangeArrowheads="1"/>
          </p:cNvSpPr>
          <p:nvPr/>
        </p:nvSpPr>
        <p:spPr bwMode="auto">
          <a:xfrm>
            <a:off x="2209800" y="2209800"/>
            <a:ext cx="565150" cy="366713"/>
          </a:xfrm>
          <a:prstGeom prst="rect">
            <a:avLst/>
          </a:prstGeom>
          <a:solidFill>
            <a:srgbClr val="FFFF00"/>
          </a:solidFill>
          <a:ln w="9525">
            <a:noFill/>
            <a:miter lim="800000"/>
            <a:headEnd/>
            <a:tailEnd/>
          </a:ln>
        </p:spPr>
        <p:txBody>
          <a:bodyPr wrap="none">
            <a:spAutoFit/>
          </a:bodyPr>
          <a:lstStyle/>
          <a:p>
            <a:r>
              <a:rPr lang="en-US" altLang="en-US"/>
              <a:t>egg</a:t>
            </a:r>
          </a:p>
        </p:txBody>
      </p:sp>
      <p:sp>
        <p:nvSpPr>
          <p:cNvPr id="9273" name="Text Box 57"/>
          <p:cNvSpPr txBox="1">
            <a:spLocks noChangeArrowheads="1"/>
          </p:cNvSpPr>
          <p:nvPr/>
        </p:nvSpPr>
        <p:spPr bwMode="auto">
          <a:xfrm>
            <a:off x="3810000" y="1828800"/>
            <a:ext cx="819150" cy="366713"/>
          </a:xfrm>
          <a:prstGeom prst="rect">
            <a:avLst/>
          </a:prstGeom>
          <a:solidFill>
            <a:srgbClr val="FFFF00"/>
          </a:solidFill>
          <a:ln w="9525">
            <a:noFill/>
            <a:miter lim="800000"/>
            <a:headEnd/>
            <a:tailEnd/>
          </a:ln>
        </p:spPr>
        <p:txBody>
          <a:bodyPr wrap="none">
            <a:spAutoFit/>
          </a:bodyPr>
          <a:lstStyle/>
          <a:p>
            <a:r>
              <a:rPr lang="en-US" altLang="en-US"/>
              <a:t>sperm</a:t>
            </a:r>
          </a:p>
        </p:txBody>
      </p:sp>
      <p:sp>
        <p:nvSpPr>
          <p:cNvPr id="2" name="Text Box 18"/>
          <p:cNvSpPr txBox="1">
            <a:spLocks noChangeArrowheads="1"/>
          </p:cNvSpPr>
          <p:nvPr/>
        </p:nvSpPr>
        <p:spPr bwMode="auto">
          <a:xfrm>
            <a:off x="7391400" y="1066800"/>
            <a:ext cx="1066800" cy="304800"/>
          </a:xfrm>
          <a:prstGeom prst="rect">
            <a:avLst/>
          </a:prstGeom>
          <a:noFill/>
          <a:ln w="9525">
            <a:noFill/>
            <a:miter lim="800000"/>
            <a:headEnd/>
            <a:tailEnd/>
          </a:ln>
        </p:spPr>
        <p:txBody>
          <a:bodyPr>
            <a:spAutoFit/>
          </a:bodyPr>
          <a:lstStyle/>
          <a:p>
            <a:pPr algn="ctr"/>
            <a:r>
              <a:rPr lang="en-US" altLang="en-US" sz="1400" i="1"/>
              <a:t>muscle cell</a:t>
            </a:r>
          </a:p>
        </p:txBody>
      </p:sp>
      <p:sp>
        <p:nvSpPr>
          <p:cNvPr id="3" name="Text Box 18"/>
          <p:cNvSpPr txBox="1">
            <a:spLocks noChangeArrowheads="1"/>
          </p:cNvSpPr>
          <p:nvPr/>
        </p:nvSpPr>
        <p:spPr bwMode="auto">
          <a:xfrm>
            <a:off x="5486400" y="1219200"/>
            <a:ext cx="762000" cy="517525"/>
          </a:xfrm>
          <a:prstGeom prst="rect">
            <a:avLst/>
          </a:prstGeom>
          <a:noFill/>
          <a:ln w="9525">
            <a:noFill/>
            <a:miter lim="800000"/>
            <a:headEnd/>
            <a:tailEnd/>
          </a:ln>
        </p:spPr>
        <p:txBody>
          <a:bodyPr>
            <a:spAutoFit/>
          </a:bodyPr>
          <a:lstStyle/>
          <a:p>
            <a:pPr algn="ctr"/>
            <a:r>
              <a:rPr lang="en-US" altLang="en-US" sz="1400" i="1"/>
              <a:t>skin cell</a:t>
            </a:r>
          </a:p>
        </p:txBody>
      </p:sp>
      <p:sp>
        <p:nvSpPr>
          <p:cNvPr id="4" name="Text Box 18"/>
          <p:cNvSpPr txBox="1">
            <a:spLocks noChangeArrowheads="1"/>
          </p:cNvSpPr>
          <p:nvPr/>
        </p:nvSpPr>
        <p:spPr bwMode="auto">
          <a:xfrm>
            <a:off x="7086600" y="2133600"/>
            <a:ext cx="1066800" cy="304800"/>
          </a:xfrm>
          <a:prstGeom prst="rect">
            <a:avLst/>
          </a:prstGeom>
          <a:noFill/>
          <a:ln w="9525">
            <a:noFill/>
            <a:miter lim="800000"/>
            <a:headEnd/>
            <a:tailEnd/>
          </a:ln>
        </p:spPr>
        <p:txBody>
          <a:bodyPr>
            <a:spAutoFit/>
          </a:bodyPr>
          <a:lstStyle/>
          <a:p>
            <a:pPr algn="ctr"/>
            <a:r>
              <a:rPr lang="en-US" altLang="en-US" sz="1400" i="1"/>
              <a:t>nerve cell</a:t>
            </a:r>
          </a:p>
        </p:txBody>
      </p:sp>
      <p:sp>
        <p:nvSpPr>
          <p:cNvPr id="10264" name="Text Box 24"/>
          <p:cNvSpPr txBox="1">
            <a:spLocks noChangeArrowheads="1"/>
          </p:cNvSpPr>
          <p:nvPr/>
        </p:nvSpPr>
        <p:spPr bwMode="auto">
          <a:xfrm>
            <a:off x="4038600" y="5638800"/>
            <a:ext cx="11430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unique</a:t>
            </a:r>
          </a:p>
        </p:txBody>
      </p:sp>
      <p:sp>
        <p:nvSpPr>
          <p:cNvPr id="10265" name="Text Box 25"/>
          <p:cNvSpPr txBox="1">
            <a:spLocks noChangeArrowheads="1"/>
          </p:cNvSpPr>
          <p:nvPr/>
        </p:nvSpPr>
        <p:spPr bwMode="auto">
          <a:xfrm>
            <a:off x="6105525" y="5943600"/>
            <a:ext cx="1143000" cy="396875"/>
          </a:xfrm>
          <a:prstGeom prst="rect">
            <a:avLst/>
          </a:prstGeom>
          <a:noFill/>
          <a:ln w="9525">
            <a:noFill/>
            <a:miter lim="800000"/>
            <a:headEnd/>
            <a:tailEnd/>
          </a:ln>
        </p:spPr>
        <p:txBody>
          <a:bodyPr>
            <a:spAutoFit/>
          </a:bodyPr>
          <a:lstStyle/>
          <a:p>
            <a:pPr algn="ctr">
              <a:spcBef>
                <a:spcPct val="50000"/>
              </a:spcBef>
            </a:pPr>
            <a:r>
              <a:rPr lang="en-US" altLang="en-US" sz="2000" b="1" i="1">
                <a:solidFill>
                  <a:srgbClr val="FF0000"/>
                </a:solidFill>
              </a:rPr>
              <a:t>DNA</a:t>
            </a:r>
          </a:p>
        </p:txBody>
      </p:sp>
      <p:pic>
        <p:nvPicPr>
          <p:cNvPr id="18455" name="Picture 10" descr="pencil2"/>
          <p:cNvPicPr>
            <a:picLocks noChangeAspect="1" noChangeArrowheads="1"/>
          </p:cNvPicPr>
          <p:nvPr/>
        </p:nvPicPr>
        <p:blipFill>
          <a:blip r:embed="rId3"/>
          <a:srcRect/>
          <a:stretch>
            <a:fillRect/>
          </a:stretch>
        </p:blipFill>
        <p:spPr bwMode="auto">
          <a:xfrm>
            <a:off x="8534400" y="76200"/>
            <a:ext cx="609600" cy="609600"/>
          </a:xfrm>
          <a:prstGeom prst="rect">
            <a:avLst/>
          </a:prstGeom>
          <a:noFill/>
          <a:ln w="9525">
            <a:noFill/>
            <a:miter lim="800000"/>
            <a:headEnd/>
            <a:tailEnd/>
          </a:ln>
        </p:spPr>
      </p:pic>
      <p:sp>
        <p:nvSpPr>
          <p:cNvPr id="18456" name="Text Box 24"/>
          <p:cNvSpPr txBox="1">
            <a:spLocks noChangeArrowheads="1"/>
          </p:cNvSpPr>
          <p:nvPr/>
        </p:nvSpPr>
        <p:spPr bwMode="auto">
          <a:xfrm>
            <a:off x="0" y="0"/>
            <a:ext cx="514350" cy="366713"/>
          </a:xfrm>
          <a:prstGeom prst="rect">
            <a:avLst/>
          </a:prstGeom>
          <a:solidFill>
            <a:srgbClr val="FFFF00"/>
          </a:solidFill>
          <a:ln w="9525">
            <a:noFill/>
            <a:miter lim="800000"/>
            <a:headEnd/>
            <a:tailEnd/>
          </a:ln>
          <a:effectLst/>
        </p:spPr>
        <p:txBody>
          <a:bodyPr wrap="none">
            <a:spAutoFit/>
          </a:bodyPr>
          <a:lstStyle/>
          <a:p>
            <a:r>
              <a:rPr lang="en-US" b="1"/>
              <a:t>p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6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7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4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25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6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4" grpId="0"/>
      <p:bldP spid="9275" grpId="0"/>
      <p:bldP spid="9276" grpId="0"/>
      <p:bldP spid="10249" grpId="0"/>
      <p:bldP spid="10250" grpId="0"/>
      <p:bldP spid="10251" grpId="0"/>
      <p:bldP spid="10252" grpId="0"/>
      <p:bldP spid="9266" grpId="0" animBg="1"/>
      <p:bldP spid="9267" grpId="0" animBg="1"/>
      <p:bldP spid="9272" grpId="0" animBg="1"/>
      <p:bldP spid="9273" grpId="0" animBg="1"/>
      <p:bldP spid="2" grpId="0"/>
      <p:bldP spid="3" grpId="0"/>
      <p:bldP spid="4" grpId="0"/>
      <p:bldP spid="10264" grpId="0"/>
      <p:bldP spid="102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topsignxpress.com/img/lg/K/STOP-Here-Sign-K-74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86750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85800" y="1828800"/>
            <a:ext cx="7696200" cy="3051175"/>
          </a:xfrm>
        </p:spPr>
        <p:txBody>
          <a:bodyPr/>
          <a:lstStyle/>
          <a:p>
            <a:pPr eaLnBrk="1" hangingPunct="1"/>
            <a:r>
              <a:rPr lang="en-US" altLang="en-US" sz="5400" b="1" smtClean="0"/>
              <a:t>Cell Division</a:t>
            </a:r>
            <a:br>
              <a:rPr lang="en-US" altLang="en-US" sz="5400" b="1" smtClean="0"/>
            </a:br>
            <a:r>
              <a:rPr lang="en-US" altLang="en-US" sz="5400" b="1" smtClean="0"/>
              <a:t>(MITOSIS) </a:t>
            </a:r>
            <a:br>
              <a:rPr lang="en-US" altLang="en-US" sz="5400" b="1" smtClean="0"/>
            </a:br>
            <a:r>
              <a:rPr lang="en-US" altLang="en-US" sz="5400" b="1" smtClean="0"/>
              <a:t>in</a:t>
            </a:r>
            <a:br>
              <a:rPr lang="en-US" altLang="en-US" sz="5400" b="1" smtClean="0"/>
            </a:br>
            <a:r>
              <a:rPr lang="en-US" altLang="en-US" sz="5400" b="1" smtClean="0"/>
              <a:t>Living Things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1670</TotalTime>
  <Words>830</Words>
  <Application>Microsoft Office PowerPoint</Application>
  <PresentationFormat>On-screen Show (4:3)</PresentationFormat>
  <Paragraphs>173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Sexual vs. Asexual Reproduction</vt:lpstr>
      <vt:lpstr>PowerPoint Presentation</vt:lpstr>
      <vt:lpstr>PowerPoint Presentation</vt:lpstr>
      <vt:lpstr>PowerPoint Presentation</vt:lpstr>
      <vt:lpstr>PowerPoint Presentation</vt:lpstr>
      <vt:lpstr>Look at the easel</vt:lpstr>
      <vt:lpstr>PowerPoint Presentation</vt:lpstr>
      <vt:lpstr>PowerPoint Presentation</vt:lpstr>
      <vt:lpstr>Cell Division (MITOSIS)  in Living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go from just ONE cell  to TRILLIONS of cells?</vt:lpstr>
    </vt:vector>
  </TitlesOfParts>
  <Company>Monkeyboy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Division  in Living Things</dc:title>
  <dc:creator>Chris Young</dc:creator>
  <cp:lastModifiedBy>Terri Miron</cp:lastModifiedBy>
  <cp:revision>39</cp:revision>
  <dcterms:created xsi:type="dcterms:W3CDTF">2015-07-28T14:16:40Z</dcterms:created>
  <dcterms:modified xsi:type="dcterms:W3CDTF">2015-09-14T01:07:41Z</dcterms:modified>
</cp:coreProperties>
</file>