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Ubuntu Medium" panose="020B0604020202020204" charset="0"/>
      <p:regular r:id="rId33"/>
      <p:bold r:id="rId34"/>
      <p:italic r:id="rId35"/>
      <p:boldItalic r:id="rId36"/>
    </p:embeddedFont>
    <p:embeddedFont>
      <p:font typeface="Ubuntu" panose="020B0604020202020204" charset="0"/>
      <p:regular r:id="rId37"/>
      <p:bold r:id="rId38"/>
      <p:italic r:id="rId39"/>
      <p:boldItalic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IktcL5w6pG2oft+KhxWCoZBnR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A2EAEC-5412-45FC-86DF-2B544174EC8A}">
  <a:tblStyle styleId="{E5A2EAEC-5412-45FC-86DF-2B544174EC8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f890da4c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g1ff890da4c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ff890da4c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g1ff890da4c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ff890da4c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g1ff890da4c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02c7fa47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g202c7fa47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baa979d7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g30baa979d7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ff890da4c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1ff890da4c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02c7fa47e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0" name="Google Shape;300;g202c7fa47e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1523c8ad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121523c8ad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78444f837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78444f837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baa979d7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g30baa979d7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baa979d7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30baa979d7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f890da4c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g1ff890da4c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ff890da4c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g1ff890da4c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9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9" b="129"/>
          <a:stretch/>
        </p:blipFill>
        <p:spPr>
          <a:xfrm>
            <a:off x="838200" y="152400"/>
            <a:ext cx="7543800" cy="6374400"/>
          </a:xfrm>
          <a:prstGeom prst="rect">
            <a:avLst/>
          </a:prstGeom>
          <a:noFill/>
          <a:ln w="9525" cap="flat" cmpd="sng">
            <a:solidFill>
              <a:srgbClr val="FFF79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t="11883" b="18541"/>
          <a:stretch/>
        </p:blipFill>
        <p:spPr>
          <a:xfrm>
            <a:off x="838200" y="5950542"/>
            <a:ext cx="7517100" cy="532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f890da4c4_0_29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ff890da4c4_0_29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/>
            </a:r>
            <a:br>
              <a:rPr lang="en-US" sz="4000"/>
            </a:br>
            <a:endParaRPr sz="44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g1ff890da4c4_0_29"/>
          <p:cNvSpPr/>
          <p:nvPr/>
        </p:nvSpPr>
        <p:spPr>
          <a:xfrm>
            <a:off x="1104975" y="2362199"/>
            <a:ext cx="6934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57D1C8"/>
                </a:solidFill>
                <a:latin typeface="Ubuntu"/>
                <a:ea typeface="Ubuntu"/>
                <a:cs typeface="Ubuntu"/>
                <a:sym typeface="Ubuntu"/>
              </a:rPr>
              <a:t>SAT</a:t>
            </a:r>
            <a:endParaRPr sz="1800">
              <a:solidFill>
                <a:schemeClr val="dk1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One short passage per question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Focus on a smaller pool of mechanics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FE2806"/>
                </a:solidFill>
                <a:latin typeface="Ubuntu"/>
                <a:ea typeface="Ubuntu"/>
                <a:cs typeface="Ubuntu"/>
                <a:sym typeface="Ubuntu"/>
              </a:rPr>
              <a:t>ACT</a:t>
            </a:r>
            <a:endParaRPr sz="1800">
              <a:solidFill>
                <a:srgbClr val="FE2806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One long passage for 14-16 questions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Broader range of writing skills</a:t>
            </a:r>
            <a:endParaRPr sz="3000" b="1">
              <a:solidFill>
                <a:srgbClr val="57D1C8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g1ff890da4c4_0_29"/>
          <p:cNvSpPr txBox="1">
            <a:spLocks noGrp="1"/>
          </p:cNvSpPr>
          <p:nvPr>
            <p:ph type="title"/>
          </p:nvPr>
        </p:nvSpPr>
        <p:spPr>
          <a:xfrm>
            <a:off x="781839" y="13716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solidFill>
                  <a:srgbClr val="262626"/>
                </a:solidFill>
                <a:latin typeface="Ubuntu"/>
                <a:ea typeface="Ubuntu"/>
                <a:cs typeface="Ubuntu"/>
                <a:sym typeface="Ubuntu"/>
              </a:rPr>
              <a:t>GRAMMAR</a:t>
            </a:r>
            <a:endParaRPr sz="4000" b="1" i="1">
              <a:solidFill>
                <a:srgbClr val="26262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79" name="Google Shape;179;g1ff890da4c4_0_29"/>
          <p:cNvPicPr preferRelativeResize="0"/>
          <p:nvPr/>
        </p:nvPicPr>
        <p:blipFill rotWithShape="1">
          <a:blip r:embed="rId3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ff890da4c4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f890da4c4_0_37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ff890da4c4_0_37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/>
            </a:r>
            <a:br>
              <a:rPr lang="en-US" sz="4000"/>
            </a:br>
            <a:endParaRPr sz="44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g1ff890da4c4_0_37"/>
          <p:cNvSpPr/>
          <p:nvPr/>
        </p:nvSpPr>
        <p:spPr>
          <a:xfrm>
            <a:off x="1104975" y="2362199"/>
            <a:ext cx="6934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57D1C8"/>
                </a:solidFill>
                <a:latin typeface="Ubuntu"/>
                <a:ea typeface="Ubuntu"/>
                <a:cs typeface="Ubuntu"/>
                <a:sym typeface="Ubuntu"/>
              </a:rPr>
              <a:t>SAT</a:t>
            </a:r>
            <a:endParaRPr sz="1800">
              <a:solidFill>
                <a:schemeClr val="dk1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Greater emphasis on algebra skills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More need for problem solving strategies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Embedded DESMOS calculator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FE2806"/>
                </a:solidFill>
                <a:latin typeface="Ubuntu"/>
                <a:ea typeface="Ubuntu"/>
                <a:cs typeface="Ubuntu"/>
                <a:sym typeface="Ubuntu"/>
              </a:rPr>
              <a:t>ACT</a:t>
            </a:r>
            <a:endParaRPr sz="1800">
              <a:solidFill>
                <a:srgbClr val="FE2806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Broader range of math skills tested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More word problems and less graphing</a:t>
            </a:r>
            <a:endParaRPr sz="3000" b="1">
              <a:solidFill>
                <a:srgbClr val="57D1C8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g1ff890da4c4_0_37"/>
          <p:cNvSpPr txBox="1">
            <a:spLocks noGrp="1"/>
          </p:cNvSpPr>
          <p:nvPr>
            <p:ph type="title"/>
          </p:nvPr>
        </p:nvSpPr>
        <p:spPr>
          <a:xfrm>
            <a:off x="781839" y="13716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solidFill>
                  <a:srgbClr val="262626"/>
                </a:solidFill>
                <a:latin typeface="Ubuntu"/>
                <a:ea typeface="Ubuntu"/>
                <a:cs typeface="Ubuntu"/>
                <a:sym typeface="Ubuntu"/>
              </a:rPr>
              <a:t>MATH</a:t>
            </a:r>
            <a:endParaRPr sz="4000" b="1" i="1">
              <a:solidFill>
                <a:srgbClr val="26262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89" name="Google Shape;189;g1ff890da4c4_0_37"/>
          <p:cNvPicPr preferRelativeResize="0"/>
          <p:nvPr/>
        </p:nvPicPr>
        <p:blipFill rotWithShape="1">
          <a:blip r:embed="rId3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ff890da4c4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ff890da4c4_0_45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1ff890da4c4_0_45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/>
            </a:r>
            <a:br>
              <a:rPr lang="en-US" sz="4000"/>
            </a:br>
            <a:endParaRPr sz="44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g1ff890da4c4_0_45"/>
          <p:cNvSpPr/>
          <p:nvPr/>
        </p:nvSpPr>
        <p:spPr>
          <a:xfrm>
            <a:off x="1104975" y="2362199"/>
            <a:ext cx="6934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57D1C8"/>
                </a:solidFill>
                <a:latin typeface="Ubuntu"/>
                <a:ea typeface="Ubuntu"/>
                <a:cs typeface="Ubuntu"/>
                <a:sym typeface="Ubuntu"/>
              </a:rPr>
              <a:t>SAT</a:t>
            </a:r>
            <a:endParaRPr sz="1800">
              <a:solidFill>
                <a:schemeClr val="dk1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Section adaptive with a smaller question pool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Tougher questions count for more than easier ones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FE2806"/>
                </a:solidFill>
                <a:latin typeface="Ubuntu"/>
                <a:ea typeface="Ubuntu"/>
                <a:cs typeface="Ubuntu"/>
                <a:sym typeface="Ubuntu"/>
              </a:rPr>
              <a:t>ACT</a:t>
            </a:r>
            <a:endParaRPr sz="1800">
              <a:solidFill>
                <a:srgbClr val="FE2806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Linear scoring with a larger question pool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All questions carry the same weight</a:t>
            </a:r>
            <a:endParaRPr sz="3000" b="1">
              <a:solidFill>
                <a:srgbClr val="57D1C8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g1ff890da4c4_0_45"/>
          <p:cNvSpPr txBox="1">
            <a:spLocks noGrp="1"/>
          </p:cNvSpPr>
          <p:nvPr>
            <p:ph type="title"/>
          </p:nvPr>
        </p:nvSpPr>
        <p:spPr>
          <a:xfrm>
            <a:off x="781839" y="13716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solidFill>
                  <a:srgbClr val="262626"/>
                </a:solidFill>
                <a:latin typeface="Ubuntu"/>
                <a:ea typeface="Ubuntu"/>
                <a:cs typeface="Ubuntu"/>
                <a:sym typeface="Ubuntu"/>
              </a:rPr>
              <a:t>SCORING</a:t>
            </a:r>
            <a:endParaRPr sz="4000" b="1" i="1">
              <a:solidFill>
                <a:srgbClr val="26262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99" name="Google Shape;199;g1ff890da4c4_0_45"/>
          <p:cNvPicPr preferRelativeResize="0"/>
          <p:nvPr/>
        </p:nvPicPr>
        <p:blipFill rotWithShape="1">
          <a:blip r:embed="rId3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1ff890da4c4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1143000" y="2057400"/>
            <a:ext cx="6934200" cy="493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1F68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6874"/>
                </a:solidFill>
                <a:latin typeface="Ubuntu"/>
                <a:ea typeface="Ubuntu"/>
                <a:cs typeface="Ubuntu"/>
                <a:sym typeface="Ubuntu"/>
              </a:rPr>
              <a:t>ALL SCORES REQUIRED FOR REVIEW</a:t>
            </a:r>
            <a:endParaRPr sz="2400" b="1" i="0" u="none" strike="noStrike" cap="none">
              <a:solidFill>
                <a:srgbClr val="3F3F3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1F68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6874"/>
                </a:solidFill>
                <a:latin typeface="Ubuntu"/>
                <a:ea typeface="Ubuntu"/>
                <a:cs typeface="Ubuntu"/>
                <a:sym typeface="Ubuntu"/>
              </a:rPr>
              <a:t>SCORE CHOICE</a:t>
            </a:r>
            <a:endParaRPr sz="140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7338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B3B4"/>
                </a:solidFill>
              </a:rPr>
              <a:t>•</a:t>
            </a:r>
            <a:r>
              <a:rPr lang="en-US" sz="2000" b="1" i="0" u="none" strike="noStrike" cap="none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Only send the SAT or ACT scores you want schools to see.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Send by test date, not by section.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 sz="7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6874"/>
                </a:solidFill>
                <a:latin typeface="Ubuntu"/>
                <a:ea typeface="Ubuntu"/>
                <a:cs typeface="Ubuntu"/>
                <a:sym typeface="Ubuntu"/>
              </a:rPr>
              <a:t>SUPERSCORE</a:t>
            </a:r>
            <a:endParaRPr sz="140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7338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9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2800" b="1">
                <a:solidFill>
                  <a:srgbClr val="FE2806"/>
                </a:solidFill>
                <a:latin typeface="Ubuntu"/>
                <a:ea typeface="Ubuntu"/>
                <a:cs typeface="Ubuntu"/>
                <a:sym typeface="Ubuntu"/>
              </a:rPr>
              <a:t>ACT</a:t>
            </a:r>
            <a:r>
              <a:rPr lang="en-US" sz="2000" b="1" i="0" u="none" strike="noStrike" cap="none">
                <a:solidFill>
                  <a:srgbClr val="FE280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:  </a:t>
            </a:r>
            <a:r>
              <a:rPr lang="en-US" sz="2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Best E + M + R + 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2800" b="1">
                <a:solidFill>
                  <a:srgbClr val="57D1C8"/>
                </a:solidFill>
                <a:latin typeface="Ubuntu"/>
                <a:ea typeface="Ubuntu"/>
                <a:cs typeface="Ubuntu"/>
                <a:sym typeface="Ubuntu"/>
              </a:rPr>
              <a:t>SAT</a:t>
            </a:r>
            <a:r>
              <a:rPr lang="en-US" sz="1800" b="1" i="0" u="none" strike="noStrike" cap="none">
                <a:solidFill>
                  <a:srgbClr val="3F3F3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1">
                <a:solidFill>
                  <a:srgbClr val="3F3F3F"/>
                </a:solidFill>
              </a:rPr>
              <a:t>:</a:t>
            </a:r>
            <a:r>
              <a:rPr lang="en-US"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Best RW + M</a:t>
            </a:r>
            <a:endParaRPr sz="20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11"/>
          <p:cNvSpPr txBox="1">
            <a:spLocks noGrp="1"/>
          </p:cNvSpPr>
          <p:nvPr>
            <p:ph type="title"/>
          </p:nvPr>
        </p:nvSpPr>
        <p:spPr>
          <a:xfrm>
            <a:off x="800100" y="12954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solidFill>
                  <a:srgbClr val="262626"/>
                </a:solidFill>
                <a:latin typeface="Ubuntu"/>
                <a:ea typeface="Ubuntu"/>
                <a:cs typeface="Ubuntu"/>
                <a:sym typeface="Ubuntu"/>
              </a:rPr>
              <a:t>SCORE POLICIES</a:t>
            </a:r>
            <a:endParaRPr sz="4000" b="1" i="1">
              <a:solidFill>
                <a:srgbClr val="26262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02c7fa47ed_0_0"/>
          <p:cNvSpPr/>
          <p:nvPr/>
        </p:nvSpPr>
        <p:spPr>
          <a:xfrm>
            <a:off x="735300" y="263000"/>
            <a:ext cx="7673400" cy="5778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DC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02c7fa47ed_0_0"/>
          <p:cNvSpPr/>
          <p:nvPr/>
        </p:nvSpPr>
        <p:spPr>
          <a:xfrm>
            <a:off x="1143000" y="1685675"/>
            <a:ext cx="6934200" cy="3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3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 Medium"/>
              <a:buAutoNum type="arabicPeriod"/>
            </a:pPr>
            <a:r>
              <a:rPr lang="en-US" sz="2400">
                <a:solidFill>
                  <a:srgbClr val="226874"/>
                </a:solidFill>
                <a:latin typeface="Ubuntu Medium"/>
                <a:ea typeface="Ubuntu Medium"/>
                <a:cs typeface="Ubuntu Medium"/>
                <a:sym typeface="Ubuntu Medium"/>
              </a:rPr>
              <a:t>ALWAYS CHECK THE </a:t>
            </a:r>
            <a:r>
              <a:rPr lang="en-US" sz="2400" u="sng">
                <a:solidFill>
                  <a:srgbClr val="226874"/>
                </a:solidFill>
                <a:latin typeface="Ubuntu Medium"/>
                <a:ea typeface="Ubuntu Medium"/>
                <a:cs typeface="Ubuntu Medium"/>
                <a:sym typeface="Ubuntu Medium"/>
              </a:rPr>
              <a:t>CURRENT</a:t>
            </a:r>
            <a:r>
              <a:rPr lang="en-US" sz="2400">
                <a:solidFill>
                  <a:srgbClr val="226874"/>
                </a:solidFill>
                <a:latin typeface="Ubuntu Medium"/>
                <a:ea typeface="Ubuntu Medium"/>
                <a:cs typeface="Ubuntu Medium"/>
                <a:sym typeface="Ubuntu Medium"/>
              </a:rPr>
              <a:t> POLICY.</a:t>
            </a:r>
            <a:endParaRPr sz="2400">
              <a:solidFill>
                <a:srgbClr val="226874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78C01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endParaRPr sz="2400">
              <a:solidFill>
                <a:srgbClr val="078C0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 Medium"/>
              <a:buAutoNum type="arabicPeriod"/>
            </a:pPr>
            <a:r>
              <a:rPr lang="en-US" sz="2400">
                <a:solidFill>
                  <a:srgbClr val="226874"/>
                </a:solidFill>
                <a:latin typeface="Ubuntu Medium"/>
                <a:ea typeface="Ubuntu Medium"/>
                <a:cs typeface="Ubuntu Medium"/>
                <a:sym typeface="Ubuntu Medium"/>
              </a:rPr>
              <a:t>NOT ALL SCHOOLS ARE SELECTIVE.</a:t>
            </a:r>
            <a:endParaRPr sz="2400">
              <a:solidFill>
                <a:srgbClr val="226874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78C0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 Medium"/>
              <a:buAutoNum type="arabicPeriod"/>
            </a:pPr>
            <a:r>
              <a:rPr lang="en-US" sz="2400">
                <a:solidFill>
                  <a:srgbClr val="226874"/>
                </a:solidFill>
                <a:latin typeface="Ubuntu Medium"/>
                <a:ea typeface="Ubuntu Medium"/>
                <a:cs typeface="Ubuntu Medium"/>
                <a:sym typeface="Ubuntu Medium"/>
              </a:rPr>
              <a:t>TEST OPTIONAL ≠</a:t>
            </a:r>
            <a:r>
              <a:rPr lang="en-US" sz="2400" i="1">
                <a:solidFill>
                  <a:srgbClr val="226874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r>
              <a:rPr lang="en-US" sz="2400">
                <a:solidFill>
                  <a:srgbClr val="226874"/>
                </a:solidFill>
                <a:latin typeface="Ubuntu Medium"/>
                <a:ea typeface="Ubuntu Medium"/>
                <a:cs typeface="Ubuntu Medium"/>
                <a:sym typeface="Ubuntu Medium"/>
              </a:rPr>
              <a:t>TEST BLIND.</a:t>
            </a:r>
            <a:endParaRPr sz="2400">
              <a:solidFill>
                <a:srgbClr val="226874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78C0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 Medium"/>
              <a:buAutoNum type="arabicPeriod"/>
            </a:pPr>
            <a:r>
              <a:rPr lang="en-US" sz="2400">
                <a:solidFill>
                  <a:srgbClr val="226874"/>
                </a:solidFill>
                <a:latin typeface="Ubuntu Medium"/>
                <a:ea typeface="Ubuntu Medium"/>
                <a:cs typeface="Ubuntu Medium"/>
                <a:sym typeface="Ubuntu Medium"/>
              </a:rPr>
              <a:t>CONSIDER INSTITUTIONAL PRIORITIES.</a:t>
            </a:r>
            <a:endParaRPr sz="2400">
              <a:solidFill>
                <a:srgbClr val="226874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78C0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 Medium"/>
              <a:buAutoNum type="arabicPeriod"/>
            </a:pPr>
            <a:r>
              <a:rPr lang="en-US" sz="2400" i="1">
                <a:solidFill>
                  <a:srgbClr val="226874"/>
                </a:solidFill>
                <a:latin typeface="Ubuntu Medium"/>
                <a:ea typeface="Ubuntu Medium"/>
                <a:cs typeface="Ubuntu Medium"/>
                <a:sym typeface="Ubuntu Medium"/>
              </a:rPr>
              <a:t>ALL </a:t>
            </a:r>
            <a:r>
              <a:rPr lang="en-US" sz="2400">
                <a:solidFill>
                  <a:srgbClr val="226874"/>
                </a:solidFill>
                <a:latin typeface="Ubuntu Medium"/>
                <a:ea typeface="Ubuntu Medium"/>
                <a:cs typeface="Ubuntu Medium"/>
                <a:sym typeface="Ubuntu Medium"/>
              </a:rPr>
              <a:t>FACTORS ARE NOW UNDER SCRUTINY.</a:t>
            </a:r>
            <a:endParaRPr sz="2400">
              <a:solidFill>
                <a:srgbClr val="226874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287337" lvl="0" indent="-269875" algn="ctr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endParaRPr sz="1800"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6" name="Google Shape;216;g202c7fa47ed_0_0"/>
          <p:cNvSpPr txBox="1">
            <a:spLocks noGrp="1"/>
          </p:cNvSpPr>
          <p:nvPr>
            <p:ph type="title"/>
          </p:nvPr>
        </p:nvSpPr>
        <p:spPr>
          <a:xfrm>
            <a:off x="800089" y="304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960"/>
              <a:buFont typeface="Arial"/>
              <a:buNone/>
            </a:pPr>
            <a:r>
              <a:rPr lang="en-US" sz="3500" b="1">
                <a:latin typeface="Ubuntu"/>
                <a:ea typeface="Ubuntu"/>
                <a:cs typeface="Ubuntu"/>
                <a:sym typeface="Ubuntu"/>
              </a:rPr>
              <a:t>WHAT ABOUT TEST OPTIONAL?</a:t>
            </a:r>
            <a:endParaRPr sz="3500" b="1" i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17" name="Google Shape;217;g202c7fa47ed_0_0"/>
          <p:cNvPicPr preferRelativeResize="0"/>
          <p:nvPr/>
        </p:nvPicPr>
        <p:blipFill rotWithShape="1">
          <a:blip r:embed="rId3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23" name="Google Shape;223;p9"/>
          <p:cNvGraphicFramePr/>
          <p:nvPr/>
        </p:nvGraphicFramePr>
        <p:xfrm>
          <a:off x="1848638" y="255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{E5A2EAEC-5412-45FC-86DF-2B544174EC8A}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lt1"/>
                          </a:solidFill>
                        </a:rPr>
                        <a:t>ACT</a:t>
                      </a:r>
                      <a:endParaRPr sz="17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B3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lt1"/>
                          </a:solidFill>
                        </a:rPr>
                        <a:t>SAT</a:t>
                      </a:r>
                      <a:endParaRPr sz="17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B3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lt1"/>
                          </a:solidFill>
                        </a:rPr>
                        <a:t>Percentile</a:t>
                      </a:r>
                      <a:endParaRPr sz="17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B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36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1600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99+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34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15</a:t>
                      </a:r>
                      <a:r>
                        <a:rPr lang="en-US" sz="1600">
                          <a:solidFill>
                            <a:srgbClr val="073763"/>
                          </a:solidFill>
                        </a:rPr>
                        <a:t>4</a:t>
                      </a: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0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99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28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13</a:t>
                      </a:r>
                      <a:r>
                        <a:rPr lang="en-US" sz="1600">
                          <a:solidFill>
                            <a:srgbClr val="073763"/>
                          </a:solidFill>
                        </a:rPr>
                        <a:t>5</a:t>
                      </a: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0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90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24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1</a:t>
                      </a:r>
                      <a:r>
                        <a:rPr lang="en-US" sz="1600">
                          <a:solidFill>
                            <a:srgbClr val="073763"/>
                          </a:solidFill>
                        </a:rPr>
                        <a:t>20</a:t>
                      </a: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0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75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073763"/>
                          </a:solidFill>
                        </a:rPr>
                        <a:t>19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10</a:t>
                      </a:r>
                      <a:r>
                        <a:rPr lang="en-US" sz="1600">
                          <a:solidFill>
                            <a:srgbClr val="073763"/>
                          </a:solidFill>
                        </a:rPr>
                        <a:t>3</a:t>
                      </a: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0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50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1</a:t>
                      </a:r>
                      <a:r>
                        <a:rPr lang="en-US" sz="1600">
                          <a:solidFill>
                            <a:srgbClr val="073763"/>
                          </a:solidFill>
                        </a:rPr>
                        <a:t>4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8</a:t>
                      </a:r>
                      <a:r>
                        <a:rPr lang="en-US" sz="1600">
                          <a:solidFill>
                            <a:srgbClr val="073763"/>
                          </a:solidFill>
                        </a:rPr>
                        <a:t>7</a:t>
                      </a: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0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073763"/>
                          </a:solidFill>
                        </a:rPr>
                        <a:t>25</a:t>
                      </a:r>
                      <a:endParaRPr sz="1600" u="none" strike="noStrike" cap="none">
                        <a:solidFill>
                          <a:srgbClr val="073763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68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4" name="Google Shape;224;p9"/>
          <p:cNvSpPr txBox="1">
            <a:spLocks noGrp="1"/>
          </p:cNvSpPr>
          <p:nvPr>
            <p:ph type="title"/>
          </p:nvPr>
        </p:nvSpPr>
        <p:spPr>
          <a:xfrm>
            <a:off x="781839" y="12954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latin typeface="Ubuntu"/>
                <a:ea typeface="Ubuntu"/>
                <a:cs typeface="Ubuntu"/>
                <a:sym typeface="Ubuntu"/>
              </a:rPr>
              <a:t>PERCENTILES</a:t>
            </a:r>
            <a:endParaRPr sz="4000" b="1" i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25" name="Google Shape;225;p9"/>
          <p:cNvPicPr preferRelativeResize="0"/>
          <p:nvPr/>
        </p:nvPicPr>
        <p:blipFill rotWithShape="1">
          <a:blip r:embed="rId3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baa979d7d_0_21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0baa979d7d_0_21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/>
            </a:r>
            <a:br>
              <a:rPr lang="en-US" sz="4000"/>
            </a:br>
            <a:endParaRPr sz="44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g30baa979d7d_0_21"/>
          <p:cNvSpPr/>
          <p:nvPr/>
        </p:nvSpPr>
        <p:spPr>
          <a:xfrm>
            <a:off x="1104975" y="2362199"/>
            <a:ext cx="6934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57D1C8"/>
                </a:solidFill>
                <a:latin typeface="Ubuntu"/>
                <a:ea typeface="Ubuntu"/>
                <a:cs typeface="Ubuntu"/>
                <a:sym typeface="Ubuntu"/>
              </a:rPr>
              <a:t>SAT</a:t>
            </a:r>
            <a:endParaRPr sz="1800">
              <a:solidFill>
                <a:srgbClr val="57D1C8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Shorter test but greater volatility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No need for a graphing calculator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FE2806"/>
                </a:solidFill>
                <a:latin typeface="Ubuntu"/>
                <a:ea typeface="Ubuntu"/>
                <a:cs typeface="Ubuntu"/>
                <a:sym typeface="Ubuntu"/>
              </a:rPr>
              <a:t>ACT</a:t>
            </a:r>
            <a:endParaRPr sz="1800">
              <a:solidFill>
                <a:srgbClr val="FE2806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No need for a testing device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Test Information Release (TIR) 3x a year</a:t>
            </a:r>
            <a:endParaRPr sz="3000" b="1">
              <a:solidFill>
                <a:srgbClr val="57D1C8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g30baa979d7d_0_21"/>
          <p:cNvSpPr txBox="1">
            <a:spLocks noGrp="1"/>
          </p:cNvSpPr>
          <p:nvPr>
            <p:ph type="title"/>
          </p:nvPr>
        </p:nvSpPr>
        <p:spPr>
          <a:xfrm>
            <a:off x="781839" y="13716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solidFill>
                  <a:srgbClr val="262626"/>
                </a:solidFill>
                <a:latin typeface="Ubuntu"/>
                <a:ea typeface="Ubuntu"/>
                <a:cs typeface="Ubuntu"/>
                <a:sym typeface="Ubuntu"/>
              </a:rPr>
              <a:t>OTHER CONSIDERATIONS</a:t>
            </a:r>
            <a:endParaRPr sz="4000" b="1" i="1">
              <a:solidFill>
                <a:srgbClr val="26262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35" name="Google Shape;235;g30baa979d7d_0_21"/>
          <p:cNvPicPr preferRelativeResize="0"/>
          <p:nvPr/>
        </p:nvPicPr>
        <p:blipFill rotWithShape="1">
          <a:blip r:embed="rId3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30baa979d7d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ff890da4c4_0_81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ff890da4c4_0_81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/>
            </a:r>
            <a:br>
              <a:rPr lang="en-US" sz="4000"/>
            </a:br>
            <a:endParaRPr sz="44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Google Shape;243;g1ff890da4c4_0_81"/>
          <p:cNvSpPr/>
          <p:nvPr/>
        </p:nvSpPr>
        <p:spPr>
          <a:xfrm>
            <a:off x="1104975" y="2362199"/>
            <a:ext cx="6934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57D1C8"/>
                </a:solidFill>
                <a:latin typeface="Ubuntu"/>
                <a:ea typeface="Ubuntu"/>
                <a:cs typeface="Ubuntu"/>
                <a:sym typeface="Ubuntu"/>
              </a:rPr>
              <a:t>SAT</a:t>
            </a:r>
            <a:endParaRPr sz="1800">
              <a:solidFill>
                <a:srgbClr val="57D1C8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More emphasis on critical reasoning, algebra and</a:t>
            </a:r>
            <a:br>
              <a:rPr lang="en-US" sz="2000" b="1">
                <a:solidFill>
                  <a:srgbClr val="3F3F3F"/>
                </a:solidFill>
              </a:rPr>
            </a:br>
            <a:r>
              <a:rPr lang="en-US" sz="2000" b="1">
                <a:solidFill>
                  <a:srgbClr val="3F3F3F"/>
                </a:solidFill>
              </a:rPr>
              <a:t>    problem solving (plus tougher vocabulary)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Math contributes 50% to total score.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FE2806"/>
                </a:solidFill>
                <a:latin typeface="Ubuntu"/>
                <a:ea typeface="Ubuntu"/>
                <a:cs typeface="Ubuntu"/>
                <a:sym typeface="Ubuntu"/>
              </a:rPr>
              <a:t>ACT</a:t>
            </a:r>
            <a:endParaRPr sz="1800">
              <a:solidFill>
                <a:srgbClr val="FE2806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More emphasis on long passage speed, science </a:t>
            </a:r>
            <a:br>
              <a:rPr lang="en-US" sz="2000" b="1">
                <a:solidFill>
                  <a:srgbClr val="3F3F3F"/>
                </a:solidFill>
              </a:rPr>
            </a:br>
            <a:r>
              <a:rPr lang="en-US" sz="2000" b="1">
                <a:solidFill>
                  <a:srgbClr val="3F3F3F"/>
                </a:solidFill>
              </a:rPr>
              <a:t>    reasoning, and graphical literacy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Reading contributes 60-75% to total score.</a:t>
            </a:r>
            <a:endParaRPr sz="3000" b="1">
              <a:solidFill>
                <a:srgbClr val="57D1C8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g1ff890da4c4_0_81"/>
          <p:cNvSpPr txBox="1">
            <a:spLocks noGrp="1"/>
          </p:cNvSpPr>
          <p:nvPr>
            <p:ph type="title"/>
          </p:nvPr>
        </p:nvSpPr>
        <p:spPr>
          <a:xfrm>
            <a:off x="781839" y="13716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solidFill>
                  <a:srgbClr val="262626"/>
                </a:solidFill>
                <a:latin typeface="Ubuntu"/>
                <a:ea typeface="Ubuntu"/>
                <a:cs typeface="Ubuntu"/>
                <a:sym typeface="Ubuntu"/>
              </a:rPr>
              <a:t>HOW DO YOU CHOOSE?</a:t>
            </a:r>
            <a:endParaRPr sz="4000" b="1" i="1">
              <a:solidFill>
                <a:srgbClr val="26262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45" name="Google Shape;245;g1ff890da4c4_0_81"/>
          <p:cNvPicPr preferRelativeResize="0"/>
          <p:nvPr/>
        </p:nvPicPr>
        <p:blipFill rotWithShape="1">
          <a:blip r:embed="rId3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1ff890da4c4_0_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"/>
          <p:cNvSpPr/>
          <p:nvPr/>
        </p:nvSpPr>
        <p:spPr>
          <a:xfrm>
            <a:off x="1143000" y="2057400"/>
            <a:ext cx="6934200" cy="3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6874"/>
                </a:solidFill>
                <a:latin typeface="Ubuntu"/>
                <a:ea typeface="Ubuntu"/>
                <a:cs typeface="Ubuntu"/>
                <a:sym typeface="Ubuntu"/>
              </a:rPr>
              <a:t>WHAT ARE THESE TESTS?</a:t>
            </a:r>
            <a:endParaRPr sz="140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7337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B3B4"/>
                </a:solidFill>
              </a:rPr>
              <a:t>•</a:t>
            </a:r>
            <a:r>
              <a:rPr lang="en-US" sz="2000" b="1" i="0" u="none" strike="noStrike" cap="none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Shorter versions of related entrance exams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7" marR="0" lvl="0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B3B4"/>
                </a:solidFill>
              </a:rPr>
              <a:t>•</a:t>
            </a: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Good–but not perfect–predictors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7" marR="0" lvl="0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B3B4"/>
                </a:solidFill>
              </a:rPr>
              <a:t>•</a:t>
            </a:r>
            <a:r>
              <a:rPr lang="en-US" sz="2000" b="1" i="0" u="none" strike="noStrike" cap="none">
                <a:solidFill>
                  <a:srgbClr val="82AC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No impact on college admissions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6874"/>
                </a:solidFill>
                <a:latin typeface="Ubuntu"/>
                <a:ea typeface="Ubuntu"/>
                <a:cs typeface="Ubuntu"/>
                <a:sym typeface="Ubuntu"/>
              </a:rPr>
              <a:t>WHY DO THEY MATTER?</a:t>
            </a:r>
            <a:endParaRPr sz="2400" b="1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53" name="Google Shape;25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075" y="4891400"/>
            <a:ext cx="255894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6525" y="4891400"/>
            <a:ext cx="339437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5"/>
          <p:cNvPicPr preferRelativeResize="0"/>
          <p:nvPr/>
        </p:nvPicPr>
        <p:blipFill rotWithShape="1">
          <a:blip r:embed="rId5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781839" y="12954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solidFill>
                  <a:srgbClr val="262626"/>
                </a:solidFill>
                <a:latin typeface="Ubuntu"/>
                <a:ea typeface="Ubuntu"/>
                <a:cs typeface="Ubuntu"/>
                <a:sym typeface="Ubuntu"/>
              </a:rPr>
              <a:t>PSAT &amp; PREACT</a:t>
            </a:r>
            <a:endParaRPr sz="4000" b="1" i="1">
              <a:solidFill>
                <a:srgbClr val="26262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57" name="Google Shape;25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"/>
          <p:cNvSpPr/>
          <p:nvPr/>
        </p:nvSpPr>
        <p:spPr>
          <a:xfrm>
            <a:off x="1143000" y="1456144"/>
            <a:ext cx="693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WHY DO THEY MATTER?</a:t>
            </a:r>
            <a:endParaRPr sz="180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64" name="Google Shape;26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2286000"/>
            <a:ext cx="6256796" cy="346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8"/>
          <p:cNvPicPr preferRelativeResize="0"/>
          <p:nvPr/>
        </p:nvPicPr>
        <p:blipFill rotWithShape="1">
          <a:blip r:embed="rId4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735300" y="533400"/>
            <a:ext cx="7673400" cy="5508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143000" y="1243548"/>
            <a:ext cx="693420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President of Chariot Learning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7B3B4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 i="0" u="none" strike="noStrike" cap="none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SAT/ACT tutoring and classes, academic coaching, subject tutoring, and proctored practice tests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accent1"/>
                </a:solidFill>
              </a:rPr>
              <a:t>Creator of Roots2Words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7B3B4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 i="0" u="none" strike="noStrike" cap="none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1">
                <a:solidFill>
                  <a:srgbClr val="3F3F3F"/>
                </a:solidFill>
              </a:rPr>
              <a:t>Fun yet powerful vocabulary building resource (free WOTD)</a:t>
            </a:r>
            <a:endParaRPr sz="18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1F68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Co-host of Tests and the Rest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7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7B3B4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 i="0" u="none" strike="noStrike" cap="none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 podcast about testing, admissions, and learning</a:t>
            </a:r>
            <a:endParaRPr sz="2400" b="1" i="0" u="none" strike="noStrike" cap="none">
              <a:solidFill>
                <a:srgbClr val="1F68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781839" y="5334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latin typeface="Ubuntu"/>
                <a:ea typeface="Ubuntu"/>
                <a:cs typeface="Ubuntu"/>
                <a:sym typeface="Ubuntu"/>
              </a:rPr>
              <a:t>WHO IS MIKE BERGIN?</a:t>
            </a:r>
            <a:endParaRPr sz="4000" b="1" i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052" y="5057900"/>
            <a:ext cx="2256287" cy="9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7500" y="5057900"/>
            <a:ext cx="39079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1086625" y="5119454"/>
            <a:ext cx="6934200" cy="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7338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B3B4"/>
                </a:solidFill>
              </a:rPr>
              <a:t>•</a:t>
            </a:r>
            <a:r>
              <a:rPr lang="en-US" sz="2000" b="1" i="0" u="none" strike="noStrike" cap="none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College admissions          </a:t>
            </a:r>
            <a:r>
              <a:rPr lang="en-US" sz="2000" b="1">
                <a:solidFill>
                  <a:srgbClr val="57B3B4"/>
                </a:solidFill>
              </a:rPr>
              <a:t>•</a:t>
            </a:r>
            <a:r>
              <a:rPr lang="en-US" sz="2000" b="1" i="0" u="none" strike="noStrike" cap="none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College readiness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B3B4"/>
                </a:solidFill>
              </a:rPr>
              <a:t>•</a:t>
            </a:r>
            <a:r>
              <a:rPr lang="en-US" sz="2000" b="1" i="0" u="none" strike="noStrike" cap="none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College scholarship         </a:t>
            </a:r>
            <a:r>
              <a:rPr lang="en-US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>
                <a:solidFill>
                  <a:srgbClr val="57B3B4"/>
                </a:solidFill>
              </a:rPr>
              <a:t>•</a:t>
            </a:r>
            <a:r>
              <a:rPr lang="en-US" sz="2000" b="1" i="0" u="none" strike="noStrike" cap="none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Submitter advantage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338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3" name="Google Shape;27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640" y="1741617"/>
            <a:ext cx="7223760" cy="313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9"/>
          <p:cNvPicPr preferRelativeResize="0"/>
          <p:nvPr/>
        </p:nvPicPr>
        <p:blipFill rotWithShape="1">
          <a:blip r:embed="rId4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0"/>
          <p:cNvSpPr/>
          <p:nvPr/>
        </p:nvSpPr>
        <p:spPr>
          <a:xfrm>
            <a:off x="1752600" y="2209800"/>
            <a:ext cx="2362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FF00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July**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4391025" y="2209800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57D1C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August</a:t>
            </a:r>
            <a:endParaRPr sz="1400" b="0" i="0" u="none" strike="noStrike" cap="none">
              <a:solidFill>
                <a:srgbClr val="000000"/>
              </a:solidFill>
              <a:highlight>
                <a:srgbClr val="57D1C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1524000" y="27680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FF00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September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0"/>
          <p:cNvSpPr/>
          <p:nvPr/>
        </p:nvSpPr>
        <p:spPr>
          <a:xfrm>
            <a:off x="4419600" y="27680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57D1C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October</a:t>
            </a:r>
            <a:endParaRPr sz="1400" b="0" i="0" u="none" strike="noStrike" cap="none">
              <a:solidFill>
                <a:srgbClr val="000000"/>
              </a:solidFill>
              <a:highlight>
                <a:srgbClr val="57D1C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0"/>
          <p:cNvSpPr/>
          <p:nvPr/>
        </p:nvSpPr>
        <p:spPr>
          <a:xfrm>
            <a:off x="1524000" y="33014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FF00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October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/>
          <p:nvPr/>
        </p:nvSpPr>
        <p:spPr>
          <a:xfrm>
            <a:off x="4419600" y="33014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57D1C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November</a:t>
            </a:r>
            <a:endParaRPr sz="1400" b="0" i="0" u="none" strike="noStrike" cap="none">
              <a:solidFill>
                <a:srgbClr val="000000"/>
              </a:solidFill>
              <a:highlight>
                <a:srgbClr val="57D1C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/>
          <p:nvPr/>
        </p:nvSpPr>
        <p:spPr>
          <a:xfrm>
            <a:off x="4419600" y="38348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57D1C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December</a:t>
            </a:r>
            <a:endParaRPr sz="1400" b="0" i="0" u="none" strike="noStrike" cap="none">
              <a:solidFill>
                <a:srgbClr val="000000"/>
              </a:solidFill>
              <a:highlight>
                <a:srgbClr val="57D1C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0"/>
          <p:cNvSpPr/>
          <p:nvPr/>
        </p:nvSpPr>
        <p:spPr>
          <a:xfrm>
            <a:off x="1524000" y="38348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FF00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December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0"/>
          <p:cNvSpPr/>
          <p:nvPr/>
        </p:nvSpPr>
        <p:spPr>
          <a:xfrm>
            <a:off x="1524000" y="43682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FF00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February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0"/>
          <p:cNvSpPr/>
          <p:nvPr/>
        </p:nvSpPr>
        <p:spPr>
          <a:xfrm>
            <a:off x="4419600" y="43682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57D1C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March</a:t>
            </a:r>
            <a:endParaRPr sz="1400" b="0" i="0" u="none" strike="noStrike" cap="none">
              <a:solidFill>
                <a:srgbClr val="000000"/>
              </a:solidFill>
              <a:highlight>
                <a:srgbClr val="57D1C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4419600" y="49016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57D1C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May</a:t>
            </a:r>
            <a:endParaRPr sz="1400" b="0" i="0" u="none" strike="noStrike" cap="none">
              <a:solidFill>
                <a:srgbClr val="000000"/>
              </a:solidFill>
              <a:highlight>
                <a:srgbClr val="57D1C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0"/>
          <p:cNvSpPr/>
          <p:nvPr/>
        </p:nvSpPr>
        <p:spPr>
          <a:xfrm>
            <a:off x="4419600" y="54350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57D1C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June</a:t>
            </a:r>
            <a:endParaRPr sz="1400" b="0" i="0" u="none" strike="noStrike" cap="none">
              <a:solidFill>
                <a:srgbClr val="000000"/>
              </a:solidFill>
              <a:highlight>
                <a:srgbClr val="57D1C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1524000" y="49016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FF00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April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1524000" y="54350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FF00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June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20"/>
          <p:cNvPicPr preferRelativeResize="0"/>
          <p:nvPr/>
        </p:nvPicPr>
        <p:blipFill rotWithShape="1">
          <a:blip r:embed="rId3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0"/>
          <p:cNvSpPr txBox="1">
            <a:spLocks noGrp="1"/>
          </p:cNvSpPr>
          <p:nvPr>
            <p:ph type="title"/>
          </p:nvPr>
        </p:nvSpPr>
        <p:spPr>
          <a:xfrm>
            <a:off x="781839" y="12954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latin typeface="Ubuntu"/>
                <a:ea typeface="Ubuntu"/>
                <a:cs typeface="Ubuntu"/>
                <a:sym typeface="Ubuntu"/>
              </a:rPr>
              <a:t>PLANNING</a:t>
            </a:r>
            <a:endParaRPr sz="4000" b="1" i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97" name="Google Shape;2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02c7fa47ed_0_116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202c7fa47ed_0_116"/>
          <p:cNvSpPr/>
          <p:nvPr/>
        </p:nvSpPr>
        <p:spPr>
          <a:xfrm>
            <a:off x="1143000" y="2057400"/>
            <a:ext cx="6934200" cy="4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1F68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g202c7fa47ed_0_116"/>
          <p:cNvSpPr txBox="1">
            <a:spLocks noGrp="1"/>
          </p:cNvSpPr>
          <p:nvPr>
            <p:ph type="title"/>
          </p:nvPr>
        </p:nvSpPr>
        <p:spPr>
          <a:xfrm>
            <a:off x="800100" y="12954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 sz="4000" b="1" i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g202c7fa47ed_0_116"/>
          <p:cNvPicPr preferRelativeResize="0"/>
          <p:nvPr/>
        </p:nvPicPr>
        <p:blipFill rotWithShape="1">
          <a:blip r:embed="rId3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02c7fa47ed_0_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02c7fa47ed_0_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7663" y="2133601"/>
            <a:ext cx="4924867" cy="36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1523c8ad5_1_0"/>
          <p:cNvSpPr/>
          <p:nvPr/>
        </p:nvSpPr>
        <p:spPr>
          <a:xfrm>
            <a:off x="735300" y="533400"/>
            <a:ext cx="7673400" cy="5508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21523c8ad5_1_0"/>
          <p:cNvSpPr/>
          <p:nvPr/>
        </p:nvSpPr>
        <p:spPr>
          <a:xfrm>
            <a:off x="1143000" y="1243548"/>
            <a:ext cx="6934200" cy="3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President of National Test Prep Association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7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7B3B4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 i="0" u="none" strike="noStrike" cap="none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Non-profit advocates for the responsible administration and use of tests for admissions and assessment</a:t>
            </a:r>
            <a:endParaRPr sz="2400" b="1" i="0" u="none" strike="noStrike" cap="none">
              <a:solidFill>
                <a:srgbClr val="1F68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ACT Certified Educator &amp; Trainer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7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7B3B4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 i="0" u="none" strike="noStrike" cap="none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Training high school teachers across the U.S. to support College and Career Readiness Standards</a:t>
            </a:r>
            <a:endParaRPr sz="2400" b="1" i="0" u="none" strike="noStrike" cap="none">
              <a:solidFill>
                <a:srgbClr val="1F68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1F68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Founder of TestBright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7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7B3B4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 i="0" u="none" strike="noStrike" cap="none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Testing and admissions resource for parents and educators</a:t>
            </a:r>
            <a:endParaRPr sz="18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g121523c8ad5_1_0"/>
          <p:cNvSpPr txBox="1">
            <a:spLocks noGrp="1"/>
          </p:cNvSpPr>
          <p:nvPr>
            <p:ph type="title"/>
          </p:nvPr>
        </p:nvSpPr>
        <p:spPr>
          <a:xfrm>
            <a:off x="781839" y="5334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latin typeface="Ubuntu"/>
                <a:ea typeface="Ubuntu"/>
                <a:cs typeface="Ubuntu"/>
                <a:sym typeface="Ubuntu"/>
              </a:rPr>
              <a:t>WHO IS MIKE BERGIN?</a:t>
            </a:r>
            <a:endParaRPr sz="4000" b="1" i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3" name="Google Shape;103;g121523c8ad5_1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4943500"/>
            <a:ext cx="2377500" cy="10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21523c8ad5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0632" y="4953000"/>
            <a:ext cx="1995818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21523c8ad5_1_0"/>
          <p:cNvPicPr preferRelativeResize="0"/>
          <p:nvPr/>
        </p:nvPicPr>
        <p:blipFill rotWithShape="1">
          <a:blip r:embed="rId5">
            <a:alphaModFix/>
          </a:blip>
          <a:srcRect t="2116" b="2125"/>
          <a:stretch/>
        </p:blipFill>
        <p:spPr>
          <a:xfrm>
            <a:off x="3664725" y="4943500"/>
            <a:ext cx="191614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21523c8ad5_1_0"/>
          <p:cNvPicPr preferRelativeResize="0"/>
          <p:nvPr/>
        </p:nvPicPr>
        <p:blipFill rotWithShape="1">
          <a:blip r:embed="rId6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/>
            </a:r>
            <a:br>
              <a:rPr lang="en-US" sz="4000"/>
            </a:br>
            <a:endParaRPr sz="44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143000" y="1905000"/>
            <a:ext cx="6934200" cy="3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 SAT &amp; ACT are both standardized college entrance exams administered throughout the school year. They both test substantially the same skills and content.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3F3F3F"/>
                </a:solidFill>
              </a:rPr>
              <a:t>Colleges accept both equally</a:t>
            </a:r>
            <a:r>
              <a:rPr lang="en-US" sz="2000" b="1" u="sng">
                <a:solidFill>
                  <a:srgbClr val="3F3F3F"/>
                </a:solidFill>
              </a:rPr>
              <a:t>,</a:t>
            </a:r>
            <a:r>
              <a:rPr lang="en-US" sz="2000" b="1">
                <a:solidFill>
                  <a:srgbClr val="3F3F3F"/>
                </a:solidFill>
              </a:rPr>
              <a:t> but s</a:t>
            </a: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tudents </a:t>
            </a:r>
            <a:r>
              <a:rPr lang="en-US" sz="2000" b="1">
                <a:solidFill>
                  <a:srgbClr val="3F3F3F"/>
                </a:solidFill>
              </a:rPr>
              <a:t>may </a:t>
            </a: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score better on one or the other, despite their similarities.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769" y="4484969"/>
            <a:ext cx="2738124" cy="129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5350" y="4249650"/>
            <a:ext cx="2105724" cy="14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78444f837e_0_1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78444f837e_0_1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/>
            </a:r>
            <a:br>
              <a:rPr lang="en-US" sz="4000"/>
            </a:br>
            <a:endParaRPr sz="44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4" name="Google Shape;124;g178444f837e_0_1"/>
          <p:cNvSpPr/>
          <p:nvPr/>
        </p:nvSpPr>
        <p:spPr>
          <a:xfrm>
            <a:off x="1104975" y="2362199"/>
            <a:ext cx="6934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57D1C8"/>
                </a:solidFill>
                <a:latin typeface="Ubuntu"/>
                <a:ea typeface="Ubuntu"/>
                <a:cs typeface="Ubuntu"/>
                <a:sym typeface="Ubuntu"/>
              </a:rPr>
              <a:t>SAT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Completely digital</a:t>
            </a:r>
            <a:endParaRPr>
              <a:solidFill>
                <a:schemeClr val="dk1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Limited scrap paper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FE2806"/>
                </a:solidFill>
                <a:latin typeface="Ubuntu"/>
                <a:ea typeface="Ubuntu"/>
                <a:cs typeface="Ubuntu"/>
                <a:sym typeface="Ubuntu"/>
              </a:rPr>
              <a:t>ACT</a:t>
            </a:r>
            <a:endParaRPr sz="2000">
              <a:solidFill>
                <a:srgbClr val="FE280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7337" lvl="0" indent="-269875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Mostly paper and pencil </a:t>
            </a:r>
            <a:endParaRPr sz="2000" b="1">
              <a:solidFill>
                <a:srgbClr val="3F3F3F"/>
              </a:solidFill>
            </a:endParaRPr>
          </a:p>
          <a:p>
            <a:pPr marL="287337" lvl="0" indent="-269875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Expanding digital options</a:t>
            </a:r>
            <a:endParaRPr sz="3000" b="1">
              <a:solidFill>
                <a:srgbClr val="57D1C8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g178444f837e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5275" y="3059850"/>
            <a:ext cx="1970100" cy="19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78444f837e_0_1"/>
          <p:cNvSpPr txBox="1">
            <a:spLocks noGrp="1"/>
          </p:cNvSpPr>
          <p:nvPr>
            <p:ph type="title"/>
          </p:nvPr>
        </p:nvSpPr>
        <p:spPr>
          <a:xfrm>
            <a:off x="781839" y="13716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latin typeface="Ubuntu"/>
                <a:ea typeface="Ubuntu"/>
                <a:cs typeface="Ubuntu"/>
                <a:sym typeface="Ubuntu"/>
              </a:rPr>
              <a:t>STRUCTURE</a:t>
            </a:r>
            <a:endParaRPr sz="4000" b="1" i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27" name="Google Shape;127;g178444f837e_0_1"/>
          <p:cNvPicPr preferRelativeResize="0"/>
          <p:nvPr/>
        </p:nvPicPr>
        <p:blipFill rotWithShape="1">
          <a:blip r:embed="rId4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78444f837e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baa979d7d_0_10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30baa979d7d_0_10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/>
            </a:r>
            <a:br>
              <a:rPr lang="en-US" sz="4000"/>
            </a:br>
            <a:endParaRPr sz="44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g30baa979d7d_0_10"/>
          <p:cNvSpPr/>
          <p:nvPr/>
        </p:nvSpPr>
        <p:spPr>
          <a:xfrm>
            <a:off x="1104975" y="2362199"/>
            <a:ext cx="6934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7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g30baa979d7d_0_10"/>
          <p:cNvSpPr txBox="1">
            <a:spLocks noGrp="1"/>
          </p:cNvSpPr>
          <p:nvPr>
            <p:ph type="title"/>
          </p:nvPr>
        </p:nvSpPr>
        <p:spPr>
          <a:xfrm>
            <a:off x="781839" y="13716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latin typeface="Ubuntu"/>
                <a:ea typeface="Ubuntu"/>
                <a:cs typeface="Ubuntu"/>
                <a:sym typeface="Ubuntu"/>
              </a:rPr>
              <a:t>ENHANCED ACT</a:t>
            </a:r>
            <a:endParaRPr sz="4000" b="1" i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7" name="Google Shape;137;g30baa979d7d_0_10"/>
          <p:cNvPicPr preferRelativeResize="0"/>
          <p:nvPr/>
        </p:nvPicPr>
        <p:blipFill rotWithShape="1">
          <a:blip r:embed="rId3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30baa979d7d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0baa979d7d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3857" y="2458399"/>
            <a:ext cx="7336444" cy="341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baa979d7d_0_30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0baa979d7d_0_30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/>
            </a:r>
            <a:br>
              <a:rPr lang="en-US" sz="4000"/>
            </a:br>
            <a:endParaRPr sz="44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g30baa979d7d_0_30"/>
          <p:cNvSpPr/>
          <p:nvPr/>
        </p:nvSpPr>
        <p:spPr>
          <a:xfrm>
            <a:off x="1104975" y="2362199"/>
            <a:ext cx="6934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7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g30baa979d7d_0_30"/>
          <p:cNvSpPr txBox="1">
            <a:spLocks noGrp="1"/>
          </p:cNvSpPr>
          <p:nvPr>
            <p:ph type="title"/>
          </p:nvPr>
        </p:nvSpPr>
        <p:spPr>
          <a:xfrm>
            <a:off x="781839" y="13716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latin typeface="Ubuntu"/>
                <a:ea typeface="Ubuntu"/>
                <a:cs typeface="Ubuntu"/>
                <a:sym typeface="Ubuntu"/>
              </a:rPr>
              <a:t>ENHANCED ACT</a:t>
            </a:r>
            <a:endParaRPr sz="4000" b="1" i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48" name="Google Shape;148;g30baa979d7d_0_30"/>
          <p:cNvPicPr preferRelativeResize="0"/>
          <p:nvPr/>
        </p:nvPicPr>
        <p:blipFill rotWithShape="1">
          <a:blip r:embed="rId3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30baa979d7d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0baa979d7d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5312" y="2195367"/>
            <a:ext cx="7029575" cy="374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ff890da4c4_0_12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ff890da4c4_0_12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/>
            </a:r>
            <a:br>
              <a:rPr lang="en-US" sz="4000"/>
            </a:br>
            <a:endParaRPr sz="44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g1ff890da4c4_0_12"/>
          <p:cNvSpPr/>
          <p:nvPr/>
        </p:nvSpPr>
        <p:spPr>
          <a:xfrm>
            <a:off x="1104975" y="2362199"/>
            <a:ext cx="6934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57D1C8"/>
                </a:solidFill>
                <a:latin typeface="Ubuntu"/>
                <a:ea typeface="Ubuntu"/>
                <a:cs typeface="Ubuntu"/>
                <a:sym typeface="Ubuntu"/>
              </a:rPr>
              <a:t>SAT</a:t>
            </a:r>
            <a:endParaRPr sz="1900">
              <a:solidFill>
                <a:schemeClr val="dk1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One short passage per question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Greater emphasis on vocabulary and reasoning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FE2806"/>
                </a:solidFill>
                <a:latin typeface="Ubuntu"/>
                <a:ea typeface="Ubuntu"/>
                <a:cs typeface="Ubuntu"/>
                <a:sym typeface="Ubuntu"/>
              </a:rPr>
              <a:t>ACT</a:t>
            </a:r>
            <a:endParaRPr sz="1800">
              <a:solidFill>
                <a:srgbClr val="FE2806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One long passage for 10 questions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Greater emphasis on speed and comprehension</a:t>
            </a:r>
            <a:endParaRPr sz="3000" b="1">
              <a:solidFill>
                <a:srgbClr val="57D1C8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g1ff890da4c4_0_12"/>
          <p:cNvSpPr txBox="1">
            <a:spLocks noGrp="1"/>
          </p:cNvSpPr>
          <p:nvPr>
            <p:ph type="title"/>
          </p:nvPr>
        </p:nvSpPr>
        <p:spPr>
          <a:xfrm>
            <a:off x="781839" y="1447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latin typeface="Ubuntu"/>
                <a:ea typeface="Ubuntu"/>
                <a:cs typeface="Ubuntu"/>
                <a:sym typeface="Ubuntu"/>
              </a:rPr>
              <a:t>READING</a:t>
            </a:r>
            <a:endParaRPr sz="4000" b="1" i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59" name="Google Shape;159;g1ff890da4c4_0_12"/>
          <p:cNvPicPr preferRelativeResize="0"/>
          <p:nvPr/>
        </p:nvPicPr>
        <p:blipFill rotWithShape="1">
          <a:blip r:embed="rId3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ff890da4c4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f890da4c4_0_21"/>
          <p:cNvSpPr/>
          <p:nvPr/>
        </p:nvSpPr>
        <p:spPr>
          <a:xfrm>
            <a:off x="735300" y="1414088"/>
            <a:ext cx="7673400" cy="462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EE2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ff890da4c4_0_21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/>
            </a:r>
            <a:br>
              <a:rPr lang="en-US" sz="4000"/>
            </a:br>
            <a:endParaRPr sz="44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g1ff890da4c4_0_21"/>
          <p:cNvSpPr/>
          <p:nvPr/>
        </p:nvSpPr>
        <p:spPr>
          <a:xfrm>
            <a:off x="1104975" y="2362199"/>
            <a:ext cx="6934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57D1C8"/>
                </a:solidFill>
                <a:latin typeface="Ubuntu"/>
                <a:ea typeface="Ubuntu"/>
                <a:cs typeface="Ubuntu"/>
                <a:sym typeface="Ubuntu"/>
              </a:rPr>
              <a:t>SAT</a:t>
            </a:r>
            <a:endParaRPr sz="1900">
              <a:solidFill>
                <a:schemeClr val="dk1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No dedicated science section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7D1C8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Science reasoning and graphs tested in RW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FE2806"/>
                </a:solidFill>
                <a:latin typeface="Ubuntu"/>
                <a:ea typeface="Ubuntu"/>
                <a:cs typeface="Ubuntu"/>
                <a:sym typeface="Ubuntu"/>
              </a:rPr>
              <a:t>ACT</a:t>
            </a:r>
            <a:endParaRPr sz="1800">
              <a:solidFill>
                <a:srgbClr val="FE2806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Full section testing science reasoning</a:t>
            </a:r>
            <a:endParaRPr sz="2000" b="1">
              <a:solidFill>
                <a:srgbClr val="3F3F3F"/>
              </a:solidFill>
            </a:endParaRPr>
          </a:p>
          <a:p>
            <a:pPr marL="18288" lvl="0" indent="0" algn="l" rtl="0">
              <a:spcBef>
                <a:spcPts val="0"/>
              </a:spcBef>
              <a:spcAft>
                <a:spcPts val="0"/>
              </a:spcAft>
              <a:buClr>
                <a:srgbClr val="82ACA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E2806"/>
                </a:solidFill>
              </a:rPr>
              <a:t>•</a:t>
            </a:r>
            <a:r>
              <a:rPr lang="en-US" sz="2000" b="1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Emphasis on graphical literacy</a:t>
            </a:r>
            <a:endParaRPr sz="3000" b="1">
              <a:solidFill>
                <a:srgbClr val="57D1C8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g1ff890da4c4_0_21"/>
          <p:cNvSpPr txBox="1">
            <a:spLocks noGrp="1"/>
          </p:cNvSpPr>
          <p:nvPr>
            <p:ph type="title"/>
          </p:nvPr>
        </p:nvSpPr>
        <p:spPr>
          <a:xfrm>
            <a:off x="781839" y="13716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000" b="1">
                <a:solidFill>
                  <a:srgbClr val="262626"/>
                </a:solidFill>
                <a:latin typeface="Ubuntu"/>
                <a:ea typeface="Ubuntu"/>
                <a:cs typeface="Ubuntu"/>
                <a:sym typeface="Ubuntu"/>
              </a:rPr>
              <a:t>SCIENCE &amp; GRAPHS</a:t>
            </a:r>
            <a:endParaRPr sz="4000" b="1" i="1">
              <a:solidFill>
                <a:srgbClr val="26262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69" name="Google Shape;169;g1ff890da4c4_0_21"/>
          <p:cNvPicPr preferRelativeResize="0"/>
          <p:nvPr/>
        </p:nvPicPr>
        <p:blipFill rotWithShape="1">
          <a:blip r:embed="rId3">
            <a:alphaModFix/>
          </a:blip>
          <a:srcRect t="11883" b="18541"/>
          <a:stretch/>
        </p:blipFill>
        <p:spPr>
          <a:xfrm>
            <a:off x="735300" y="6168075"/>
            <a:ext cx="7673400" cy="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ff890da4c4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100" y="142863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On-screen Show (4:3)</PresentationFormat>
  <Paragraphs>192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Century Gothic</vt:lpstr>
      <vt:lpstr>Calibri</vt:lpstr>
      <vt:lpstr>Ubuntu Medium</vt:lpstr>
      <vt:lpstr>Arial</vt:lpstr>
      <vt:lpstr>Ubuntu</vt:lpstr>
      <vt:lpstr>Trebuchet MS</vt:lpstr>
      <vt:lpstr>Office Theme</vt:lpstr>
      <vt:lpstr>PowerPoint Presentation</vt:lpstr>
      <vt:lpstr>WHO IS MIKE BERGIN?</vt:lpstr>
      <vt:lpstr>WHO IS MIKE BERGIN?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SCORE POLICIES</vt:lpstr>
      <vt:lpstr>WHAT ABOUT TEST OPTIONAL?</vt:lpstr>
      <vt:lpstr>PERCENTILES</vt:lpstr>
      <vt:lpstr> </vt:lpstr>
      <vt:lpstr> </vt:lpstr>
      <vt:lpstr>PSAT &amp; PREACT</vt:lpstr>
      <vt:lpstr>PowerPoint Presentation</vt:lpstr>
      <vt:lpstr>PowerPoint Presentation</vt:lpstr>
      <vt:lpstr>PLANNING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Bergin</dc:creator>
  <cp:lastModifiedBy>%username%</cp:lastModifiedBy>
  <cp:revision>1</cp:revision>
  <dcterms:created xsi:type="dcterms:W3CDTF">2011-06-29T01:07:04Z</dcterms:created>
  <dcterms:modified xsi:type="dcterms:W3CDTF">2024-10-30T13:50:44Z</dcterms:modified>
</cp:coreProperties>
</file>